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2" r:id="rId2"/>
    <p:sldId id="256" r:id="rId3"/>
    <p:sldId id="265" r:id="rId4"/>
    <p:sldId id="266" r:id="rId5"/>
    <p:sldId id="263" r:id="rId6"/>
    <p:sldId id="258" r:id="rId7"/>
    <p:sldId id="261" r:id="rId8"/>
    <p:sldId id="257" r:id="rId9"/>
    <p:sldId id="264" r:id="rId10"/>
    <p:sldId id="267" r:id="rId11"/>
    <p:sldId id="260" r:id="rId12"/>
    <p:sldId id="269" r:id="rId13"/>
    <p:sldId id="271" r:id="rId14"/>
    <p:sldId id="25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36"/>
    <a:srgbClr val="C62A35"/>
    <a:srgbClr val="002328"/>
    <a:srgbClr val="E3E3E3"/>
    <a:srgbClr val="DA221D"/>
    <a:srgbClr val="FF7A76"/>
    <a:srgbClr val="FFB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05"/>
    <p:restoredTop sz="94757"/>
  </p:normalViewPr>
  <p:slideViewPr>
    <p:cSldViewPr snapToGrid="0">
      <p:cViewPr varScale="1">
        <p:scale>
          <a:sx n="81" d="100"/>
          <a:sy n="81" d="100"/>
        </p:scale>
        <p:origin x="979" y="6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550571368915634E-2"/>
          <c:y val="0.1042654730399364"/>
          <c:w val="0.65335090800326379"/>
          <c:h val="0.8322767122989294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From Ukraine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elete val="1"/>
          </c:dLbls>
          <c:cat>
            <c:strRef>
              <c:f>'[Chart in Microsoft PowerPoint]Sheet1'!$A$2:$A$9</c:f>
              <c:strCache>
                <c:ptCount val="8"/>
                <c:pt idx="0">
                  <c:v>Somalia</c:v>
                </c:pt>
                <c:pt idx="1">
                  <c:v>Benin</c:v>
                </c:pt>
                <c:pt idx="2">
                  <c:v>Loas</c:v>
                </c:pt>
                <c:pt idx="3">
                  <c:v>Egypt</c:v>
                </c:pt>
                <c:pt idx="4">
                  <c:v>Sudan </c:v>
                </c:pt>
                <c:pt idx="5">
                  <c:v>DR Congo</c:v>
                </c:pt>
                <c:pt idx="6">
                  <c:v>Senegal</c:v>
                </c:pt>
                <c:pt idx="7">
                  <c:v>Tanzania</c:v>
                </c:pt>
              </c:strCache>
            </c:strRef>
          </c:cat>
          <c:val>
            <c:numRef>
              <c:f>'[Chart in Microsoft PowerPoint]Sheet1'!$B$2:$B$9</c:f>
              <c:numCache>
                <c:formatCode>General</c:formatCode>
                <c:ptCount val="8"/>
                <c:pt idx="0">
                  <c:v>70</c:v>
                </c:pt>
                <c:pt idx="1">
                  <c:v>0</c:v>
                </c:pt>
                <c:pt idx="2">
                  <c:v>25</c:v>
                </c:pt>
                <c:pt idx="3">
                  <c:v>22</c:v>
                </c:pt>
                <c:pt idx="4">
                  <c:v>8</c:v>
                </c:pt>
                <c:pt idx="5">
                  <c:v>13</c:v>
                </c:pt>
                <c:pt idx="6">
                  <c:v>16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CC-9C43-B5C2-ED4ECB640EBD}"/>
            </c:ext>
          </c:extLst>
        </c:ser>
        <c:ser>
          <c:idx val="1"/>
          <c:order val="1"/>
          <c:tx>
            <c:strRef>
              <c:f>'[Chart in Microsoft PowerPoint]Sheet1'!$C$1</c:f>
              <c:strCache>
                <c:ptCount val="1"/>
                <c:pt idx="0">
                  <c:v>From Russia</c:v>
                </c:pt>
              </c:strCache>
            </c:strRef>
          </c:tx>
          <c:spPr>
            <a:solidFill>
              <a:srgbClr val="C62A35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delete val="1"/>
          </c:dLbls>
          <c:cat>
            <c:strRef>
              <c:f>'[Chart in Microsoft PowerPoint]Sheet1'!$A$2:$A$9</c:f>
              <c:strCache>
                <c:ptCount val="8"/>
                <c:pt idx="0">
                  <c:v>Somalia</c:v>
                </c:pt>
                <c:pt idx="1">
                  <c:v>Benin</c:v>
                </c:pt>
                <c:pt idx="2">
                  <c:v>Loas</c:v>
                </c:pt>
                <c:pt idx="3">
                  <c:v>Egypt</c:v>
                </c:pt>
                <c:pt idx="4">
                  <c:v>Sudan </c:v>
                </c:pt>
                <c:pt idx="5">
                  <c:v>DR Congo</c:v>
                </c:pt>
                <c:pt idx="6">
                  <c:v>Senegal</c:v>
                </c:pt>
                <c:pt idx="7">
                  <c:v>Tanzania</c:v>
                </c:pt>
              </c:strCache>
            </c:strRef>
          </c:cat>
          <c:val>
            <c:numRef>
              <c:f>'[Chart in Microsoft PowerPoint]Sheet1'!$C$2:$C$9</c:f>
              <c:numCache>
                <c:formatCode>General</c:formatCode>
                <c:ptCount val="8"/>
                <c:pt idx="0">
                  <c:v>30</c:v>
                </c:pt>
                <c:pt idx="1">
                  <c:v>100</c:v>
                </c:pt>
                <c:pt idx="2">
                  <c:v>69</c:v>
                </c:pt>
                <c:pt idx="3">
                  <c:v>60</c:v>
                </c:pt>
                <c:pt idx="4">
                  <c:v>67</c:v>
                </c:pt>
                <c:pt idx="5">
                  <c:v>56</c:v>
                </c:pt>
                <c:pt idx="6">
                  <c:v>50</c:v>
                </c:pt>
                <c:pt idx="7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CC-9C43-B5C2-ED4ECB640E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424283919"/>
        <c:axId val="424450943"/>
      </c:barChart>
      <c:catAx>
        <c:axId val="424283919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24450943"/>
        <c:crosses val="autoZero"/>
        <c:auto val="0"/>
        <c:lblAlgn val="ctr"/>
        <c:lblOffset val="100"/>
        <c:noMultiLvlLbl val="0"/>
      </c:catAx>
      <c:valAx>
        <c:axId val="424450943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Museo Sans 700" panose="02000000000000000000" pitchFamily="2" charset="77"/>
                <a:ea typeface="+mn-ea"/>
                <a:cs typeface="+mn-cs"/>
              </a:defRPr>
            </a:pPr>
            <a:endParaRPr lang="en-US"/>
          </a:p>
        </c:txPr>
        <c:crossAx val="424283919"/>
        <c:crossesAt val="1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bg1"/>
              </a:solidFill>
              <a:latin typeface="Museo Sans 700" panose="02000000000000000000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0.75188</cdr:x>
      <cdr:y>0.12903</cdr:y>
    </cdr:from>
    <cdr:to>
      <cdr:x>0.82416</cdr:x>
      <cdr:y>0.18262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4634330-6183-779E-8AD6-45958BAE629A}"/>
            </a:ext>
          </a:extLst>
        </cdr:cNvPr>
        <cdr:cNvSpPr txBox="1"/>
      </cdr:nvSpPr>
      <cdr:spPr>
        <a:xfrm xmlns:a="http://schemas.openxmlformats.org/drawingml/2006/main">
          <a:off x="5844393" y="591108"/>
          <a:ext cx="561875" cy="2455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1" dirty="0">
              <a:solidFill>
                <a:schemeClr val="bg1"/>
              </a:solidFill>
              <a:latin typeface="Museo Sans 700" panose="02000000000000000000" pitchFamily="2" charset="77"/>
            </a:rPr>
            <a:t>100%</a:t>
          </a:r>
        </a:p>
      </cdr:txBody>
    </cdr:sp>
  </cdr:relSizeAnchor>
  <cdr:relSizeAnchor xmlns:cdr="http://schemas.openxmlformats.org/drawingml/2006/chartDrawing">
    <cdr:from>
      <cdr:x>0.75406</cdr:x>
      <cdr:y>0.23622</cdr:y>
    </cdr:from>
    <cdr:to>
      <cdr:x>0.82634</cdr:x>
      <cdr:y>0.28981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D88681C-3BA1-C823-32A2-004E39FFF010}"/>
            </a:ext>
          </a:extLst>
        </cdr:cNvPr>
        <cdr:cNvSpPr txBox="1"/>
      </cdr:nvSpPr>
      <cdr:spPr>
        <a:xfrm xmlns:a="http://schemas.openxmlformats.org/drawingml/2006/main">
          <a:off x="5861326" y="1082174"/>
          <a:ext cx="561875" cy="2455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1" dirty="0">
              <a:solidFill>
                <a:schemeClr val="bg1"/>
              </a:solidFill>
              <a:latin typeface="Museo Sans 700" panose="02000000000000000000" pitchFamily="2" charset="77"/>
            </a:rPr>
            <a:t>100%</a:t>
          </a:r>
        </a:p>
      </cdr:txBody>
    </cdr:sp>
  </cdr:relSizeAnchor>
  <cdr:relSizeAnchor xmlns:cdr="http://schemas.openxmlformats.org/drawingml/2006/chartDrawing">
    <cdr:from>
      <cdr:x>0.71266</cdr:x>
      <cdr:y>0.33971</cdr:y>
    </cdr:from>
    <cdr:to>
      <cdr:x>0.78495</cdr:x>
      <cdr:y>0.39331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E25501B-D309-CFA4-95AB-DE4ADC990045}"/>
            </a:ext>
          </a:extLst>
        </cdr:cNvPr>
        <cdr:cNvSpPr txBox="1"/>
      </cdr:nvSpPr>
      <cdr:spPr>
        <a:xfrm xmlns:a="http://schemas.openxmlformats.org/drawingml/2006/main">
          <a:off x="5539593" y="1556307"/>
          <a:ext cx="561875" cy="2455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1" dirty="0">
              <a:solidFill>
                <a:schemeClr val="bg1"/>
              </a:solidFill>
              <a:latin typeface="Museo Sans 700" panose="02000000000000000000" pitchFamily="2" charset="77"/>
            </a:rPr>
            <a:t>94%</a:t>
          </a:r>
        </a:p>
      </cdr:txBody>
    </cdr:sp>
  </cdr:relSizeAnchor>
  <cdr:relSizeAnchor xmlns:cdr="http://schemas.openxmlformats.org/drawingml/2006/chartDrawing">
    <cdr:from>
      <cdr:x>0.63202</cdr:x>
      <cdr:y>0.4464</cdr:y>
    </cdr:from>
    <cdr:to>
      <cdr:x>0.70431</cdr:x>
      <cdr:y>0.5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DCE0DA3B-A120-4389-D67A-AF7DF105DBE0}"/>
            </a:ext>
          </a:extLst>
        </cdr:cNvPr>
        <cdr:cNvSpPr txBox="1"/>
      </cdr:nvSpPr>
      <cdr:spPr>
        <a:xfrm xmlns:a="http://schemas.openxmlformats.org/drawingml/2006/main">
          <a:off x="4912760" y="2045083"/>
          <a:ext cx="561875" cy="2455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1" dirty="0">
              <a:solidFill>
                <a:schemeClr val="bg1"/>
              </a:solidFill>
              <a:latin typeface="Museo Sans 700" panose="02000000000000000000" pitchFamily="2" charset="77"/>
            </a:rPr>
            <a:t>82%</a:t>
          </a:r>
        </a:p>
      </cdr:txBody>
    </cdr:sp>
  </cdr:relSizeAnchor>
  <cdr:relSizeAnchor xmlns:cdr="http://schemas.openxmlformats.org/drawingml/2006/chartDrawing">
    <cdr:from>
      <cdr:x>0.5874</cdr:x>
      <cdr:y>0.5467</cdr:y>
    </cdr:from>
    <cdr:to>
      <cdr:x>0.65969</cdr:x>
      <cdr:y>0.6003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DA91C6C3-88D9-0DB5-9A30-6F520D5C1A68}"/>
            </a:ext>
          </a:extLst>
        </cdr:cNvPr>
        <cdr:cNvSpPr txBox="1"/>
      </cdr:nvSpPr>
      <cdr:spPr>
        <a:xfrm xmlns:a="http://schemas.openxmlformats.org/drawingml/2006/main">
          <a:off x="4565926" y="2504574"/>
          <a:ext cx="561875" cy="2455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1" dirty="0">
              <a:solidFill>
                <a:schemeClr val="bg1"/>
              </a:solidFill>
              <a:latin typeface="Museo Sans 700" panose="02000000000000000000" pitchFamily="2" charset="77"/>
            </a:rPr>
            <a:t>75%</a:t>
          </a:r>
        </a:p>
      </cdr:txBody>
    </cdr:sp>
  </cdr:relSizeAnchor>
  <cdr:relSizeAnchor xmlns:cdr="http://schemas.openxmlformats.org/drawingml/2006/chartDrawing">
    <cdr:from>
      <cdr:x>0.54623</cdr:x>
      <cdr:y>0.65078</cdr:y>
    </cdr:from>
    <cdr:to>
      <cdr:x>0.61851</cdr:x>
      <cdr:y>0.70437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F9236487-9024-F3DC-9A29-08BD5B1512BD}"/>
            </a:ext>
          </a:extLst>
        </cdr:cNvPr>
        <cdr:cNvSpPr txBox="1"/>
      </cdr:nvSpPr>
      <cdr:spPr>
        <a:xfrm xmlns:a="http://schemas.openxmlformats.org/drawingml/2006/main">
          <a:off x="4245886" y="2981368"/>
          <a:ext cx="561875" cy="2455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1" dirty="0">
              <a:solidFill>
                <a:schemeClr val="bg1"/>
              </a:solidFill>
              <a:latin typeface="Museo Sans 700" panose="02000000000000000000" pitchFamily="2" charset="77"/>
            </a:rPr>
            <a:t>69%</a:t>
          </a:r>
        </a:p>
      </cdr:txBody>
    </cdr:sp>
  </cdr:relSizeAnchor>
  <cdr:relSizeAnchor xmlns:cdr="http://schemas.openxmlformats.org/drawingml/2006/chartDrawing">
    <cdr:from>
      <cdr:x>0.5269</cdr:x>
      <cdr:y>0.75485</cdr:y>
    </cdr:from>
    <cdr:to>
      <cdr:x>0.59919</cdr:x>
      <cdr:y>0.80845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4CCFD6C2-C03D-EF02-F2B2-A7827A12AE09}"/>
            </a:ext>
          </a:extLst>
        </cdr:cNvPr>
        <cdr:cNvSpPr txBox="1"/>
      </cdr:nvSpPr>
      <cdr:spPr>
        <a:xfrm xmlns:a="http://schemas.openxmlformats.org/drawingml/2006/main">
          <a:off x="4095663" y="3458163"/>
          <a:ext cx="561875" cy="2455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1" dirty="0">
              <a:solidFill>
                <a:schemeClr val="bg1"/>
              </a:solidFill>
              <a:latin typeface="Museo Sans 700" panose="02000000000000000000" pitchFamily="2" charset="77"/>
            </a:rPr>
            <a:t>66%</a:t>
          </a:r>
        </a:p>
      </cdr:txBody>
    </cdr:sp>
  </cdr:relSizeAnchor>
  <cdr:relSizeAnchor xmlns:cdr="http://schemas.openxmlformats.org/drawingml/2006/chartDrawing">
    <cdr:from>
      <cdr:x>0.5143</cdr:x>
      <cdr:y>0.8575</cdr:y>
    </cdr:from>
    <cdr:to>
      <cdr:x>0.58658</cdr:x>
      <cdr:y>0.9111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7BC04E99-73A3-FD5D-A4B6-7D035FF2CF2B}"/>
            </a:ext>
          </a:extLst>
        </cdr:cNvPr>
        <cdr:cNvSpPr txBox="1"/>
      </cdr:nvSpPr>
      <cdr:spPr>
        <a:xfrm xmlns:a="http://schemas.openxmlformats.org/drawingml/2006/main">
          <a:off x="3997692" y="3928425"/>
          <a:ext cx="561875" cy="2455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1" dirty="0">
              <a:solidFill>
                <a:schemeClr val="bg1"/>
              </a:solidFill>
              <a:latin typeface="Museo Sans 700" panose="02000000000000000000" pitchFamily="2" charset="77"/>
            </a:rPr>
            <a:t>64%</a:t>
          </a:r>
        </a:p>
      </cdr:txBody>
    </cdr:sp>
  </cdr:relSizeAnchor>
  <cdr:relSizeAnchor xmlns:cdr="http://schemas.openxmlformats.org/drawingml/2006/chartDrawing">
    <cdr:from>
      <cdr:x>0.20839</cdr:x>
      <cdr:y>0.00209</cdr:y>
    </cdr:from>
    <cdr:to>
      <cdr:x>0.45395</cdr:x>
      <cdr:y>0.06671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82C8F7FD-863B-BED3-989D-453DD1723FFC}"/>
            </a:ext>
          </a:extLst>
        </cdr:cNvPr>
        <cdr:cNvSpPr txBox="1"/>
      </cdr:nvSpPr>
      <cdr:spPr>
        <a:xfrm xmlns:a="http://schemas.openxmlformats.org/drawingml/2006/main">
          <a:off x="1619860" y="9571"/>
          <a:ext cx="1908738" cy="296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1400" b="1" dirty="0">
              <a:solidFill>
                <a:schemeClr val="bg1"/>
              </a:solidFill>
              <a:latin typeface="Museo Sans 900" panose="02000000000000000000" pitchFamily="2" charset="77"/>
            </a:rPr>
            <a:t>Import share: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F55DD-41A9-6549-B404-810503586B9C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388C3-0D97-8E43-9B7B-48B961B0B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2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388C3-0D97-8E43-9B7B-48B961B0B9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91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388C3-0D97-8E43-9B7B-48B961B0B9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43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388C3-0D97-8E43-9B7B-48B961B0B9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83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388C3-0D97-8E43-9B7B-48B961B0B9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83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388C3-0D97-8E43-9B7B-48B961B0B9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15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388C3-0D97-8E43-9B7B-48B961B0B9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08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388C3-0D97-8E43-9B7B-48B961B0B9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4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388C3-0D97-8E43-9B7B-48B961B0B9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1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9344A-8639-219A-C71C-B46E307D4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6B8A1-48FF-6C37-7E3A-46602F786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5DB11-C2FB-51DE-8E40-6493D48AB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322D-32E8-794C-A37F-1E3A5B3B5D4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CFFDB-27C8-126E-67E4-13E739522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82F55-A523-82C0-B671-FF798EFF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6443-55FA-424E-82BC-D83332B70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2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1FD4B-E147-A199-CD35-A4A71E09D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C2F4C-282E-A652-7244-701E09D52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18C24-CF00-2B8F-9BDD-4EA5106BA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322D-32E8-794C-A37F-1E3A5B3B5D4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201FA-93CC-74B4-136D-85FA2E79E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8648D-9D9A-ADDB-1BE2-3F8A2281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6443-55FA-424E-82BC-D83332B70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9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C3D40C-833B-3899-8136-CF4D432DD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7675BE-A9A9-9631-91ED-A400CBC5A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37D69-2CB4-0732-E604-95B1BC2FE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322D-32E8-794C-A37F-1E3A5B3B5D4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754C4-003B-A427-EAB0-5823DFFF5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41818-FAF9-BC8F-B757-5112DF6A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6443-55FA-424E-82BC-D83332B70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6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89127-1C58-B585-5B05-3FCA683E9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CC351-8553-F04B-A19A-AD17203DB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7A5ED-5E88-5F45-6186-E37FF8C0E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322D-32E8-794C-A37F-1E3A5B3B5D4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8538C-A77B-2651-2D36-62E8A19B7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6C7D9-E06C-F915-3DB1-E410DDD8B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6443-55FA-424E-82BC-D83332B70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7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2FEAA-CD8A-EBE3-3D15-C9A4EA6EB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1C577-5567-B3C4-7671-7B1BCF354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85C9F-157E-85FB-3CC8-CC455231F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322D-32E8-794C-A37F-1E3A5B3B5D4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80FF2-D664-AEC2-1335-6C6E1DC15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4304E-4E2D-451B-0CDB-C7715A95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6443-55FA-424E-82BC-D83332B70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3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6EFB-00D5-06C0-D65B-F584F32DA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3C1B1-B99A-5C03-85F1-D235A6195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465906-D284-0BE9-4FD4-8EC327906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AEEA93-65DB-7BF6-5DE5-B4903E37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322D-32E8-794C-A37F-1E3A5B3B5D4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7AFE0-5E04-FC11-28F9-CC5D23C5D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72F1A-2DC4-F1A4-5546-7C30EA547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6443-55FA-424E-82BC-D83332B70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0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D26F2-A08C-B1C8-A606-85464C78B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1955B-5FE8-8C24-5295-984DA57E0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779611-3924-E744-9402-175147312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F704AF-3F01-B869-31D7-E6CA6B478D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D7CF65-7458-FC73-220F-DA1488DE31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8E38CC-1FC0-B31E-3873-72A3A35E2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322D-32E8-794C-A37F-1E3A5B3B5D4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3E707D-6F7A-AAC5-4400-C0A9A711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8B3302-423C-8794-139B-BCD121F78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6443-55FA-424E-82BC-D83332B70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AD126-0CF3-13BD-15CC-928F82E0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6BEE8-820F-38D7-8A4A-77B5A06B0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322D-32E8-794C-A37F-1E3A5B3B5D4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43B8BB-42C8-3D9B-5237-EDA535C0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C6DAC0-1A4F-198B-3574-66DB3F65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6443-55FA-424E-82BC-D83332B70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5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A2D22F-498E-3385-D43E-1E0C33AE1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322D-32E8-794C-A37F-1E3A5B3B5D4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9BA858-A12D-5EEB-44AF-F3F835F11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5A097-C90A-E24D-6F27-435EAD05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6443-55FA-424E-82BC-D83332B70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7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BA60-FF7D-3F5A-3A3D-0996733BA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4B0A1-246A-3C5A-D8D3-DB98690DA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9E66E-0FD3-98DF-8901-E3480BB77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52115-5E01-2579-9B7A-DB66E10E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322D-32E8-794C-A37F-1E3A5B3B5D4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97461-B0E2-9D65-F212-1494E83E5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3B449-643E-D802-422C-4B8A1FA4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6443-55FA-424E-82BC-D83332B70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8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6D3B8-654D-7FF6-0807-22BB570BE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771CA2-4607-898F-F561-75418D9EF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39D51-F2C4-B078-6D1B-788B012B1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FD93C-D62A-BA03-F40C-C89E614BF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322D-32E8-794C-A37F-1E3A5B3B5D4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0EEFA-88FC-36ED-E8EE-7EAB1F262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DE464-B2E8-238E-3A58-9C9DD4DDF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6443-55FA-424E-82BC-D83332B70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51874D-3CFA-BDC4-F519-C903CD689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58E86-AAD7-95D1-BF38-2FCA392D3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A8262-8FE5-EF63-342B-3C6666B0D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322D-32E8-794C-A37F-1E3A5B3B5D4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6C31D-328D-3B7B-8B91-594B1DB95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09F7E-B8A5-0038-4B05-07925EC8F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06443-55FA-424E-82BC-D83332B700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024BAD-F478-92A2-7A48-9710B5E4775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1652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86022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9CE3958-BFDC-568B-55AD-DE66644AC9CE}"/>
              </a:ext>
            </a:extLst>
          </p:cNvPr>
          <p:cNvGrpSpPr/>
          <p:nvPr/>
        </p:nvGrpSpPr>
        <p:grpSpPr>
          <a:xfrm>
            <a:off x="1181100" y="1905506"/>
            <a:ext cx="11010900" cy="3354765"/>
            <a:chOff x="1181100" y="1905506"/>
            <a:chExt cx="11010900" cy="335476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4281E23-959C-A5D7-2093-2DB0B7D861CA}"/>
                </a:ext>
              </a:extLst>
            </p:cNvPr>
            <p:cNvSpPr/>
            <p:nvPr/>
          </p:nvSpPr>
          <p:spPr>
            <a:xfrm>
              <a:off x="3374392" y="3132166"/>
              <a:ext cx="8817608" cy="698501"/>
            </a:xfrm>
            <a:prstGeom prst="rect">
              <a:avLst/>
            </a:prstGeom>
            <a:solidFill>
              <a:srgbClr val="C62A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3C32EDA-05C6-19A0-F3D5-7BBFA9F4B973}"/>
                </a:ext>
              </a:extLst>
            </p:cNvPr>
            <p:cNvSpPr txBox="1"/>
            <p:nvPr/>
          </p:nvSpPr>
          <p:spPr>
            <a:xfrm>
              <a:off x="1181100" y="1905506"/>
              <a:ext cx="9829800" cy="335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fontAlgn="base"/>
              <a:r>
                <a:rPr lang="en-US" sz="8000" b="1" dirty="0">
                  <a:solidFill>
                    <a:schemeClr val="bg1"/>
                  </a:solidFill>
                  <a:effectLst/>
                  <a:latin typeface="Museo Sans 900" panose="02000000000000000000" pitchFamily="2" charset="77"/>
                </a:rPr>
                <a:t>Welcome </a:t>
              </a:r>
            </a:p>
            <a:p>
              <a:pPr algn="ctr" rtl="0" fontAlgn="base"/>
              <a:r>
                <a:rPr lang="en-US" sz="4400" b="1" dirty="0">
                  <a:solidFill>
                    <a:schemeClr val="bg1"/>
                  </a:solidFill>
                  <a:effectLst/>
                  <a:latin typeface="Museo Sans 700" panose="02000000000000000000" pitchFamily="2" charset="77"/>
                </a:rPr>
                <a:t>to Research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Museo Sans 700" panose="02000000000000000000" pitchFamily="2" charset="77"/>
                </a:rPr>
                <a:t>InSightS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Museo Sans 700" panose="02000000000000000000" pitchFamily="2" charset="77"/>
                </a:rPr>
                <a:t> LIVE</a:t>
              </a:r>
            </a:p>
            <a:p>
              <a:pPr algn="ctr" rtl="0" fontAlgn="base"/>
              <a:r>
                <a:rPr lang="en-US" sz="4400" dirty="0">
                  <a:solidFill>
                    <a:schemeClr val="bg1"/>
                  </a:solidFill>
                  <a:latin typeface="Museo Sans 300" panose="02000000000000000000" pitchFamily="2" charset="77"/>
                </a:rPr>
                <a:t>We will be starting at </a:t>
              </a:r>
            </a:p>
            <a:p>
              <a:pPr algn="ctr" rtl="0" fontAlgn="base"/>
              <a:r>
                <a:rPr lang="en-US" sz="4400" dirty="0">
                  <a:solidFill>
                    <a:srgbClr val="C62A35"/>
                  </a:solidFill>
                  <a:latin typeface="Museo Sans 300" panose="02000000000000000000" pitchFamily="2" charset="77"/>
                </a:rPr>
                <a:t>17:00 </a:t>
              </a:r>
              <a:r>
                <a:rPr lang="en-US" sz="4400" dirty="0">
                  <a:solidFill>
                    <a:schemeClr val="bg1"/>
                  </a:solidFill>
                  <a:latin typeface="Museo Sans 300" panose="02000000000000000000" pitchFamily="2" charset="77"/>
                </a:rPr>
                <a:t>CEST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Museo Sans 300" panose="02000000000000000000" pitchFamily="2" charset="77"/>
                </a:rPr>
                <a:t> </a:t>
              </a:r>
              <a:endParaRPr lang="en-US" sz="2400" dirty="0">
                <a:solidFill>
                  <a:schemeClr val="bg1"/>
                </a:solidFill>
                <a:effectLst/>
                <a:latin typeface="Museo Sans 300" panose="02000000000000000000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2398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38CB8B-CFD2-2A2B-3516-6268B7A9E4A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 descr="A group of people on a road&#10;&#10;Description automatically generated with low confidence">
              <a:extLst>
                <a:ext uri="{FF2B5EF4-FFF2-40B4-BE49-F238E27FC236}">
                  <a16:creationId xmlns:a16="http://schemas.microsoft.com/office/drawing/2014/main" id="{396CB83D-4236-EC3B-2ADD-C136906838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9795" r="6671" b="1770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Picture 5" descr="A group of people on a road&#10;&#10;Description automatically generated with low confidence">
              <a:extLst>
                <a:ext uri="{FF2B5EF4-FFF2-40B4-BE49-F238E27FC236}">
                  <a16:creationId xmlns:a16="http://schemas.microsoft.com/office/drawing/2014/main" id="{D179D437-D21F-7525-E6CD-42A5EE7AB7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85078"/>
            <a:stretch/>
          </p:blipFill>
          <p:spPr>
            <a:xfrm>
              <a:off x="0" y="0"/>
              <a:ext cx="12192000" cy="18192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4373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63D9AE-F03E-869A-3DF9-B69789737AE3}"/>
              </a:ext>
            </a:extLst>
          </p:cNvPr>
          <p:cNvSpPr/>
          <p:nvPr/>
        </p:nvSpPr>
        <p:spPr>
          <a:xfrm>
            <a:off x="4231349" y="1338855"/>
            <a:ext cx="3405583" cy="698501"/>
          </a:xfrm>
          <a:prstGeom prst="rect">
            <a:avLst/>
          </a:prstGeom>
          <a:solidFill>
            <a:srgbClr val="0027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4FAEE1-3CC0-D4BB-43C1-BA04FEA1B005}"/>
              </a:ext>
            </a:extLst>
          </p:cNvPr>
          <p:cNvGrpSpPr/>
          <p:nvPr/>
        </p:nvGrpSpPr>
        <p:grpSpPr>
          <a:xfrm>
            <a:off x="455772" y="637651"/>
            <a:ext cx="10687183" cy="5102409"/>
            <a:chOff x="455772" y="637651"/>
            <a:chExt cx="10687183" cy="510240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04FFB0E-4BB5-4C61-4021-80EFD26C0FB9}"/>
                </a:ext>
              </a:extLst>
            </p:cNvPr>
            <p:cNvSpPr txBox="1"/>
            <p:nvPr/>
          </p:nvSpPr>
          <p:spPr>
            <a:xfrm>
              <a:off x="1313155" y="1338855"/>
              <a:ext cx="9829800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en-ZA" sz="4000" b="1" u="none" strike="noStrike" dirty="0">
                  <a:solidFill>
                    <a:schemeClr val="bg1"/>
                  </a:solidFill>
                  <a:effectLst/>
                  <a:latin typeface="Museo Sans 700" panose="02000000000000000000" pitchFamily="2" charset="77"/>
                </a:rPr>
                <a:t>This is the Ukraine effect: a credit line for fuel you thought could last two months now lasts one. Even if you get a bailout, you’re buying less food, less fuel, less medicine</a:t>
              </a:r>
              <a:r>
                <a:rPr lang="en-ZA" sz="4000" b="1" dirty="0">
                  <a:solidFill>
                    <a:schemeClr val="bg1"/>
                  </a:solidFill>
                  <a:latin typeface="Museo Sans 700" panose="02000000000000000000" pitchFamily="2" charset="77"/>
                </a:rPr>
                <a:t>.</a:t>
              </a:r>
              <a:endParaRPr lang="en-ZA" sz="4000" b="1" u="none" strike="noStrike" dirty="0">
                <a:solidFill>
                  <a:schemeClr val="bg1"/>
                </a:solidFill>
                <a:effectLst/>
                <a:latin typeface="Museo Sans 700" panose="02000000000000000000" pitchFamily="2" charset="77"/>
              </a:endParaRPr>
            </a:p>
            <a:p>
              <a:pPr algn="ctr" fontAlgn="base"/>
              <a:endParaRPr lang="en-ZA" sz="2800" b="1" u="none" strike="noStrike" dirty="0">
                <a:solidFill>
                  <a:schemeClr val="bg1"/>
                </a:solidFill>
                <a:effectLst/>
                <a:latin typeface="Museo Sans 700" panose="02000000000000000000" pitchFamily="2" charset="77"/>
              </a:endParaRPr>
            </a:p>
            <a:p>
              <a:pPr algn="ctr" fontAlgn="base"/>
              <a:r>
                <a:rPr lang="en-ZA" sz="2600" u="none" strike="noStrike" dirty="0">
                  <a:solidFill>
                    <a:schemeClr val="bg1"/>
                  </a:solidFill>
                  <a:effectLst/>
                  <a:latin typeface="Museo Sans 300" panose="02000000000000000000" pitchFamily="2" charset="77"/>
                </a:rPr>
                <a:t>– Alan Keenan – </a:t>
              </a:r>
            </a:p>
            <a:p>
              <a:pPr algn="ctr" fontAlgn="base"/>
              <a:r>
                <a:rPr lang="en-ZA" sz="2600" u="none" strike="noStrike" dirty="0">
                  <a:solidFill>
                    <a:schemeClr val="bg1"/>
                  </a:solidFill>
                  <a:effectLst/>
                  <a:latin typeface="Museo Sans 300" panose="02000000000000000000" pitchFamily="2" charset="77"/>
                </a:rPr>
                <a:t>(International Crisis Group)</a:t>
              </a:r>
            </a:p>
          </p:txBody>
        </p:sp>
        <p:pic>
          <p:nvPicPr>
            <p:cNvPr id="3" name="Graphic 2" descr="Open quotation mark with solid fill">
              <a:extLst>
                <a:ext uri="{FF2B5EF4-FFF2-40B4-BE49-F238E27FC236}">
                  <a16:creationId xmlns:a16="http://schemas.microsoft.com/office/drawing/2014/main" id="{7CA6443C-06E1-5D2B-B47B-6F2A03667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5772" y="637651"/>
              <a:ext cx="1186545" cy="1186545"/>
            </a:xfrm>
            <a:prstGeom prst="rect">
              <a:avLst/>
            </a:prstGeom>
          </p:spPr>
        </p:pic>
        <p:pic>
          <p:nvPicPr>
            <p:cNvPr id="6" name="Graphic 5" descr="Open quotation mark with solid fill">
              <a:extLst>
                <a:ext uri="{FF2B5EF4-FFF2-40B4-BE49-F238E27FC236}">
                  <a16:creationId xmlns:a16="http://schemas.microsoft.com/office/drawing/2014/main" id="{AD292B6A-4671-4826-A100-9090836FA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9956410" y="3879561"/>
              <a:ext cx="1186545" cy="11865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8854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ADC730-EA70-890A-F627-4F782596F459}"/>
              </a:ext>
            </a:extLst>
          </p:cNvPr>
          <p:cNvSpPr txBox="1"/>
          <p:nvPr/>
        </p:nvSpPr>
        <p:spPr>
          <a:xfrm>
            <a:off x="181421" y="1951717"/>
            <a:ext cx="9829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ZA" sz="20000" b="1" u="none" strike="noStrike" dirty="0">
                <a:solidFill>
                  <a:srgbClr val="C62A35"/>
                </a:solidFill>
                <a:effectLst/>
                <a:latin typeface="Museo Sans 900" panose="02000000000000000000" pitchFamily="2" charset="77"/>
              </a:rPr>
              <a:t>45%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40A7FC-75CB-D3A7-8A64-22FA93A32CAB}"/>
              </a:ext>
            </a:extLst>
          </p:cNvPr>
          <p:cNvSpPr txBox="1"/>
          <p:nvPr/>
        </p:nvSpPr>
        <p:spPr>
          <a:xfrm>
            <a:off x="517712" y="4654372"/>
            <a:ext cx="11156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5400" b="1" u="none" strike="noStrike" dirty="0">
                <a:solidFill>
                  <a:schemeClr val="bg1"/>
                </a:solidFill>
                <a:effectLst/>
                <a:latin typeface="Museo Sans 700" panose="02000000000000000000" pitchFamily="2" charset="77"/>
              </a:rPr>
              <a:t>of Sri Lanka’s wheat imports are </a:t>
            </a:r>
          </a:p>
          <a:p>
            <a:r>
              <a:rPr lang="en-ZA" sz="5400" b="1" u="none" strike="noStrike" dirty="0">
                <a:solidFill>
                  <a:schemeClr val="bg1"/>
                </a:solidFill>
                <a:effectLst/>
                <a:latin typeface="Museo Sans 700" panose="02000000000000000000" pitchFamily="2" charset="77"/>
              </a:rPr>
              <a:t>sourced from Russia and Ukraine</a:t>
            </a:r>
            <a:endParaRPr lang="en-US" sz="5400" b="1" dirty="0">
              <a:latin typeface="Museo Sans 700" panose="02000000000000000000" pitchFamily="2" charset="77"/>
            </a:endParaRPr>
          </a:p>
        </p:txBody>
      </p:sp>
      <p:pic>
        <p:nvPicPr>
          <p:cNvPr id="7" name="Picture 6" descr="A person in uniform standing next to a sign&#10;&#10;Description automatically generated with low confidence">
            <a:extLst>
              <a:ext uri="{FF2B5EF4-FFF2-40B4-BE49-F238E27FC236}">
                <a16:creationId xmlns:a16="http://schemas.microsoft.com/office/drawing/2014/main" id="{B2B4D8FE-907B-2375-8554-F8D36F128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353" y="282075"/>
            <a:ext cx="5786117" cy="32546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2A099E-7AF9-3AE3-7E0A-10A9F7DC03FB}"/>
              </a:ext>
            </a:extLst>
          </p:cNvPr>
          <p:cNvSpPr txBox="1"/>
          <p:nvPr/>
        </p:nvSpPr>
        <p:spPr>
          <a:xfrm>
            <a:off x="6298353" y="3252074"/>
            <a:ext cx="15702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Museo Sans 100" panose="02000000000000000000" pitchFamily="2" charset="77"/>
              </a:rPr>
              <a:t>(Getty Images)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E26F2A5D-FE6C-F3EA-746E-B674D738F831}"/>
              </a:ext>
            </a:extLst>
          </p:cNvPr>
          <p:cNvCxnSpPr>
            <a:cxnSpLocks/>
          </p:cNvCxnSpPr>
          <p:nvPr/>
        </p:nvCxnSpPr>
        <p:spPr>
          <a:xfrm>
            <a:off x="0" y="62234"/>
            <a:ext cx="12192000" cy="3713018"/>
          </a:xfrm>
          <a:prstGeom prst="bentConnector3">
            <a:avLst>
              <a:gd name="adj1" fmla="val 50000"/>
            </a:avLst>
          </a:prstGeom>
          <a:ln w="57150">
            <a:solidFill>
              <a:srgbClr val="C62A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90188BB8-E2E1-2138-7B27-FD21EB5071BD}"/>
              </a:ext>
            </a:extLst>
          </p:cNvPr>
          <p:cNvCxnSpPr>
            <a:cxnSpLocks/>
          </p:cNvCxnSpPr>
          <p:nvPr/>
        </p:nvCxnSpPr>
        <p:spPr>
          <a:xfrm>
            <a:off x="0" y="449302"/>
            <a:ext cx="12367647" cy="3766237"/>
          </a:xfrm>
          <a:prstGeom prst="bentConnector3">
            <a:avLst>
              <a:gd name="adj1" fmla="val 50000"/>
            </a:avLst>
          </a:prstGeom>
          <a:ln w="57150">
            <a:solidFill>
              <a:srgbClr val="C62A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138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38CB8B-CFD2-2A2B-3516-6268B7A9E4A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 descr="A group of people on a road&#10;&#10;Description automatically generated with low confidence">
              <a:extLst>
                <a:ext uri="{FF2B5EF4-FFF2-40B4-BE49-F238E27FC236}">
                  <a16:creationId xmlns:a16="http://schemas.microsoft.com/office/drawing/2014/main" id="{396CB83D-4236-EC3B-2ADD-C136906838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9795" r="6671" b="1770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Picture 5" descr="A group of people on a road&#10;&#10;Description automatically generated with low confidence">
              <a:extLst>
                <a:ext uri="{FF2B5EF4-FFF2-40B4-BE49-F238E27FC236}">
                  <a16:creationId xmlns:a16="http://schemas.microsoft.com/office/drawing/2014/main" id="{D179D437-D21F-7525-E6CD-42A5EE7AB7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85078"/>
            <a:stretch/>
          </p:blipFill>
          <p:spPr>
            <a:xfrm>
              <a:off x="0" y="0"/>
              <a:ext cx="12192000" cy="18192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092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A6EB6A1-A78A-288F-B852-C73E5D4E5E70}"/>
              </a:ext>
            </a:extLst>
          </p:cNvPr>
          <p:cNvSpPr/>
          <p:nvPr/>
        </p:nvSpPr>
        <p:spPr>
          <a:xfrm>
            <a:off x="-10890" y="-5938"/>
            <a:ext cx="12202890" cy="3429000"/>
          </a:xfrm>
          <a:prstGeom prst="rect">
            <a:avLst/>
          </a:prstGeom>
          <a:solidFill>
            <a:srgbClr val="C62A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4FFB0E-4BB5-4C61-4021-80EFD26C0FB9}"/>
              </a:ext>
            </a:extLst>
          </p:cNvPr>
          <p:cNvSpPr txBox="1"/>
          <p:nvPr/>
        </p:nvSpPr>
        <p:spPr>
          <a:xfrm>
            <a:off x="1175655" y="2701382"/>
            <a:ext cx="9829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sz="3800" b="1" dirty="0">
                <a:solidFill>
                  <a:srgbClr val="002328"/>
                </a:solidFill>
                <a:effectLst/>
                <a:latin typeface="Museo Sans 900" panose="02000000000000000000" pitchFamily="2" charset="77"/>
              </a:rPr>
              <a:t>ACKNOWLEDGEMENTS</a:t>
            </a:r>
            <a:endParaRPr lang="en-US" sz="2800" b="1" dirty="0">
              <a:solidFill>
                <a:srgbClr val="002328"/>
              </a:solidFill>
              <a:effectLst/>
              <a:latin typeface="Museo Sans 900" panose="02000000000000000000" pitchFamily="2" charset="77"/>
            </a:endParaRPr>
          </a:p>
          <a:p>
            <a:pPr algn="ctr" rtl="0" fontAlgn="base"/>
            <a:endParaRPr lang="en-US" dirty="0">
              <a:solidFill>
                <a:schemeClr val="bg1"/>
              </a:solidFill>
              <a:effectLst/>
              <a:latin typeface="Museo Sans 300" panose="02000000000000000000" pitchFamily="2" charset="77"/>
            </a:endParaRPr>
          </a:p>
          <a:p>
            <a:pPr algn="ctr" rtl="0" fontAlgn="base"/>
            <a:r>
              <a:rPr lang="en-US" sz="2400" dirty="0">
                <a:solidFill>
                  <a:schemeClr val="bg1"/>
                </a:solidFill>
                <a:effectLst/>
                <a:latin typeface="Museo Sans 300" panose="02000000000000000000" pitchFamily="2" charset="77"/>
              </a:rPr>
              <a:t>Music by VILLY &amp; The Xtreme Volumes</a:t>
            </a:r>
          </a:p>
          <a:p>
            <a:pPr algn="ctr" rtl="0" fontAlgn="base"/>
            <a:r>
              <a:rPr lang="en-US" sz="2400" dirty="0">
                <a:solidFill>
                  <a:schemeClr val="bg1"/>
                </a:solidFill>
                <a:latin typeface="Museo Sans 300" panose="02000000000000000000" pitchFamily="2" charset="77"/>
              </a:rPr>
              <a:t>Main (cover) photograph by Kevin </a:t>
            </a:r>
            <a:r>
              <a:rPr lang="en-US" sz="2400" dirty="0" err="1">
                <a:solidFill>
                  <a:schemeClr val="bg1"/>
                </a:solidFill>
                <a:latin typeface="Museo Sans 300" panose="02000000000000000000" pitchFamily="2" charset="77"/>
              </a:rPr>
              <a:t>Bückert</a:t>
            </a:r>
            <a:endParaRPr lang="en-US" sz="2400" dirty="0">
              <a:solidFill>
                <a:schemeClr val="bg1"/>
              </a:solidFill>
              <a:effectLst/>
              <a:latin typeface="Museo Sans 300" panose="02000000000000000000" pitchFamily="2" charset="77"/>
            </a:endParaRPr>
          </a:p>
          <a:p>
            <a:pPr algn="ctr" rtl="0" fontAlgn="base"/>
            <a:endParaRPr lang="en-US" sz="2400" dirty="0">
              <a:solidFill>
                <a:schemeClr val="bg1"/>
              </a:solidFill>
              <a:latin typeface="Museo Sans 300" panose="02000000000000000000" pitchFamily="2" charset="77"/>
            </a:endParaRPr>
          </a:p>
          <a:p>
            <a:pPr algn="ctr" rtl="0" fontAlgn="base"/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406525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46D9215-D32A-DE95-29D2-95E8AE7E19F1}"/>
              </a:ext>
            </a:extLst>
          </p:cNvPr>
          <p:cNvGrpSpPr/>
          <p:nvPr/>
        </p:nvGrpSpPr>
        <p:grpSpPr>
          <a:xfrm>
            <a:off x="0" y="1569552"/>
            <a:ext cx="12192000" cy="3939540"/>
            <a:chOff x="0" y="1569552"/>
            <a:chExt cx="12192000" cy="393954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E4D7334-9B1A-F415-886F-ED8BF94BBC72}"/>
                </a:ext>
              </a:extLst>
            </p:cNvPr>
            <p:cNvSpPr/>
            <p:nvPr/>
          </p:nvSpPr>
          <p:spPr>
            <a:xfrm>
              <a:off x="0" y="3478887"/>
              <a:ext cx="9057860" cy="464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E41F003-5977-0779-EBC1-F4538FF5BC43}"/>
                </a:ext>
              </a:extLst>
            </p:cNvPr>
            <p:cNvSpPr/>
            <p:nvPr/>
          </p:nvSpPr>
          <p:spPr>
            <a:xfrm>
              <a:off x="3134138" y="4970958"/>
              <a:ext cx="9057862" cy="464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B29F224-7852-8443-6F63-BBEA0B83BD1F}"/>
                </a:ext>
              </a:extLst>
            </p:cNvPr>
            <p:cNvSpPr/>
            <p:nvPr/>
          </p:nvSpPr>
          <p:spPr>
            <a:xfrm>
              <a:off x="370786" y="1654673"/>
              <a:ext cx="11450427" cy="698501"/>
            </a:xfrm>
            <a:prstGeom prst="rect">
              <a:avLst/>
            </a:prstGeom>
            <a:solidFill>
              <a:srgbClr val="C62A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02E715D-2DCD-018C-68B8-C6254E64B7BD}"/>
                </a:ext>
              </a:extLst>
            </p:cNvPr>
            <p:cNvSpPr txBox="1"/>
            <p:nvPr/>
          </p:nvSpPr>
          <p:spPr>
            <a:xfrm>
              <a:off x="195942" y="1569552"/>
              <a:ext cx="11800114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"/>
              <a:r>
                <a:rPr lang="en-ZA" sz="4500" b="1" u="none" strike="noStrike" dirty="0">
                  <a:solidFill>
                    <a:schemeClr val="bg1"/>
                  </a:solidFill>
                  <a:effectLst/>
                  <a:latin typeface="Museo Sans 900" panose="02000000000000000000" pitchFamily="2" charset="77"/>
                </a:rPr>
                <a:t>Thank you for joining the conversation!</a:t>
              </a:r>
            </a:p>
            <a:p>
              <a:pPr algn="ctr" fontAlgn="b"/>
              <a:r>
                <a:rPr lang="en-ZA" sz="4500" b="1" u="none" strike="noStrike" dirty="0">
                  <a:solidFill>
                    <a:schemeClr val="bg1"/>
                  </a:solidFill>
                  <a:effectLst/>
                  <a:latin typeface="Museo Sans 900" panose="02000000000000000000" pitchFamily="2" charset="77"/>
                </a:rPr>
                <a:t> </a:t>
              </a:r>
            </a:p>
            <a:p>
              <a:pPr algn="ctr" fontAlgn="b"/>
              <a:r>
                <a:rPr lang="en-ZA" sz="3200" u="none" strike="noStrike" dirty="0">
                  <a:solidFill>
                    <a:schemeClr val="bg1"/>
                  </a:solidFill>
                  <a:effectLst/>
                  <a:latin typeface="Museo Sans 500" panose="02000000000000000000" pitchFamily="2" charset="77"/>
                </a:rPr>
                <a:t>Stay tuned for more on </a:t>
              </a:r>
            </a:p>
            <a:p>
              <a:pPr algn="ctr" fontAlgn="b"/>
              <a:r>
                <a:rPr lang="en-ZA" sz="3200" b="1" u="none" strike="noStrike" dirty="0" err="1">
                  <a:solidFill>
                    <a:srgbClr val="C62A35"/>
                  </a:solidFill>
                  <a:effectLst/>
                  <a:latin typeface="Museo Sans 700" panose="02000000000000000000" pitchFamily="2" charset="77"/>
                </a:rPr>
                <a:t>iss.nl</a:t>
              </a:r>
              <a:r>
                <a:rPr lang="en-ZA" sz="3200" b="1" u="none" strike="noStrike" dirty="0">
                  <a:solidFill>
                    <a:srgbClr val="C62A35"/>
                  </a:solidFill>
                  <a:effectLst/>
                  <a:latin typeface="Museo Sans 700" panose="02000000000000000000" pitchFamily="2" charset="77"/>
                </a:rPr>
                <a:t>/research-insights-live</a:t>
              </a:r>
            </a:p>
            <a:p>
              <a:pPr algn="ctr" fontAlgn="b"/>
              <a:r>
                <a:rPr lang="en-ZA" sz="3200" b="1" u="none" strike="noStrike" dirty="0">
                  <a:solidFill>
                    <a:srgbClr val="C62A35"/>
                  </a:solidFill>
                  <a:effectLst/>
                  <a:latin typeface="Museo Sans 700" panose="02000000000000000000" pitchFamily="2" charset="77"/>
                </a:rPr>
                <a:t> </a:t>
              </a:r>
            </a:p>
            <a:p>
              <a:pPr algn="ctr" fontAlgn="b"/>
              <a:r>
                <a:rPr lang="en-ZA" sz="3200" u="none" strike="noStrike" dirty="0">
                  <a:solidFill>
                    <a:schemeClr val="bg1"/>
                  </a:solidFill>
                  <a:effectLst/>
                  <a:latin typeface="Museo Sans 500" panose="02000000000000000000" pitchFamily="2" charset="77"/>
                </a:rPr>
                <a:t>To get our latest research </a:t>
              </a:r>
              <a:r>
                <a:rPr lang="en-ZA" sz="3200" u="none" strike="noStrike" dirty="0" err="1">
                  <a:solidFill>
                    <a:schemeClr val="bg1"/>
                  </a:solidFill>
                  <a:effectLst/>
                  <a:latin typeface="Museo Sans 500" panose="02000000000000000000" pitchFamily="2" charset="77"/>
                </a:rPr>
                <a:t>InSightS</a:t>
              </a:r>
              <a:r>
                <a:rPr lang="en-ZA" sz="3200" u="none" strike="noStrike" dirty="0">
                  <a:solidFill>
                    <a:schemeClr val="bg1"/>
                  </a:solidFill>
                  <a:effectLst/>
                  <a:latin typeface="Museo Sans 500" panose="02000000000000000000" pitchFamily="2" charset="77"/>
                </a:rPr>
                <a:t>, check out </a:t>
              </a:r>
              <a:r>
                <a:rPr lang="en-ZA" sz="3200" b="1" u="none" strike="noStrike" dirty="0" err="1">
                  <a:solidFill>
                    <a:srgbClr val="C62A35"/>
                  </a:solidFill>
                  <a:effectLst/>
                  <a:latin typeface="Museo Sans 700" panose="02000000000000000000" pitchFamily="2" charset="77"/>
                </a:rPr>
                <a:t>www.iss.nl</a:t>
              </a:r>
              <a:r>
                <a:rPr lang="en-ZA" sz="3200" b="1" u="none" strike="noStrike" dirty="0">
                  <a:solidFill>
                    <a:srgbClr val="C62A35"/>
                  </a:solidFill>
                  <a:effectLst/>
                  <a:latin typeface="Museo Sans 700" panose="02000000000000000000" pitchFamily="2" charset="77"/>
                </a:rPr>
                <a:t>/research-insights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2556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E72A204-D1ED-2A1A-1CD7-8ECD0E530F2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 descr="A group of people on a road&#10;&#10;Description automatically generated with low confidence">
              <a:extLst>
                <a:ext uri="{FF2B5EF4-FFF2-40B4-BE49-F238E27FC236}">
                  <a16:creationId xmlns:a16="http://schemas.microsoft.com/office/drawing/2014/main" id="{396CB83D-4236-EC3B-2ADD-C136906838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9795" r="6671" b="1770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Picture 5" descr="A group of people on a road&#10;&#10;Description automatically generated with low confidence">
              <a:extLst>
                <a:ext uri="{FF2B5EF4-FFF2-40B4-BE49-F238E27FC236}">
                  <a16:creationId xmlns:a16="http://schemas.microsoft.com/office/drawing/2014/main" id="{D179D437-D21F-7525-E6CD-42A5EE7AB7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85078"/>
            <a:stretch/>
          </p:blipFill>
          <p:spPr>
            <a:xfrm>
              <a:off x="0" y="0"/>
              <a:ext cx="12192000" cy="18192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328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B4040B8-F911-BA27-C8BB-BA8602CC1E29}"/>
              </a:ext>
            </a:extLst>
          </p:cNvPr>
          <p:cNvSpPr/>
          <p:nvPr/>
        </p:nvSpPr>
        <p:spPr>
          <a:xfrm>
            <a:off x="8207107" y="3497746"/>
            <a:ext cx="3897087" cy="3121615"/>
          </a:xfrm>
          <a:prstGeom prst="roundRect">
            <a:avLst/>
          </a:prstGeom>
          <a:solidFill>
            <a:srgbClr val="C62A35"/>
          </a:solidFill>
          <a:ln>
            <a:solidFill>
              <a:srgbClr val="C62A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9FF065B-629D-5C9C-4A5A-49B79D1083D8}"/>
              </a:ext>
            </a:extLst>
          </p:cNvPr>
          <p:cNvSpPr/>
          <p:nvPr/>
        </p:nvSpPr>
        <p:spPr>
          <a:xfrm>
            <a:off x="8181181" y="223508"/>
            <a:ext cx="3897087" cy="3121615"/>
          </a:xfrm>
          <a:prstGeom prst="roundRect">
            <a:avLst/>
          </a:prstGeom>
          <a:solidFill>
            <a:srgbClr val="C62A35"/>
          </a:solidFill>
          <a:ln>
            <a:solidFill>
              <a:srgbClr val="C62A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E87115D-7634-8496-7C7E-FF05990CC4D8}"/>
              </a:ext>
            </a:extLst>
          </p:cNvPr>
          <p:cNvSpPr/>
          <p:nvPr/>
        </p:nvSpPr>
        <p:spPr>
          <a:xfrm>
            <a:off x="4146312" y="3497746"/>
            <a:ext cx="3897087" cy="3121615"/>
          </a:xfrm>
          <a:prstGeom prst="roundRect">
            <a:avLst/>
          </a:prstGeom>
          <a:solidFill>
            <a:srgbClr val="C62A35"/>
          </a:solidFill>
          <a:ln>
            <a:solidFill>
              <a:srgbClr val="C62A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3907A45-2B14-9BE6-CD62-A5AD46AD8E51}"/>
              </a:ext>
            </a:extLst>
          </p:cNvPr>
          <p:cNvSpPr/>
          <p:nvPr/>
        </p:nvSpPr>
        <p:spPr>
          <a:xfrm>
            <a:off x="111986" y="3510626"/>
            <a:ext cx="3897087" cy="3121615"/>
          </a:xfrm>
          <a:prstGeom prst="roundRect">
            <a:avLst/>
          </a:prstGeom>
          <a:solidFill>
            <a:srgbClr val="C62A35"/>
          </a:solidFill>
          <a:ln>
            <a:solidFill>
              <a:srgbClr val="C62A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E0B0436-CC99-D120-4FBC-3C711F8E20A1}"/>
              </a:ext>
            </a:extLst>
          </p:cNvPr>
          <p:cNvSpPr/>
          <p:nvPr/>
        </p:nvSpPr>
        <p:spPr>
          <a:xfrm>
            <a:off x="122521" y="198586"/>
            <a:ext cx="3897087" cy="3121615"/>
          </a:xfrm>
          <a:prstGeom prst="roundRect">
            <a:avLst/>
          </a:prstGeom>
          <a:solidFill>
            <a:srgbClr val="C62A35"/>
          </a:solidFill>
          <a:ln>
            <a:solidFill>
              <a:srgbClr val="C62A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F9548E2-B6CB-5E24-A125-7CCF0C17A0CE}"/>
              </a:ext>
            </a:extLst>
          </p:cNvPr>
          <p:cNvSpPr/>
          <p:nvPr/>
        </p:nvSpPr>
        <p:spPr>
          <a:xfrm>
            <a:off x="4146311" y="219654"/>
            <a:ext cx="3897087" cy="3121615"/>
          </a:xfrm>
          <a:prstGeom prst="roundRect">
            <a:avLst/>
          </a:prstGeom>
          <a:solidFill>
            <a:srgbClr val="C62A35"/>
          </a:solidFill>
          <a:ln>
            <a:solidFill>
              <a:srgbClr val="C62A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4A756D-7F7F-E2AB-F917-C1F80D3EEC7B}"/>
              </a:ext>
            </a:extLst>
          </p:cNvPr>
          <p:cNvSpPr txBox="1"/>
          <p:nvPr/>
        </p:nvSpPr>
        <p:spPr>
          <a:xfrm>
            <a:off x="399157" y="1184149"/>
            <a:ext cx="3343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u="none" strike="noStrike" dirty="0">
                <a:solidFill>
                  <a:schemeClr val="bg1"/>
                </a:solidFill>
                <a:effectLst/>
                <a:latin typeface="Museo Sans 500" panose="02000000000000000000" pitchFamily="2" charset="77"/>
              </a:rPr>
              <a:t>Russian and Ukrainian soldiers have been killed or injured </a:t>
            </a:r>
            <a:endParaRPr lang="en-US" sz="2400" dirty="0">
              <a:solidFill>
                <a:schemeClr val="bg1"/>
              </a:solidFill>
              <a:latin typeface="Museo Sans 500" panose="02000000000000000000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C3AB17-64B3-9253-88BB-378FC4BD4799}"/>
              </a:ext>
            </a:extLst>
          </p:cNvPr>
          <p:cNvSpPr txBox="1"/>
          <p:nvPr/>
        </p:nvSpPr>
        <p:spPr>
          <a:xfrm>
            <a:off x="4494344" y="1187522"/>
            <a:ext cx="31031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2400" dirty="0">
                <a:solidFill>
                  <a:schemeClr val="bg1"/>
                </a:solidFill>
                <a:latin typeface="Museo Sans 500" panose="02000000000000000000" pitchFamily="2" charset="77"/>
              </a:rPr>
              <a:t>n</a:t>
            </a:r>
            <a:r>
              <a:rPr lang="en-ZA" sz="2400" u="none" strike="noStrike" dirty="0">
                <a:solidFill>
                  <a:schemeClr val="bg1"/>
                </a:solidFill>
                <a:effectLst/>
                <a:latin typeface="Museo Sans 500" panose="02000000000000000000" pitchFamily="2" charset="77"/>
              </a:rPr>
              <a:t>umber of internally displaced </a:t>
            </a:r>
          </a:p>
          <a:p>
            <a:pPr algn="ctr"/>
            <a:r>
              <a:rPr lang="en-ZA" sz="2400" u="none" strike="noStrike" dirty="0">
                <a:solidFill>
                  <a:schemeClr val="bg1"/>
                </a:solidFill>
                <a:effectLst/>
                <a:latin typeface="Museo Sans 500" panose="02000000000000000000" pitchFamily="2" charset="77"/>
              </a:rPr>
              <a:t>people in Ukraine</a:t>
            </a:r>
            <a:endParaRPr lang="en-US" sz="2400" dirty="0">
              <a:solidFill>
                <a:schemeClr val="bg1"/>
              </a:solidFill>
              <a:latin typeface="Museo Sans 500" panose="02000000000000000000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DDD0E7-D987-DC82-B1A0-9020A4216F98}"/>
              </a:ext>
            </a:extLst>
          </p:cNvPr>
          <p:cNvSpPr txBox="1"/>
          <p:nvPr/>
        </p:nvSpPr>
        <p:spPr>
          <a:xfrm>
            <a:off x="7147159" y="1155034"/>
            <a:ext cx="6098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2400" u="none" strike="noStrike" dirty="0">
                <a:solidFill>
                  <a:schemeClr val="bg1"/>
                </a:solidFill>
                <a:effectLst/>
                <a:latin typeface="Museo Sans 500" panose="02000000000000000000" pitchFamily="2" charset="77"/>
              </a:rPr>
              <a:t>refugees across Europe</a:t>
            </a:r>
            <a:endParaRPr lang="en-US" sz="2400" dirty="0">
              <a:solidFill>
                <a:schemeClr val="bg1"/>
              </a:solidFill>
              <a:latin typeface="Museo Sans 500" panose="02000000000000000000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7FD937-41FE-D260-B741-597AD1024AB8}"/>
              </a:ext>
            </a:extLst>
          </p:cNvPr>
          <p:cNvSpPr txBox="1"/>
          <p:nvPr/>
        </p:nvSpPr>
        <p:spPr>
          <a:xfrm>
            <a:off x="358982" y="2925565"/>
            <a:ext cx="31216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useo Sans 100" panose="02000000000000000000" pitchFamily="2" charset="77"/>
              </a:rPr>
              <a:t>(Reuters)</a:t>
            </a:r>
            <a:endParaRPr lang="en-ZA" sz="1400" dirty="0">
              <a:solidFill>
                <a:schemeClr val="bg1"/>
              </a:solidFill>
              <a:latin typeface="Museo Sans 100" panose="02000000000000000000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5394E8-7806-B9B6-62EE-243396D9AAB1}"/>
              </a:ext>
            </a:extLst>
          </p:cNvPr>
          <p:cNvSpPr txBox="1"/>
          <p:nvPr/>
        </p:nvSpPr>
        <p:spPr>
          <a:xfrm>
            <a:off x="92736" y="5105592"/>
            <a:ext cx="37254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2400" dirty="0">
                <a:solidFill>
                  <a:schemeClr val="bg1"/>
                </a:solidFill>
                <a:latin typeface="Museo Sans 500" panose="02000000000000000000" pitchFamily="2" charset="77"/>
              </a:rPr>
              <a:t>people in Ukraine in need of humanitarian assistance</a:t>
            </a:r>
            <a:endParaRPr lang="en-US" sz="2400" dirty="0">
              <a:solidFill>
                <a:schemeClr val="bg1"/>
              </a:solidFill>
              <a:latin typeface="Museo Sans 500" panose="02000000000000000000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EFD90D-AFE7-7311-6F95-82CB5645FCA7}"/>
              </a:ext>
            </a:extLst>
          </p:cNvPr>
          <p:cNvSpPr txBox="1"/>
          <p:nvPr/>
        </p:nvSpPr>
        <p:spPr>
          <a:xfrm>
            <a:off x="4092123" y="5135308"/>
            <a:ext cx="40077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2400" dirty="0">
                <a:solidFill>
                  <a:schemeClr val="bg1"/>
                </a:solidFill>
                <a:latin typeface="Museo Sans 500" panose="02000000000000000000" pitchFamily="2" charset="77"/>
              </a:rPr>
              <a:t>expected cost of reconstruction </a:t>
            </a:r>
          </a:p>
          <a:p>
            <a:pPr algn="ctr"/>
            <a:r>
              <a:rPr lang="en-ZA" sz="2400" dirty="0">
                <a:solidFill>
                  <a:schemeClr val="bg1"/>
                </a:solidFill>
                <a:latin typeface="Museo Sans 500" panose="02000000000000000000" pitchFamily="2" charset="77"/>
              </a:rPr>
              <a:t>of Ukraine</a:t>
            </a:r>
            <a:endParaRPr lang="en-US" sz="2400" dirty="0">
              <a:solidFill>
                <a:schemeClr val="bg1"/>
              </a:solidFill>
              <a:latin typeface="Museo Sans 500" panose="02000000000000000000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A2051E-832B-F930-8FE3-CF30F8C2E858}"/>
              </a:ext>
            </a:extLst>
          </p:cNvPr>
          <p:cNvSpPr txBox="1"/>
          <p:nvPr/>
        </p:nvSpPr>
        <p:spPr>
          <a:xfrm>
            <a:off x="7200060" y="4451902"/>
            <a:ext cx="6098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2400" dirty="0">
                <a:solidFill>
                  <a:schemeClr val="bg1"/>
                </a:solidFill>
                <a:latin typeface="Museo Sans 500" panose="02000000000000000000" pitchFamily="2" charset="77"/>
              </a:rPr>
              <a:t>just to clear rubble</a:t>
            </a:r>
            <a:endParaRPr lang="en-US" sz="2400" dirty="0">
              <a:solidFill>
                <a:schemeClr val="bg1"/>
              </a:solidFill>
              <a:latin typeface="Museo Sans 500" panose="02000000000000000000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DE75D2-F2E3-86F5-D91E-84972269E0E2}"/>
              </a:ext>
            </a:extLst>
          </p:cNvPr>
          <p:cNvSpPr txBox="1"/>
          <p:nvPr/>
        </p:nvSpPr>
        <p:spPr>
          <a:xfrm>
            <a:off x="4424928" y="6323235"/>
            <a:ext cx="31216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1400" dirty="0">
                <a:solidFill>
                  <a:schemeClr val="bg1"/>
                </a:solidFill>
                <a:latin typeface="Museo Sans 100" panose="02000000000000000000" pitchFamily="2" charset="77"/>
              </a:rPr>
              <a:t>(WB)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F4E141-6031-553E-66E8-14534B9FF0BF}"/>
              </a:ext>
            </a:extLst>
          </p:cNvPr>
          <p:cNvSpPr txBox="1"/>
          <p:nvPr/>
        </p:nvSpPr>
        <p:spPr>
          <a:xfrm>
            <a:off x="8594841" y="6192883"/>
            <a:ext cx="31216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1400" dirty="0">
                <a:solidFill>
                  <a:schemeClr val="bg1"/>
                </a:solidFill>
                <a:latin typeface="Museo Sans 100" panose="02000000000000000000" pitchFamily="2" charset="77"/>
              </a:rPr>
              <a:t>(NRC)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FC85D1-8D2B-956D-20CA-ACA7E9319ED2}"/>
              </a:ext>
            </a:extLst>
          </p:cNvPr>
          <p:cNvSpPr txBox="1"/>
          <p:nvPr/>
        </p:nvSpPr>
        <p:spPr>
          <a:xfrm>
            <a:off x="499721" y="6284486"/>
            <a:ext cx="31216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useo Sans 100" panose="02000000000000000000" pitchFamily="2" charset="77"/>
              </a:rPr>
              <a:t>(UNHCR)</a:t>
            </a:r>
            <a:endParaRPr lang="en-ZA" sz="1400" dirty="0">
              <a:solidFill>
                <a:schemeClr val="bg1"/>
              </a:solidFill>
              <a:latin typeface="Museo Sans 100" panose="02000000000000000000" pitchFamily="2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AB5271-BAC2-19EA-4E93-5EF0C77E935A}"/>
              </a:ext>
            </a:extLst>
          </p:cNvPr>
          <p:cNvSpPr txBox="1"/>
          <p:nvPr/>
        </p:nvSpPr>
        <p:spPr>
          <a:xfrm>
            <a:off x="8568916" y="2940784"/>
            <a:ext cx="31216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useo Sans 100" panose="02000000000000000000" pitchFamily="2" charset="77"/>
              </a:rPr>
              <a:t>(UNHCR)</a:t>
            </a:r>
            <a:endParaRPr lang="en-ZA" sz="1400" dirty="0">
              <a:solidFill>
                <a:schemeClr val="bg1"/>
              </a:solidFill>
              <a:latin typeface="Museo Sans 100" panose="02000000000000000000" pitchFamily="2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CAED58-9D0A-08B5-7FE4-C9A91E5239E8}"/>
              </a:ext>
            </a:extLst>
          </p:cNvPr>
          <p:cNvSpPr txBox="1"/>
          <p:nvPr/>
        </p:nvSpPr>
        <p:spPr>
          <a:xfrm>
            <a:off x="3360320" y="3616798"/>
            <a:ext cx="54713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4800" b="1" dirty="0">
                <a:solidFill>
                  <a:srgbClr val="002736"/>
                </a:solidFill>
                <a:latin typeface="Museo Sans 900" panose="02000000000000000000" pitchFamily="2" charset="77"/>
              </a:rPr>
              <a:t>At least </a:t>
            </a:r>
          </a:p>
          <a:p>
            <a:pPr algn="ctr"/>
            <a:r>
              <a:rPr lang="en-ZA" sz="4800" b="1" u="none" strike="noStrike" dirty="0">
                <a:solidFill>
                  <a:srgbClr val="002736"/>
                </a:solidFill>
                <a:effectLst/>
                <a:latin typeface="Museo Sans 900" panose="02000000000000000000" pitchFamily="2" charset="77"/>
              </a:rPr>
              <a:t>$411 billion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BDFB44-F35A-AC8F-A84E-4D80A4811034}"/>
              </a:ext>
            </a:extLst>
          </p:cNvPr>
          <p:cNvSpPr txBox="1"/>
          <p:nvPr/>
        </p:nvSpPr>
        <p:spPr>
          <a:xfrm>
            <a:off x="4494344" y="2968155"/>
            <a:ext cx="31216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useo Sans 100" panose="02000000000000000000" pitchFamily="2" charset="77"/>
              </a:rPr>
              <a:t>(UNHCR)</a:t>
            </a:r>
            <a:endParaRPr lang="en-ZA" sz="1400" dirty="0">
              <a:solidFill>
                <a:schemeClr val="bg1"/>
              </a:solidFill>
              <a:latin typeface="Museo Sans 100" panose="02000000000000000000" pitchFamily="2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40D7DE-2941-072D-A9E9-9C5E63B1B26A}"/>
              </a:ext>
            </a:extLst>
          </p:cNvPr>
          <p:cNvSpPr txBox="1"/>
          <p:nvPr/>
        </p:nvSpPr>
        <p:spPr>
          <a:xfrm>
            <a:off x="633900" y="404446"/>
            <a:ext cx="2987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800" b="1" u="none" strike="noStrike" dirty="0">
                <a:solidFill>
                  <a:srgbClr val="002736"/>
                </a:solidFill>
                <a:effectLst/>
                <a:latin typeface="Museo Sans 900" panose="02000000000000000000" pitchFamily="2" charset="77"/>
              </a:rPr>
              <a:t>354,000</a:t>
            </a:r>
            <a:endParaRPr lang="en-US" sz="4800" dirty="0">
              <a:solidFill>
                <a:srgbClr val="002736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311229-11AE-1785-62E1-0064E4FC1C84}"/>
              </a:ext>
            </a:extLst>
          </p:cNvPr>
          <p:cNvSpPr txBox="1"/>
          <p:nvPr/>
        </p:nvSpPr>
        <p:spPr>
          <a:xfrm>
            <a:off x="-1080975" y="3616798"/>
            <a:ext cx="6072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800" b="1" dirty="0">
                <a:solidFill>
                  <a:srgbClr val="002736"/>
                </a:solidFill>
                <a:latin typeface="Museo Sans 900" panose="02000000000000000000" pitchFamily="2" charset="77"/>
              </a:rPr>
              <a:t>+/- 17.6 </a:t>
            </a:r>
          </a:p>
          <a:p>
            <a:pPr algn="ctr"/>
            <a:r>
              <a:rPr lang="en-ZA" sz="4800" b="1" dirty="0">
                <a:solidFill>
                  <a:srgbClr val="002736"/>
                </a:solidFill>
                <a:latin typeface="Museo Sans 900" panose="02000000000000000000" pitchFamily="2" charset="77"/>
              </a:rPr>
              <a:t>million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9FC52C-1545-E027-AAAD-56943072A1CF}"/>
              </a:ext>
            </a:extLst>
          </p:cNvPr>
          <p:cNvSpPr txBox="1"/>
          <p:nvPr/>
        </p:nvSpPr>
        <p:spPr>
          <a:xfrm>
            <a:off x="3058396" y="351099"/>
            <a:ext cx="6072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800" b="1" dirty="0">
                <a:solidFill>
                  <a:srgbClr val="002736"/>
                </a:solidFill>
                <a:latin typeface="Museo Sans 900" panose="02000000000000000000" pitchFamily="2" charset="77"/>
              </a:rPr>
              <a:t>&gt; 5 million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2FEBE6-2F32-63C4-EEEA-CCF2406F456C}"/>
              </a:ext>
            </a:extLst>
          </p:cNvPr>
          <p:cNvSpPr txBox="1"/>
          <p:nvPr/>
        </p:nvSpPr>
        <p:spPr>
          <a:xfrm>
            <a:off x="7093265" y="337568"/>
            <a:ext cx="6072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800" b="1" dirty="0">
                <a:solidFill>
                  <a:srgbClr val="002736"/>
                </a:solidFill>
                <a:latin typeface="Museo Sans 900" panose="02000000000000000000" pitchFamily="2" charset="77"/>
              </a:rPr>
              <a:t>&gt; 8 million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EDD9A3-27D7-5676-F62E-E2F643AF1CC0}"/>
              </a:ext>
            </a:extLst>
          </p:cNvPr>
          <p:cNvSpPr txBox="1"/>
          <p:nvPr/>
        </p:nvSpPr>
        <p:spPr>
          <a:xfrm>
            <a:off x="8332727" y="3720187"/>
            <a:ext cx="3645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800" b="1" u="none" strike="noStrike" dirty="0">
                <a:solidFill>
                  <a:srgbClr val="002736"/>
                </a:solidFill>
                <a:effectLst/>
                <a:latin typeface="Museo Sans 900" panose="02000000000000000000" pitchFamily="2" charset="77"/>
              </a:rPr>
              <a:t>$</a:t>
            </a:r>
            <a:r>
              <a:rPr lang="en-ZA" sz="4800" b="1" dirty="0">
                <a:solidFill>
                  <a:srgbClr val="002736"/>
                </a:solidFill>
                <a:latin typeface="Museo Sans 900" panose="02000000000000000000" pitchFamily="2" charset="77"/>
              </a:rPr>
              <a:t>5 billion</a:t>
            </a:r>
            <a:endParaRPr lang="en-US" sz="4800" dirty="0">
              <a:solidFill>
                <a:srgbClr val="0027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59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5363F9-23F9-775E-EFEE-8EEA3344091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 descr="A group of people on a road&#10;&#10;Description automatically generated with low confidence">
              <a:extLst>
                <a:ext uri="{FF2B5EF4-FFF2-40B4-BE49-F238E27FC236}">
                  <a16:creationId xmlns:a16="http://schemas.microsoft.com/office/drawing/2014/main" id="{396CB83D-4236-EC3B-2ADD-C136906838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9795" r="6671" b="1770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Picture 5" descr="A group of people on a road&#10;&#10;Description automatically generated with low confidence">
              <a:extLst>
                <a:ext uri="{FF2B5EF4-FFF2-40B4-BE49-F238E27FC236}">
                  <a16:creationId xmlns:a16="http://schemas.microsoft.com/office/drawing/2014/main" id="{D179D437-D21F-7525-E6CD-42A5EE7AB7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85078"/>
            <a:stretch/>
          </p:blipFill>
          <p:spPr>
            <a:xfrm>
              <a:off x="0" y="0"/>
              <a:ext cx="12192000" cy="18192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463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Ukrainian soldier guards a bulk cargo ship and grain silos in Odesa, Ukraine’s biggest seaport. One ship has left Ukraine in 12 days since Russia signed a deal to permit grain exports and then rocketed Odesa’s port. (Daniel Berehulak/The New York Times)">
            <a:extLst>
              <a:ext uri="{FF2B5EF4-FFF2-40B4-BE49-F238E27FC236}">
                <a16:creationId xmlns:a16="http://schemas.microsoft.com/office/drawing/2014/main" id="{90E8A878-8209-0490-31DE-DB2C0CECF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4" b="4464"/>
          <a:stretch/>
        </p:blipFill>
        <p:spPr bwMode="auto">
          <a:xfrm>
            <a:off x="0" y="-1"/>
            <a:ext cx="12192000" cy="693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ADC19E-7229-ADD1-5A04-D99D83B7BCD1}"/>
              </a:ext>
            </a:extLst>
          </p:cNvPr>
          <p:cNvSpPr/>
          <p:nvPr/>
        </p:nvSpPr>
        <p:spPr>
          <a:xfrm>
            <a:off x="0" y="6257835"/>
            <a:ext cx="12192000" cy="681583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01A782-3E4E-D2B6-4D05-FB77D0287866}"/>
              </a:ext>
            </a:extLst>
          </p:cNvPr>
          <p:cNvSpPr txBox="1"/>
          <p:nvPr/>
        </p:nvSpPr>
        <p:spPr>
          <a:xfrm>
            <a:off x="0" y="6257835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 fontAlgn="base"/>
            <a:r>
              <a:rPr lang="en-US" sz="1800" b="1" dirty="0">
                <a:solidFill>
                  <a:srgbClr val="002736"/>
                </a:solidFill>
                <a:effectLst/>
                <a:latin typeface="Museo Sans 900" panose="02000000000000000000" pitchFamily="2" charset="77"/>
              </a:rPr>
              <a:t>(Daniel </a:t>
            </a:r>
            <a:r>
              <a:rPr lang="en-US" sz="1800" b="1" dirty="0" err="1">
                <a:solidFill>
                  <a:srgbClr val="002736"/>
                </a:solidFill>
                <a:effectLst/>
                <a:latin typeface="Museo Sans 900" panose="02000000000000000000" pitchFamily="2" charset="77"/>
              </a:rPr>
              <a:t>Berehulak</a:t>
            </a:r>
            <a:r>
              <a:rPr lang="en-US" sz="1800" b="1" dirty="0">
                <a:solidFill>
                  <a:srgbClr val="002736"/>
                </a:solidFill>
                <a:effectLst/>
                <a:latin typeface="Museo Sans 900" panose="02000000000000000000" pitchFamily="2" charset="77"/>
              </a:rPr>
              <a:t>/The New York Times) </a:t>
            </a:r>
            <a:r>
              <a:rPr lang="en-US" sz="1800" dirty="0">
                <a:solidFill>
                  <a:srgbClr val="002736"/>
                </a:solidFill>
                <a:effectLst/>
                <a:latin typeface="Museo Sans 100" panose="02000000000000000000" pitchFamily="2" charset="77"/>
              </a:rPr>
              <a:t> </a:t>
            </a:r>
          </a:p>
          <a:p>
            <a:pPr algn="r" rtl="0" fontAlgn="base"/>
            <a:r>
              <a:rPr lang="en-US" sz="1600" dirty="0">
                <a:solidFill>
                  <a:schemeClr val="bg1"/>
                </a:solidFill>
                <a:effectLst/>
                <a:latin typeface="Museo Sans 100" panose="02000000000000000000" pitchFamily="2" charset="77"/>
              </a:rPr>
              <a:t>https://</a:t>
            </a:r>
            <a:r>
              <a:rPr lang="en-US" sz="1600" dirty="0" err="1">
                <a:solidFill>
                  <a:schemeClr val="bg1"/>
                </a:solidFill>
                <a:effectLst/>
                <a:latin typeface="Museo Sans 100" panose="02000000000000000000" pitchFamily="2" charset="77"/>
              </a:rPr>
              <a:t>www.usip.org</a:t>
            </a:r>
            <a:r>
              <a:rPr lang="en-US" sz="1600" dirty="0">
                <a:solidFill>
                  <a:schemeClr val="bg1"/>
                </a:solidFill>
                <a:effectLst/>
                <a:latin typeface="Museo Sans 100" panose="02000000000000000000" pitchFamily="2" charset="77"/>
              </a:rPr>
              <a:t>/publications/2022/08/fragile-</a:t>
            </a:r>
            <a:r>
              <a:rPr lang="en-US" sz="1600" dirty="0" err="1">
                <a:solidFill>
                  <a:schemeClr val="bg1"/>
                </a:solidFill>
                <a:effectLst/>
                <a:latin typeface="Museo Sans 100" panose="02000000000000000000" pitchFamily="2" charset="77"/>
              </a:rPr>
              <a:t>ukraine</a:t>
            </a:r>
            <a:r>
              <a:rPr lang="en-US" sz="1600" dirty="0">
                <a:solidFill>
                  <a:schemeClr val="bg1"/>
                </a:solidFill>
                <a:effectLst/>
                <a:latin typeface="Museo Sans 100" panose="02000000000000000000" pitchFamily="2" charset="77"/>
              </a:rPr>
              <a:t>-grain-deal-raises-cautions-talks-</a:t>
            </a:r>
            <a:r>
              <a:rPr lang="en-US" sz="1600" dirty="0" err="1">
                <a:solidFill>
                  <a:schemeClr val="bg1"/>
                </a:solidFill>
                <a:effectLst/>
                <a:latin typeface="Museo Sans 100" panose="02000000000000000000" pitchFamily="2" charset="77"/>
              </a:rPr>
              <a:t>putin</a:t>
            </a:r>
            <a:r>
              <a:rPr lang="en-US" sz="1600" dirty="0">
                <a:solidFill>
                  <a:schemeClr val="bg1"/>
                </a:solidFill>
                <a:effectLst/>
                <a:latin typeface="Museo Sans 100" panose="02000000000000000000" pitchFamily="2" charset="77"/>
              </a:rPr>
              <a:t> </a:t>
            </a:r>
          </a:p>
          <a:p>
            <a:pPr algn="r" rtl="0" fontAlgn="base"/>
            <a:r>
              <a:rPr lang="en-US" sz="1800" dirty="0">
                <a:solidFill>
                  <a:schemeClr val="bg1"/>
                </a:solidFill>
                <a:effectLst/>
                <a:latin typeface="Museo Sans 100" panose="02000000000000000000" pitchFamily="2" charset="77"/>
              </a:rPr>
              <a:t> </a:t>
            </a:r>
            <a:endParaRPr lang="en-US" dirty="0">
              <a:solidFill>
                <a:schemeClr val="bg1"/>
              </a:solidFill>
              <a:effectLst/>
              <a:latin typeface="Museo Sans 100" panose="02000000000000000000" pitchFamily="2" charset="77"/>
            </a:endParaRPr>
          </a:p>
          <a:p>
            <a:pPr algn="r"/>
            <a:endParaRPr lang="en-US" dirty="0">
              <a:solidFill>
                <a:schemeClr val="bg1"/>
              </a:solidFill>
              <a:latin typeface="Museo Sans 100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86396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9D8F0BD-2805-86AF-A621-F81CF1F70141}"/>
              </a:ext>
            </a:extLst>
          </p:cNvPr>
          <p:cNvGrpSpPr/>
          <p:nvPr/>
        </p:nvGrpSpPr>
        <p:grpSpPr>
          <a:xfrm>
            <a:off x="-104932" y="-49823"/>
            <a:ext cx="12556283" cy="6917024"/>
            <a:chOff x="-104932" y="-49823"/>
            <a:chExt cx="12556283" cy="6917024"/>
          </a:xfrm>
        </p:grpSpPr>
        <p:pic>
          <p:nvPicPr>
            <p:cNvPr id="12" name="Picture 11" descr="A field of wheat with trees in the background&#10;&#10;Description automatically generated with low confidence">
              <a:extLst>
                <a:ext uri="{FF2B5EF4-FFF2-40B4-BE49-F238E27FC236}">
                  <a16:creationId xmlns:a16="http://schemas.microsoft.com/office/drawing/2014/main" id="{EC44E3CE-84BF-260D-B9F0-E983D19816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7000"/>
              <a:grayscl/>
            </a:blip>
            <a:srcRect b="15493"/>
            <a:stretch/>
          </p:blipFill>
          <p:spPr>
            <a:xfrm flipH="1">
              <a:off x="-104932" y="-49823"/>
              <a:ext cx="12296931" cy="691702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25816A-0A47-470D-2C5A-FD592BEC6B77}"/>
                </a:ext>
              </a:extLst>
            </p:cNvPr>
            <p:cNvSpPr/>
            <p:nvPr/>
          </p:nvSpPr>
          <p:spPr>
            <a:xfrm>
              <a:off x="10030715" y="495299"/>
              <a:ext cx="2161286" cy="698501"/>
            </a:xfrm>
            <a:prstGeom prst="rect">
              <a:avLst/>
            </a:prstGeom>
            <a:solidFill>
              <a:srgbClr val="C62A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264257D-0C8F-CA5F-C25C-6F60878D9296}"/>
                </a:ext>
              </a:extLst>
            </p:cNvPr>
            <p:cNvSpPr/>
            <p:nvPr/>
          </p:nvSpPr>
          <p:spPr>
            <a:xfrm>
              <a:off x="112994" y="885602"/>
              <a:ext cx="7028668" cy="5086796"/>
            </a:xfrm>
            <a:prstGeom prst="rect">
              <a:avLst/>
            </a:prstGeom>
            <a:solidFill>
              <a:schemeClr val="bg1">
                <a:alpha val="15184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21D12080-8DF5-DA0D-99DF-A4C26980DF4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68455575"/>
                </p:ext>
              </p:extLst>
            </p:nvPr>
          </p:nvGraphicFramePr>
          <p:xfrm>
            <a:off x="659922" y="1138384"/>
            <a:ext cx="7773072" cy="45812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7406531-692E-2F47-76A0-2219CEA68AD3}"/>
                </a:ext>
              </a:extLst>
            </p:cNvPr>
            <p:cNvSpPr txBox="1"/>
            <p:nvPr/>
          </p:nvSpPr>
          <p:spPr>
            <a:xfrm>
              <a:off x="6270725" y="339921"/>
              <a:ext cx="5577840" cy="4062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dirty="0">
                  <a:solidFill>
                    <a:schemeClr val="bg1"/>
                  </a:solidFill>
                  <a:latin typeface="Museo Sans 500" panose="02000000000000000000" pitchFamily="2" charset="77"/>
                </a:rPr>
                <a:t>Countries</a:t>
              </a:r>
              <a:r>
                <a:rPr lang="en-US" sz="4800" b="1" dirty="0">
                  <a:solidFill>
                    <a:schemeClr val="bg1"/>
                  </a:solidFill>
                  <a:latin typeface="Museo Sans 900" panose="02000000000000000000" pitchFamily="2" charset="77"/>
                </a:rPr>
                <a:t> </a:t>
              </a:r>
              <a:r>
                <a:rPr lang="en-US" sz="5400" b="1" dirty="0">
                  <a:solidFill>
                    <a:schemeClr val="bg1"/>
                  </a:solidFill>
                  <a:latin typeface="Museo Sans 900" panose="02000000000000000000" pitchFamily="2" charset="77"/>
                </a:rPr>
                <a:t>most</a:t>
              </a:r>
              <a:r>
                <a:rPr lang="en-US" sz="4800" b="1" dirty="0">
                  <a:solidFill>
                    <a:schemeClr val="bg1"/>
                  </a:solidFill>
                  <a:latin typeface="Museo Sans 900" panose="02000000000000000000" pitchFamily="2" charset="77"/>
                </a:rPr>
                <a:t> </a:t>
              </a:r>
              <a:r>
                <a:rPr lang="en-US" sz="6600" b="1" dirty="0">
                  <a:solidFill>
                    <a:schemeClr val="bg1"/>
                  </a:solidFill>
                  <a:latin typeface="Museo Sans 900" panose="02000000000000000000" pitchFamily="2" charset="77"/>
                </a:rPr>
                <a:t>vulnerable </a:t>
              </a:r>
              <a:r>
                <a:rPr lang="en-US" sz="6000" dirty="0">
                  <a:solidFill>
                    <a:schemeClr val="bg1"/>
                  </a:solidFill>
                  <a:latin typeface="Museo Sans 100" panose="02000000000000000000" pitchFamily="2" charset="77"/>
                </a:rPr>
                <a:t>amid</a:t>
              </a:r>
              <a:r>
                <a:rPr lang="en-US" sz="5400" b="1" dirty="0">
                  <a:solidFill>
                    <a:schemeClr val="bg1"/>
                  </a:solidFill>
                  <a:latin typeface="Museo Sans 900" panose="02000000000000000000" pitchFamily="2" charset="77"/>
                </a:rPr>
                <a:t> </a:t>
              </a:r>
              <a:r>
                <a:rPr lang="en-US" sz="6600" b="1" dirty="0">
                  <a:solidFill>
                    <a:schemeClr val="bg1"/>
                  </a:solidFill>
                  <a:latin typeface="Museo Sans 900" panose="02000000000000000000" pitchFamily="2" charset="77"/>
                </a:rPr>
                <a:t>wheat </a:t>
              </a:r>
              <a:r>
                <a:rPr lang="en-US" sz="7200" b="1" dirty="0">
                  <a:solidFill>
                    <a:schemeClr val="bg1"/>
                  </a:solidFill>
                  <a:latin typeface="Museo Sans 900" panose="02000000000000000000" pitchFamily="2" charset="77"/>
                </a:rPr>
                <a:t>shortages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8C55F5-25A7-28F8-4196-9AC0CD1CA51E}"/>
                </a:ext>
              </a:extLst>
            </p:cNvPr>
            <p:cNvSpPr txBox="1"/>
            <p:nvPr/>
          </p:nvSpPr>
          <p:spPr>
            <a:xfrm>
              <a:off x="7435386" y="4852464"/>
              <a:ext cx="501596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Museo Sans 500" panose="02000000000000000000" pitchFamily="2" charset="77"/>
                </a:rPr>
                <a:t>Countries among the world’s </a:t>
              </a:r>
            </a:p>
            <a:p>
              <a:r>
                <a:rPr lang="en-US" sz="2000" dirty="0">
                  <a:solidFill>
                    <a:schemeClr val="bg1"/>
                  </a:solidFill>
                  <a:latin typeface="Museo Sans 500" panose="02000000000000000000" pitchFamily="2" charset="77"/>
                </a:rPr>
                <a:t>least developed which are most dependent on wheat imports </a:t>
              </a:r>
            </a:p>
            <a:p>
              <a:r>
                <a:rPr lang="en-US" sz="2000" dirty="0">
                  <a:solidFill>
                    <a:schemeClr val="bg1"/>
                  </a:solidFill>
                  <a:latin typeface="Museo Sans 500" panose="02000000000000000000" pitchFamily="2" charset="77"/>
                </a:rPr>
                <a:t>from Russia and Ukraine (2020)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753F04-8E7B-D9D2-E84B-1538A21D6587}"/>
                </a:ext>
              </a:extLst>
            </p:cNvPr>
            <p:cNvSpPr txBox="1"/>
            <p:nvPr/>
          </p:nvSpPr>
          <p:spPr>
            <a:xfrm>
              <a:off x="252908" y="6176210"/>
              <a:ext cx="5015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Museo Sans 300" panose="02000000000000000000" pitchFamily="2" charset="77"/>
                </a:rPr>
                <a:t>Image adapted from UNCTAD, Statista (2022)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56DDD81-3922-64F4-51D0-5F842AD48E59}"/>
                </a:ext>
              </a:extLst>
            </p:cNvPr>
            <p:cNvSpPr txBox="1"/>
            <p:nvPr/>
          </p:nvSpPr>
          <p:spPr>
            <a:xfrm>
              <a:off x="342421" y="1669712"/>
              <a:ext cx="1448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Museo Sans 700" panose="02000000000000000000" pitchFamily="2" charset="77"/>
                </a:rPr>
                <a:t>Somalia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FB694DE-24D5-4112-4F7E-CEE2997B3490}"/>
                </a:ext>
              </a:extLst>
            </p:cNvPr>
            <p:cNvSpPr txBox="1"/>
            <p:nvPr/>
          </p:nvSpPr>
          <p:spPr>
            <a:xfrm>
              <a:off x="587976" y="2168095"/>
              <a:ext cx="1257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Museo Sans 700" panose="02000000000000000000" pitchFamily="2" charset="77"/>
                </a:rPr>
                <a:t>Benin</a:t>
              </a:r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3037D7-8474-5DE6-46F2-2EE96DFB35E7}"/>
                </a:ext>
              </a:extLst>
            </p:cNvPr>
            <p:cNvSpPr txBox="1"/>
            <p:nvPr/>
          </p:nvSpPr>
          <p:spPr>
            <a:xfrm>
              <a:off x="658907" y="2638488"/>
              <a:ext cx="1257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Museo Sans 700" panose="02000000000000000000" pitchFamily="2" charset="77"/>
                </a:rPr>
                <a:t>Loas</a:t>
              </a:r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E4D5DA-7FFE-52A7-6553-BC627AF95B62}"/>
                </a:ext>
              </a:extLst>
            </p:cNvPr>
            <p:cNvSpPr txBox="1"/>
            <p:nvPr/>
          </p:nvSpPr>
          <p:spPr>
            <a:xfrm>
              <a:off x="570233" y="3108881"/>
              <a:ext cx="1257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Museo Sans 700" panose="02000000000000000000" pitchFamily="2" charset="77"/>
                </a:rPr>
                <a:t>Egypt</a:t>
              </a:r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830DC5-C96B-F190-BAC9-DA2137848E4E}"/>
                </a:ext>
              </a:extLst>
            </p:cNvPr>
            <p:cNvSpPr txBox="1"/>
            <p:nvPr/>
          </p:nvSpPr>
          <p:spPr>
            <a:xfrm>
              <a:off x="540766" y="3621617"/>
              <a:ext cx="1257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Museo Sans 700" panose="02000000000000000000" pitchFamily="2" charset="77"/>
                </a:rPr>
                <a:t>Sudan</a:t>
              </a:r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54E765-66FB-3E3E-5F0F-34F3BD4C4770}"/>
                </a:ext>
              </a:extLst>
            </p:cNvPr>
            <p:cNvSpPr txBox="1"/>
            <p:nvPr/>
          </p:nvSpPr>
          <p:spPr>
            <a:xfrm>
              <a:off x="252908" y="5048182"/>
              <a:ext cx="1257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Museo Sans 700" panose="02000000000000000000" pitchFamily="2" charset="77"/>
                </a:rPr>
                <a:t>Tanzania</a:t>
              </a:r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65A49D-54C9-1AC3-204B-7725E3F128CC}"/>
                </a:ext>
              </a:extLst>
            </p:cNvPr>
            <p:cNvSpPr txBox="1"/>
            <p:nvPr/>
          </p:nvSpPr>
          <p:spPr>
            <a:xfrm>
              <a:off x="112994" y="4079406"/>
              <a:ext cx="2207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Museo Sans 700" panose="02000000000000000000" pitchFamily="2" charset="77"/>
                </a:rPr>
                <a:t>DR Congo</a:t>
              </a:r>
            </a:p>
            <a:p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C2C9CF3-6AFB-1E3F-869A-BAA8395420A6}"/>
                </a:ext>
              </a:extLst>
            </p:cNvPr>
            <p:cNvSpPr txBox="1"/>
            <p:nvPr/>
          </p:nvSpPr>
          <p:spPr>
            <a:xfrm>
              <a:off x="343436" y="4567893"/>
              <a:ext cx="2207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Museo Sans 700" panose="02000000000000000000" pitchFamily="2" charset="77"/>
                </a:rPr>
                <a:t>Senegal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79602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AD08059-7AB8-C046-89C3-FE8514833D08}"/>
              </a:ext>
            </a:extLst>
          </p:cNvPr>
          <p:cNvGrpSpPr/>
          <p:nvPr/>
        </p:nvGrpSpPr>
        <p:grpSpPr>
          <a:xfrm>
            <a:off x="-2695274" y="-135431"/>
            <a:ext cx="14887274" cy="7062154"/>
            <a:chOff x="-2695274" y="-135431"/>
            <a:chExt cx="14887274" cy="7062154"/>
          </a:xfrm>
        </p:grpSpPr>
        <p:pic>
          <p:nvPicPr>
            <p:cNvPr id="1069" name="Picture 1068" descr="A picture containing market, variety, display, produce&#10;&#10;Description automatically generated">
              <a:extLst>
                <a:ext uri="{FF2B5EF4-FFF2-40B4-BE49-F238E27FC236}">
                  <a16:creationId xmlns:a16="http://schemas.microsoft.com/office/drawing/2014/main" id="{B909C405-B171-523F-DC22-C5ADF76A4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22000"/>
            </a:blip>
            <a:srcRect t="3664" r="1055" b="21090"/>
            <a:stretch/>
          </p:blipFill>
          <p:spPr>
            <a:xfrm>
              <a:off x="-1" y="-84617"/>
              <a:ext cx="12192001" cy="6953916"/>
            </a:xfrm>
            <a:prstGeom prst="rect">
              <a:avLst/>
            </a:prstGeom>
          </p:spPr>
        </p:pic>
        <p:sp>
          <p:nvSpPr>
            <p:cNvPr id="1070" name="Rectangle 1069">
              <a:extLst>
                <a:ext uri="{FF2B5EF4-FFF2-40B4-BE49-F238E27FC236}">
                  <a16:creationId xmlns:a16="http://schemas.microsoft.com/office/drawing/2014/main" id="{E899452A-FAD9-639B-A11B-870F6CDAC247}"/>
                </a:ext>
              </a:extLst>
            </p:cNvPr>
            <p:cNvSpPr/>
            <p:nvPr/>
          </p:nvSpPr>
          <p:spPr>
            <a:xfrm>
              <a:off x="-5223" y="-101120"/>
              <a:ext cx="12192001" cy="7027843"/>
            </a:xfrm>
            <a:prstGeom prst="rect">
              <a:avLst/>
            </a:prstGeom>
            <a:solidFill>
              <a:srgbClr val="C62A35">
                <a:alpha val="1293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Rectangle 1071">
              <a:extLst>
                <a:ext uri="{FF2B5EF4-FFF2-40B4-BE49-F238E27FC236}">
                  <a16:creationId xmlns:a16="http://schemas.microsoft.com/office/drawing/2014/main" id="{BC863EDE-21E5-2855-E488-87510525E32B}"/>
                </a:ext>
              </a:extLst>
            </p:cNvPr>
            <p:cNvSpPr/>
            <p:nvPr/>
          </p:nvSpPr>
          <p:spPr>
            <a:xfrm>
              <a:off x="3731896" y="-135431"/>
              <a:ext cx="8460104" cy="7027843"/>
            </a:xfrm>
            <a:prstGeom prst="rect">
              <a:avLst/>
            </a:prstGeom>
            <a:solidFill>
              <a:schemeClr val="bg1">
                <a:alpha val="66313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66" name="Group 1065">
              <a:extLst>
                <a:ext uri="{FF2B5EF4-FFF2-40B4-BE49-F238E27FC236}">
                  <a16:creationId xmlns:a16="http://schemas.microsoft.com/office/drawing/2014/main" id="{C82DCB67-A636-68E1-8DDF-D298C380AE9E}"/>
                </a:ext>
              </a:extLst>
            </p:cNvPr>
            <p:cNvGrpSpPr/>
            <p:nvPr/>
          </p:nvGrpSpPr>
          <p:grpSpPr>
            <a:xfrm>
              <a:off x="4290290" y="1226474"/>
              <a:ext cx="7343316" cy="5592704"/>
              <a:chOff x="4434118" y="644893"/>
              <a:chExt cx="7343316" cy="5592704"/>
            </a:xfrm>
          </p:grpSpPr>
          <p:sp>
            <p:nvSpPr>
              <p:cNvPr id="1046" name="Freeform 1045">
                <a:extLst>
                  <a:ext uri="{FF2B5EF4-FFF2-40B4-BE49-F238E27FC236}">
                    <a16:creationId xmlns:a16="http://schemas.microsoft.com/office/drawing/2014/main" id="{65ADFFDF-824F-2478-588C-08B9A8F9748C}"/>
                  </a:ext>
                </a:extLst>
              </p:cNvPr>
              <p:cNvSpPr/>
              <p:nvPr/>
            </p:nvSpPr>
            <p:spPr>
              <a:xfrm>
                <a:off x="6656294" y="1183341"/>
                <a:ext cx="3731559" cy="3778624"/>
              </a:xfrm>
              <a:custGeom>
                <a:avLst/>
                <a:gdLst>
                  <a:gd name="connsiteX0" fmla="*/ 3731559 w 3731559"/>
                  <a:gd name="connsiteY0" fmla="*/ 0 h 3778624"/>
                  <a:gd name="connsiteX1" fmla="*/ 3718112 w 3731559"/>
                  <a:gd name="connsiteY1" fmla="*/ 2043953 h 3778624"/>
                  <a:gd name="connsiteX2" fmla="*/ 2454088 w 3731559"/>
                  <a:gd name="connsiteY2" fmla="*/ 2427194 h 3778624"/>
                  <a:gd name="connsiteX3" fmla="*/ 1183341 w 3731559"/>
                  <a:gd name="connsiteY3" fmla="*/ 3765177 h 3778624"/>
                  <a:gd name="connsiteX4" fmla="*/ 0 w 3731559"/>
                  <a:gd name="connsiteY4" fmla="*/ 3778624 h 3778624"/>
                  <a:gd name="connsiteX5" fmla="*/ 1210235 w 3731559"/>
                  <a:gd name="connsiteY5" fmla="*/ 3193677 h 3778624"/>
                  <a:gd name="connsiteX6" fmla="*/ 2454088 w 3731559"/>
                  <a:gd name="connsiteY6" fmla="*/ 423583 h 3778624"/>
                  <a:gd name="connsiteX7" fmla="*/ 3731559 w 3731559"/>
                  <a:gd name="connsiteY7" fmla="*/ 0 h 377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31559" h="3778624">
                    <a:moveTo>
                      <a:pt x="3731559" y="0"/>
                    </a:moveTo>
                    <a:cubicBezTo>
                      <a:pt x="3727077" y="681318"/>
                      <a:pt x="3722594" y="1362635"/>
                      <a:pt x="3718112" y="2043953"/>
                    </a:cubicBezTo>
                    <a:lnTo>
                      <a:pt x="2454088" y="2427194"/>
                    </a:lnTo>
                    <a:lnTo>
                      <a:pt x="1183341" y="3765177"/>
                    </a:lnTo>
                    <a:lnTo>
                      <a:pt x="0" y="3778624"/>
                    </a:lnTo>
                    <a:lnTo>
                      <a:pt x="1210235" y="3193677"/>
                    </a:lnTo>
                    <a:lnTo>
                      <a:pt x="2454088" y="423583"/>
                    </a:lnTo>
                    <a:lnTo>
                      <a:pt x="3731559" y="0"/>
                    </a:lnTo>
                    <a:close/>
                  </a:path>
                </a:pathLst>
              </a:custGeom>
              <a:pattFill prst="wdDnDiag">
                <a:fgClr>
                  <a:srgbClr val="FF7A76"/>
                </a:fgClr>
                <a:bgClr>
                  <a:schemeClr val="bg1"/>
                </a:bgClr>
              </a:pattFill>
              <a:ln>
                <a:solidFill>
                  <a:schemeClr val="accent1">
                    <a:shade val="15000"/>
                    <a:alpha val="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6B5AB2A-2203-6557-7EB7-A7CDCA312008}"/>
                  </a:ext>
                </a:extLst>
              </p:cNvPr>
              <p:cNvSpPr/>
              <p:nvPr/>
            </p:nvSpPr>
            <p:spPr>
              <a:xfrm>
                <a:off x="4870383" y="644893"/>
                <a:ext cx="6814686" cy="521689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A55989E-9953-6BC4-B0AB-5C5CCBE55246}"/>
                  </a:ext>
                </a:extLst>
              </p:cNvPr>
              <p:cNvSpPr/>
              <p:nvPr/>
            </p:nvSpPr>
            <p:spPr>
              <a:xfrm>
                <a:off x="9740766" y="644893"/>
                <a:ext cx="1270535" cy="5216892"/>
              </a:xfrm>
              <a:prstGeom prst="rect">
                <a:avLst/>
              </a:prstGeom>
              <a:solidFill>
                <a:srgbClr val="C62A35">
                  <a:alpha val="3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2FBC6A98-CEE6-B017-E317-C348084A9134}"/>
                  </a:ext>
                </a:extLst>
              </p:cNvPr>
              <p:cNvCxnSpPr/>
              <p:nvPr/>
            </p:nvCxnSpPr>
            <p:spPr>
              <a:xfrm>
                <a:off x="4870383" y="4957011"/>
                <a:ext cx="6814686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16AA41F-EDB1-632F-6E69-B16333C089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05239" y="4372928"/>
                <a:ext cx="1261946" cy="593610"/>
              </a:xfrm>
              <a:prstGeom prst="line">
                <a:avLst/>
              </a:prstGeom>
              <a:ln w="19050">
                <a:solidFill>
                  <a:srgbClr val="C62A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428B8C9-5789-8EFC-8C1E-EE45DC84ED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26144" y="4966538"/>
                <a:ext cx="1305849" cy="142790"/>
              </a:xfrm>
              <a:prstGeom prst="line">
                <a:avLst/>
              </a:prstGeom>
              <a:ln w="19050">
                <a:solidFill>
                  <a:srgbClr val="C62A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48F425E-2524-3EF3-663F-D275379CA5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67454" y="4952199"/>
                <a:ext cx="2475570" cy="28679"/>
              </a:xfrm>
              <a:prstGeom prst="line">
                <a:avLst/>
              </a:prstGeom>
              <a:ln w="28575"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E56274E-33BC-5AAB-87E8-F7B9E0C2CF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43024" y="3605560"/>
                <a:ext cx="1268887" cy="1346639"/>
              </a:xfrm>
              <a:prstGeom prst="line">
                <a:avLst/>
              </a:prstGeom>
              <a:ln w="28575"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AF59FEA-12B0-E031-5103-819DA383E3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1911" y="3209026"/>
                <a:ext cx="1264122" cy="396534"/>
              </a:xfrm>
              <a:prstGeom prst="line">
                <a:avLst/>
              </a:prstGeom>
              <a:ln w="28575"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EDA0EAA-774D-4BD4-8806-A4B4E88E56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55105" y="1601046"/>
                <a:ext cx="1247240" cy="2780084"/>
              </a:xfrm>
              <a:prstGeom prst="line">
                <a:avLst/>
              </a:prstGeom>
              <a:ln w="19050">
                <a:solidFill>
                  <a:srgbClr val="C62A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E585851-81D8-C3C3-2C25-28AAE680B5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02345" y="1195754"/>
                <a:ext cx="1273688" cy="405292"/>
              </a:xfrm>
              <a:prstGeom prst="line">
                <a:avLst/>
              </a:prstGeom>
              <a:ln w="19050">
                <a:solidFill>
                  <a:srgbClr val="C62A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B4AC60A-31EF-6949-66C3-FA00AA14FA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6144" y="4878931"/>
                <a:ext cx="1279095" cy="73268"/>
              </a:xfrm>
              <a:prstGeom prst="line">
                <a:avLst/>
              </a:prstGeom>
              <a:ln w="38100">
                <a:solidFill>
                  <a:srgbClr val="00273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F84A468-7AF2-5BB7-E917-54E0AA2A4B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63929" y="3705359"/>
                <a:ext cx="1303256" cy="1244918"/>
              </a:xfrm>
              <a:prstGeom prst="line">
                <a:avLst/>
              </a:prstGeom>
              <a:ln w="38100">
                <a:solidFill>
                  <a:srgbClr val="00273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9E1B3F2C-AE7C-283A-E3B2-387F33FA79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53792" y="3712897"/>
                <a:ext cx="1258588" cy="130141"/>
              </a:xfrm>
              <a:prstGeom prst="line">
                <a:avLst/>
              </a:prstGeom>
              <a:ln w="38100">
                <a:solidFill>
                  <a:srgbClr val="00273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7E236E5-C46A-53F9-288A-71F1C2E154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1070" y="2844759"/>
                <a:ext cx="1304963" cy="1002486"/>
              </a:xfrm>
              <a:prstGeom prst="line">
                <a:avLst/>
              </a:prstGeom>
              <a:ln w="38100">
                <a:solidFill>
                  <a:srgbClr val="00273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694E53A-520A-8701-20F8-7B04C027FF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5239" y="5861785"/>
                <a:ext cx="0" cy="7343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E93E31F-115F-0DFF-9909-7898E254E3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5883" y="5861785"/>
                <a:ext cx="0" cy="7326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234913E-AA16-A9F7-BC86-74E1DC86B1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3024" y="5865270"/>
                <a:ext cx="0" cy="7343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2A6FD03-A8A3-96EF-13D7-FBD988E92C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11911" y="5861785"/>
                <a:ext cx="0" cy="7343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C38A357-0D26-6644-23CC-875EE5033A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79406" y="5861785"/>
                <a:ext cx="0" cy="7343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1B2E3434-B448-F9FF-274D-96D4FF94F7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85390" y="5861785"/>
                <a:ext cx="8499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A447566A-B6EF-4E74-2920-4470CE9546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82580" y="5568511"/>
                <a:ext cx="8499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4737CDE-F215-5E47-A56C-56E7570320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82579" y="5257308"/>
                <a:ext cx="8499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617CCAB4-448B-7868-584B-978E9EAEAB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82574" y="4955865"/>
                <a:ext cx="8499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C37DE55-A782-ECBF-7B84-8CD3B7147E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82574" y="4659645"/>
                <a:ext cx="8499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D0503DD-2510-9082-801F-D41697D5D7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83610" y="4333016"/>
                <a:ext cx="8499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7FCF8C29-E5D9-5DE4-F91C-9F9E2B6CE41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82578" y="4028216"/>
                <a:ext cx="8499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086D172-6139-5F8E-99E6-2719AA86AB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82578" y="3717275"/>
                <a:ext cx="8499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5B78BF54-C5D0-7FBC-ED50-59A4877EE0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82574" y="3401460"/>
                <a:ext cx="8499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6D85F0BB-C6CF-23F3-B6B5-A2C42F129C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82577" y="3102290"/>
                <a:ext cx="8499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054F6A6-925C-65CB-D948-5941C7121A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82577" y="2797490"/>
                <a:ext cx="8499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4" name="Straight Connector 1023">
                <a:extLst>
                  <a:ext uri="{FF2B5EF4-FFF2-40B4-BE49-F238E27FC236}">
                    <a16:creationId xmlns:a16="http://schemas.microsoft.com/office/drawing/2014/main" id="{5725C2E4-BC93-F98E-7335-60685CFAA0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82577" y="2474761"/>
                <a:ext cx="8499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5" name="Straight Connector 1024">
                <a:extLst>
                  <a:ext uri="{FF2B5EF4-FFF2-40B4-BE49-F238E27FC236}">
                    <a16:creationId xmlns:a16="http://schemas.microsoft.com/office/drawing/2014/main" id="{BBA0A24A-F2B1-95B4-64FA-181D3C4BC60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82576" y="1863880"/>
                <a:ext cx="8499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7" name="Straight Connector 1026">
                <a:extLst>
                  <a:ext uri="{FF2B5EF4-FFF2-40B4-BE49-F238E27FC236}">
                    <a16:creationId xmlns:a16="http://schemas.microsoft.com/office/drawing/2014/main" id="{E0B9DF33-507D-6360-4EBB-EF4CA15104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88056" y="2167399"/>
                <a:ext cx="8499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8" name="Straight Connector 1027">
                <a:extLst>
                  <a:ext uri="{FF2B5EF4-FFF2-40B4-BE49-F238E27FC236}">
                    <a16:creationId xmlns:a16="http://schemas.microsoft.com/office/drawing/2014/main" id="{DED9B72B-4794-3B8F-AA7B-A1034B2951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82576" y="1551396"/>
                <a:ext cx="8499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9" name="Straight Connector 1028">
                <a:extLst>
                  <a:ext uri="{FF2B5EF4-FFF2-40B4-BE49-F238E27FC236}">
                    <a16:creationId xmlns:a16="http://schemas.microsoft.com/office/drawing/2014/main" id="{0C921FEB-2032-1BE5-A69E-FD0BFBB7F2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82575" y="1251718"/>
                <a:ext cx="8499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0" name="Straight Connector 1029">
                <a:extLst>
                  <a:ext uri="{FF2B5EF4-FFF2-40B4-BE49-F238E27FC236}">
                    <a16:creationId xmlns:a16="http://schemas.microsoft.com/office/drawing/2014/main" id="{A8A117A7-57E5-87DA-FBCD-52326314B5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82574" y="932831"/>
                <a:ext cx="8499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47" name="TextBox 1046">
                <a:extLst>
                  <a:ext uri="{FF2B5EF4-FFF2-40B4-BE49-F238E27FC236}">
                    <a16:creationId xmlns:a16="http://schemas.microsoft.com/office/drawing/2014/main" id="{3F2155CC-981D-B01E-AB11-995B9E376434}"/>
                  </a:ext>
                </a:extLst>
              </p:cNvPr>
              <p:cNvSpPr txBox="1"/>
              <p:nvPr/>
            </p:nvSpPr>
            <p:spPr>
              <a:xfrm>
                <a:off x="10335809" y="1070812"/>
                <a:ext cx="112409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Museo Sans 300" panose="02000000000000000000" pitchFamily="2" charset="77"/>
                  </a:rPr>
                  <a:t>Profit before tax</a:t>
                </a:r>
              </a:p>
            </p:txBody>
          </p:sp>
          <p:sp>
            <p:nvSpPr>
              <p:cNvPr id="1048" name="TextBox 1047">
                <a:extLst>
                  <a:ext uri="{FF2B5EF4-FFF2-40B4-BE49-F238E27FC236}">
                    <a16:creationId xmlns:a16="http://schemas.microsoft.com/office/drawing/2014/main" id="{B5CE7DE1-1202-A079-D1A0-CB9AA0EC256E}"/>
                  </a:ext>
                </a:extLst>
              </p:cNvPr>
              <p:cNvSpPr txBox="1"/>
              <p:nvPr/>
            </p:nvSpPr>
            <p:spPr>
              <a:xfrm>
                <a:off x="10341519" y="2742114"/>
                <a:ext cx="112409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Museo Sans 300" panose="02000000000000000000" pitchFamily="2" charset="77"/>
                  </a:rPr>
                  <a:t>Gross profit</a:t>
                </a:r>
              </a:p>
            </p:txBody>
          </p:sp>
          <p:sp>
            <p:nvSpPr>
              <p:cNvPr id="1049" name="TextBox 1048">
                <a:extLst>
                  <a:ext uri="{FF2B5EF4-FFF2-40B4-BE49-F238E27FC236}">
                    <a16:creationId xmlns:a16="http://schemas.microsoft.com/office/drawing/2014/main" id="{511B282B-4469-4DDB-7F5C-DE55B61628D0}"/>
                  </a:ext>
                </a:extLst>
              </p:cNvPr>
              <p:cNvSpPr txBox="1"/>
              <p:nvPr/>
            </p:nvSpPr>
            <p:spPr>
              <a:xfrm>
                <a:off x="10342122" y="3101689"/>
                <a:ext cx="14353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Museo Sans 300" panose="02000000000000000000" pitchFamily="2" charset="77"/>
                  </a:rPr>
                  <a:t>Operating revenues</a:t>
                </a:r>
              </a:p>
              <a:p>
                <a:endParaRPr lang="en-US" sz="900" dirty="0">
                  <a:latin typeface="Museo Sans 300" panose="02000000000000000000" pitchFamily="2" charset="77"/>
                </a:endParaRPr>
              </a:p>
            </p:txBody>
          </p:sp>
          <p:sp>
            <p:nvSpPr>
              <p:cNvPr id="1050" name="TextBox 1049">
                <a:extLst>
                  <a:ext uri="{FF2B5EF4-FFF2-40B4-BE49-F238E27FC236}">
                    <a16:creationId xmlns:a16="http://schemas.microsoft.com/office/drawing/2014/main" id="{E30CA5FD-CF1A-7469-6E63-9FE0FC33DBA0}"/>
                  </a:ext>
                </a:extLst>
              </p:cNvPr>
              <p:cNvSpPr txBox="1"/>
              <p:nvPr/>
            </p:nvSpPr>
            <p:spPr>
              <a:xfrm>
                <a:off x="10335809" y="5457935"/>
                <a:ext cx="112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latin typeface="Museo Sans 300" panose="02000000000000000000" pitchFamily="2" charset="77"/>
                  </a:rPr>
                  <a:t>*preliminary </a:t>
                </a:r>
              </a:p>
              <a:p>
                <a:r>
                  <a:rPr lang="en-US" sz="800" dirty="0">
                    <a:latin typeface="Museo Sans 300" panose="02000000000000000000" pitchFamily="2" charset="77"/>
                  </a:rPr>
                  <a:t> results</a:t>
                </a:r>
              </a:p>
            </p:txBody>
          </p:sp>
          <p:sp>
            <p:nvSpPr>
              <p:cNvPr id="1051" name="TextBox 1050">
                <a:extLst>
                  <a:ext uri="{FF2B5EF4-FFF2-40B4-BE49-F238E27FC236}">
                    <a16:creationId xmlns:a16="http://schemas.microsoft.com/office/drawing/2014/main" id="{AC31C091-5A8B-0DCE-C289-3AE32CF314C6}"/>
                  </a:ext>
                </a:extLst>
              </p:cNvPr>
              <p:cNvSpPr txBox="1"/>
              <p:nvPr/>
            </p:nvSpPr>
            <p:spPr>
              <a:xfrm>
                <a:off x="10158773" y="6006765"/>
                <a:ext cx="73908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Museo Sans 300" panose="02000000000000000000" pitchFamily="2" charset="77"/>
                  </a:rPr>
                  <a:t>2022</a:t>
                </a:r>
              </a:p>
            </p:txBody>
          </p:sp>
          <p:sp>
            <p:nvSpPr>
              <p:cNvPr id="1052" name="TextBox 1051">
                <a:extLst>
                  <a:ext uri="{FF2B5EF4-FFF2-40B4-BE49-F238E27FC236}">
                    <a16:creationId xmlns:a16="http://schemas.microsoft.com/office/drawing/2014/main" id="{97EFFEDD-D2C8-C1A8-7059-FA5627E8705C}"/>
                  </a:ext>
                </a:extLst>
              </p:cNvPr>
              <p:cNvSpPr txBox="1"/>
              <p:nvPr/>
            </p:nvSpPr>
            <p:spPr>
              <a:xfrm>
                <a:off x="8899691" y="6005018"/>
                <a:ext cx="112409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Museo Sans 300" panose="02000000000000000000" pitchFamily="2" charset="77"/>
                  </a:rPr>
                  <a:t>2021</a:t>
                </a:r>
              </a:p>
            </p:txBody>
          </p:sp>
          <p:sp>
            <p:nvSpPr>
              <p:cNvPr id="1053" name="TextBox 1052">
                <a:extLst>
                  <a:ext uri="{FF2B5EF4-FFF2-40B4-BE49-F238E27FC236}">
                    <a16:creationId xmlns:a16="http://schemas.microsoft.com/office/drawing/2014/main" id="{9F0CC0E6-25E9-70BB-2DDD-075A9D3D59C6}"/>
                  </a:ext>
                </a:extLst>
              </p:cNvPr>
              <p:cNvSpPr txBox="1"/>
              <p:nvPr/>
            </p:nvSpPr>
            <p:spPr>
              <a:xfrm>
                <a:off x="7633290" y="5989781"/>
                <a:ext cx="112409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Museo Sans 300" panose="02000000000000000000" pitchFamily="2" charset="77"/>
                  </a:rPr>
                  <a:t>2020</a:t>
                </a:r>
              </a:p>
            </p:txBody>
          </p:sp>
          <p:sp>
            <p:nvSpPr>
              <p:cNvPr id="1055" name="TextBox 1054">
                <a:extLst>
                  <a:ext uri="{FF2B5EF4-FFF2-40B4-BE49-F238E27FC236}">
                    <a16:creationId xmlns:a16="http://schemas.microsoft.com/office/drawing/2014/main" id="{C8FFEE82-C9C4-4ACB-D0D0-FF724FDE5EF9}"/>
                  </a:ext>
                </a:extLst>
              </p:cNvPr>
              <p:cNvSpPr txBox="1"/>
              <p:nvPr/>
            </p:nvSpPr>
            <p:spPr>
              <a:xfrm>
                <a:off x="6374208" y="5981717"/>
                <a:ext cx="112409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Museo Sans 300" panose="02000000000000000000" pitchFamily="2" charset="77"/>
                  </a:rPr>
                  <a:t>2019</a:t>
                </a:r>
              </a:p>
            </p:txBody>
          </p:sp>
          <p:sp>
            <p:nvSpPr>
              <p:cNvPr id="1056" name="TextBox 1055">
                <a:extLst>
                  <a:ext uri="{FF2B5EF4-FFF2-40B4-BE49-F238E27FC236}">
                    <a16:creationId xmlns:a16="http://schemas.microsoft.com/office/drawing/2014/main" id="{EA8896AC-C474-A502-7B3F-D227249686B5}"/>
                  </a:ext>
                </a:extLst>
              </p:cNvPr>
              <p:cNvSpPr txBox="1"/>
              <p:nvPr/>
            </p:nvSpPr>
            <p:spPr>
              <a:xfrm>
                <a:off x="5110510" y="5989781"/>
                <a:ext cx="112409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Museo Sans 300" panose="02000000000000000000" pitchFamily="2" charset="77"/>
                  </a:rPr>
                  <a:t>2018</a:t>
                </a:r>
              </a:p>
            </p:txBody>
          </p:sp>
          <p:sp>
            <p:nvSpPr>
              <p:cNvPr id="1057" name="TextBox 1056">
                <a:extLst>
                  <a:ext uri="{FF2B5EF4-FFF2-40B4-BE49-F238E27FC236}">
                    <a16:creationId xmlns:a16="http://schemas.microsoft.com/office/drawing/2014/main" id="{89223DE6-1730-0C3D-1505-3E58F46F4B9A}"/>
                  </a:ext>
                </a:extLst>
              </p:cNvPr>
              <p:cNvSpPr txBox="1"/>
              <p:nvPr/>
            </p:nvSpPr>
            <p:spPr>
              <a:xfrm>
                <a:off x="4478663" y="5753126"/>
                <a:ext cx="112409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Museo Sans 300" panose="02000000000000000000" pitchFamily="2" charset="77"/>
                  </a:rPr>
                  <a:t>70</a:t>
                </a:r>
              </a:p>
            </p:txBody>
          </p:sp>
          <p:sp>
            <p:nvSpPr>
              <p:cNvPr id="1058" name="TextBox 1057">
                <a:extLst>
                  <a:ext uri="{FF2B5EF4-FFF2-40B4-BE49-F238E27FC236}">
                    <a16:creationId xmlns:a16="http://schemas.microsoft.com/office/drawing/2014/main" id="{8794C589-7DE6-16A9-5362-7D3696FF3D3A}"/>
                  </a:ext>
                </a:extLst>
              </p:cNvPr>
              <p:cNvSpPr txBox="1"/>
              <p:nvPr/>
            </p:nvSpPr>
            <p:spPr>
              <a:xfrm>
                <a:off x="4478663" y="5158265"/>
                <a:ext cx="112409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Museo Sans 300" panose="02000000000000000000" pitchFamily="2" charset="77"/>
                  </a:rPr>
                  <a:t>90</a:t>
                </a:r>
              </a:p>
            </p:txBody>
          </p:sp>
          <p:sp>
            <p:nvSpPr>
              <p:cNvPr id="1059" name="TextBox 1058">
                <a:extLst>
                  <a:ext uri="{FF2B5EF4-FFF2-40B4-BE49-F238E27FC236}">
                    <a16:creationId xmlns:a16="http://schemas.microsoft.com/office/drawing/2014/main" id="{35D1C604-A65C-DD77-F628-A099F89DCC3C}"/>
                  </a:ext>
                </a:extLst>
              </p:cNvPr>
              <p:cNvSpPr txBox="1"/>
              <p:nvPr/>
            </p:nvSpPr>
            <p:spPr>
              <a:xfrm>
                <a:off x="4434118" y="4545619"/>
                <a:ext cx="112409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Museo Sans 300" panose="02000000000000000000" pitchFamily="2" charset="77"/>
                  </a:rPr>
                  <a:t>110</a:t>
                </a:r>
              </a:p>
            </p:txBody>
          </p:sp>
          <p:sp>
            <p:nvSpPr>
              <p:cNvPr id="1060" name="TextBox 1059">
                <a:extLst>
                  <a:ext uri="{FF2B5EF4-FFF2-40B4-BE49-F238E27FC236}">
                    <a16:creationId xmlns:a16="http://schemas.microsoft.com/office/drawing/2014/main" id="{6A886F4B-7B01-817B-FCB1-DBE637FA0F3F}"/>
                  </a:ext>
                </a:extLst>
              </p:cNvPr>
              <p:cNvSpPr txBox="1"/>
              <p:nvPr/>
            </p:nvSpPr>
            <p:spPr>
              <a:xfrm>
                <a:off x="4434118" y="3932010"/>
                <a:ext cx="112409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Museo Sans 300" panose="02000000000000000000" pitchFamily="2" charset="77"/>
                  </a:rPr>
                  <a:t>130</a:t>
                </a:r>
              </a:p>
            </p:txBody>
          </p:sp>
          <p:sp>
            <p:nvSpPr>
              <p:cNvPr id="1061" name="TextBox 1060">
                <a:extLst>
                  <a:ext uri="{FF2B5EF4-FFF2-40B4-BE49-F238E27FC236}">
                    <a16:creationId xmlns:a16="http://schemas.microsoft.com/office/drawing/2014/main" id="{E7DFA459-D20C-F236-0D62-BF31F78F7756}"/>
                  </a:ext>
                </a:extLst>
              </p:cNvPr>
              <p:cNvSpPr txBox="1"/>
              <p:nvPr/>
            </p:nvSpPr>
            <p:spPr>
              <a:xfrm>
                <a:off x="4434118" y="3306382"/>
                <a:ext cx="112409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Museo Sans 300" panose="02000000000000000000" pitchFamily="2" charset="77"/>
                  </a:rPr>
                  <a:t>150</a:t>
                </a:r>
              </a:p>
            </p:txBody>
          </p:sp>
          <p:sp>
            <p:nvSpPr>
              <p:cNvPr id="1062" name="TextBox 1061">
                <a:extLst>
                  <a:ext uri="{FF2B5EF4-FFF2-40B4-BE49-F238E27FC236}">
                    <a16:creationId xmlns:a16="http://schemas.microsoft.com/office/drawing/2014/main" id="{33EF6CA4-DA78-184B-0B67-51DB92CFB2A4}"/>
                  </a:ext>
                </a:extLst>
              </p:cNvPr>
              <p:cNvSpPr txBox="1"/>
              <p:nvPr/>
            </p:nvSpPr>
            <p:spPr>
              <a:xfrm>
                <a:off x="4434118" y="2681533"/>
                <a:ext cx="112409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Museo Sans 300" panose="02000000000000000000" pitchFamily="2" charset="77"/>
                  </a:rPr>
                  <a:t>170</a:t>
                </a:r>
              </a:p>
            </p:txBody>
          </p:sp>
          <p:sp>
            <p:nvSpPr>
              <p:cNvPr id="1063" name="TextBox 1062">
                <a:extLst>
                  <a:ext uri="{FF2B5EF4-FFF2-40B4-BE49-F238E27FC236}">
                    <a16:creationId xmlns:a16="http://schemas.microsoft.com/office/drawing/2014/main" id="{CB533B6D-6967-0399-7988-68AB795620C1}"/>
                  </a:ext>
                </a:extLst>
              </p:cNvPr>
              <p:cNvSpPr txBox="1"/>
              <p:nvPr/>
            </p:nvSpPr>
            <p:spPr>
              <a:xfrm>
                <a:off x="4434118" y="2066858"/>
                <a:ext cx="112409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Museo Sans 300" panose="02000000000000000000" pitchFamily="2" charset="77"/>
                  </a:rPr>
                  <a:t>190</a:t>
                </a:r>
              </a:p>
            </p:txBody>
          </p:sp>
          <p:sp>
            <p:nvSpPr>
              <p:cNvPr id="1064" name="TextBox 1063">
                <a:extLst>
                  <a:ext uri="{FF2B5EF4-FFF2-40B4-BE49-F238E27FC236}">
                    <a16:creationId xmlns:a16="http://schemas.microsoft.com/office/drawing/2014/main" id="{6CB0BF56-25D7-9DB3-29A9-6E90197B1AEB}"/>
                  </a:ext>
                </a:extLst>
              </p:cNvPr>
              <p:cNvSpPr txBox="1"/>
              <p:nvPr/>
            </p:nvSpPr>
            <p:spPr>
              <a:xfrm>
                <a:off x="4434118" y="1438809"/>
                <a:ext cx="112409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Museo Sans 300" panose="02000000000000000000" pitchFamily="2" charset="77"/>
                  </a:rPr>
                  <a:t>210</a:t>
                </a:r>
              </a:p>
            </p:txBody>
          </p:sp>
          <p:sp>
            <p:nvSpPr>
              <p:cNvPr id="1065" name="TextBox 1064">
                <a:extLst>
                  <a:ext uri="{FF2B5EF4-FFF2-40B4-BE49-F238E27FC236}">
                    <a16:creationId xmlns:a16="http://schemas.microsoft.com/office/drawing/2014/main" id="{DE99C1A1-3C5D-CC87-D5C6-4F24B22F436C}"/>
                  </a:ext>
                </a:extLst>
              </p:cNvPr>
              <p:cNvSpPr txBox="1"/>
              <p:nvPr/>
            </p:nvSpPr>
            <p:spPr>
              <a:xfrm>
                <a:off x="4434118" y="834980"/>
                <a:ext cx="112409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Museo Sans 300" panose="02000000000000000000" pitchFamily="2" charset="77"/>
                  </a:rPr>
                  <a:t>230</a:t>
                </a:r>
              </a:p>
            </p:txBody>
          </p:sp>
        </p:grpSp>
        <p:sp>
          <p:nvSpPr>
            <p:cNvPr id="1075" name="Rectangle 1074">
              <a:extLst>
                <a:ext uri="{FF2B5EF4-FFF2-40B4-BE49-F238E27FC236}">
                  <a16:creationId xmlns:a16="http://schemas.microsoft.com/office/drawing/2014/main" id="{EE3F9BBB-8D1A-568D-0AF9-224F41DE301B}"/>
                </a:ext>
              </a:extLst>
            </p:cNvPr>
            <p:cNvSpPr/>
            <p:nvPr/>
          </p:nvSpPr>
          <p:spPr>
            <a:xfrm>
              <a:off x="0" y="-92512"/>
              <a:ext cx="12192000" cy="963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TextBox 1072">
              <a:extLst>
                <a:ext uri="{FF2B5EF4-FFF2-40B4-BE49-F238E27FC236}">
                  <a16:creationId xmlns:a16="http://schemas.microsoft.com/office/drawing/2014/main" id="{6C23E53C-0AD4-8C32-CB0C-A5B2DCDFE2AF}"/>
                </a:ext>
              </a:extLst>
            </p:cNvPr>
            <p:cNvSpPr txBox="1"/>
            <p:nvPr/>
          </p:nvSpPr>
          <p:spPr>
            <a:xfrm>
              <a:off x="3854347" y="-118928"/>
              <a:ext cx="72702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000" b="1" dirty="0">
                  <a:solidFill>
                    <a:srgbClr val="C62A35"/>
                  </a:solidFill>
                  <a:latin typeface="Museo Sans 900" panose="02000000000000000000" pitchFamily="2" charset="77"/>
                </a:rPr>
                <a:t>F</a:t>
              </a:r>
              <a:r>
                <a:rPr lang="en-US" sz="5000" b="1" dirty="0">
                  <a:solidFill>
                    <a:srgbClr val="002736"/>
                  </a:solidFill>
                  <a:latin typeface="Museo Sans 900" panose="02000000000000000000" pitchFamily="2" charset="77"/>
                </a:rPr>
                <a:t>ood traders’ profits</a:t>
              </a:r>
            </a:p>
          </p:txBody>
        </p:sp>
        <p:sp>
          <p:nvSpPr>
            <p:cNvPr id="1076" name="TextBox 1075">
              <a:extLst>
                <a:ext uri="{FF2B5EF4-FFF2-40B4-BE49-F238E27FC236}">
                  <a16:creationId xmlns:a16="http://schemas.microsoft.com/office/drawing/2014/main" id="{4AA280E0-F3F7-C520-54D2-A4B8DF01F471}"/>
                </a:ext>
              </a:extLst>
            </p:cNvPr>
            <p:cNvSpPr txBox="1"/>
            <p:nvPr/>
          </p:nvSpPr>
          <p:spPr>
            <a:xfrm>
              <a:off x="-2695274" y="6235872"/>
              <a:ext cx="642576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50" dirty="0">
                  <a:solidFill>
                    <a:srgbClr val="002736"/>
                  </a:solidFill>
                  <a:latin typeface="Museo Sans 300" panose="02000000000000000000" pitchFamily="2" charset="77"/>
                </a:rPr>
                <a:t>Image adapted from UNCTAD secretariat </a:t>
              </a:r>
            </a:p>
            <a:p>
              <a:pPr algn="r"/>
              <a:r>
                <a:rPr lang="en-US" sz="1450" dirty="0">
                  <a:solidFill>
                    <a:srgbClr val="002736"/>
                  </a:solidFill>
                  <a:latin typeface="Museo Sans 300" panose="02000000000000000000" pitchFamily="2" charset="77"/>
                </a:rPr>
                <a:t>calculations based on Orbis database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1ECE14D-4533-6E05-7EB4-1F7B26AF784D}"/>
                </a:ext>
              </a:extLst>
            </p:cNvPr>
            <p:cNvSpPr txBox="1"/>
            <p:nvPr/>
          </p:nvSpPr>
          <p:spPr>
            <a:xfrm>
              <a:off x="189066" y="955348"/>
              <a:ext cx="3555791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3650" dirty="0">
                  <a:solidFill>
                    <a:srgbClr val="002736"/>
                  </a:solidFill>
                  <a:latin typeface="Museo Sans 500" panose="02000000000000000000" pitchFamily="2" charset="77"/>
                </a:rPr>
                <a:t>M</a:t>
              </a:r>
              <a:r>
                <a:rPr lang="en-ZA" sz="3650" u="none" strike="noStrike" dirty="0">
                  <a:solidFill>
                    <a:srgbClr val="002736"/>
                  </a:solidFill>
                  <a:effectLst/>
                  <a:latin typeface="Museo Sans 500" panose="02000000000000000000" pitchFamily="2" charset="77"/>
                </a:rPr>
                <a:t>edian food </a:t>
              </a:r>
              <a:r>
                <a:rPr lang="en-ZA" sz="3150" u="none" strike="noStrike" dirty="0">
                  <a:solidFill>
                    <a:srgbClr val="002736"/>
                  </a:solidFill>
                  <a:effectLst/>
                  <a:latin typeface="Museo Sans 500" panose="02000000000000000000" pitchFamily="2" charset="77"/>
                </a:rPr>
                <a:t>traders’ profits </a:t>
              </a:r>
              <a:r>
                <a:rPr lang="en-ZA" sz="3400" u="none" strike="noStrike" dirty="0">
                  <a:solidFill>
                    <a:srgbClr val="002736"/>
                  </a:solidFill>
                  <a:effectLst/>
                  <a:latin typeface="Museo Sans 500" panose="02000000000000000000" pitchFamily="2" charset="77"/>
                </a:rPr>
                <a:t>and revenues </a:t>
              </a:r>
              <a:r>
                <a:rPr lang="en-ZA" sz="3200" u="none" strike="noStrike" dirty="0">
                  <a:solidFill>
                    <a:srgbClr val="002736"/>
                  </a:solidFill>
                  <a:effectLst/>
                  <a:latin typeface="Museo Sans 500" panose="02000000000000000000" pitchFamily="2" charset="77"/>
                </a:rPr>
                <a:t>2018-2022 </a:t>
              </a:r>
            </a:p>
            <a:p>
              <a:pPr algn="r"/>
              <a:r>
                <a:rPr lang="en-ZA" sz="2000" u="none" strike="noStrike" dirty="0">
                  <a:solidFill>
                    <a:srgbClr val="002736"/>
                  </a:solidFill>
                  <a:effectLst/>
                  <a:latin typeface="Museo Sans 500" panose="02000000000000000000" pitchFamily="2" charset="77"/>
                </a:rPr>
                <a:t>(index numbers, 2019=100) </a:t>
              </a:r>
              <a:endParaRPr lang="en-US" sz="2000" dirty="0">
                <a:solidFill>
                  <a:srgbClr val="002736"/>
                </a:solidFill>
                <a:latin typeface="Museo Sans 500" panose="02000000000000000000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8401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7CCB097-156E-5E7D-F861-CA10A6104BCD}"/>
              </a:ext>
            </a:extLst>
          </p:cNvPr>
          <p:cNvGrpSpPr/>
          <p:nvPr/>
        </p:nvGrpSpPr>
        <p:grpSpPr>
          <a:xfrm>
            <a:off x="0" y="949440"/>
            <a:ext cx="11352550" cy="5129847"/>
            <a:chOff x="0" y="949440"/>
            <a:chExt cx="11352550" cy="512984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967290F-5D52-0C7C-701A-0CA401967C16}"/>
                </a:ext>
              </a:extLst>
            </p:cNvPr>
            <p:cNvSpPr/>
            <p:nvPr/>
          </p:nvSpPr>
          <p:spPr>
            <a:xfrm>
              <a:off x="0" y="2891642"/>
              <a:ext cx="4417255" cy="570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04FFB0E-4BB5-4C61-4021-80EFD26C0FB9}"/>
                </a:ext>
              </a:extLst>
            </p:cNvPr>
            <p:cNvSpPr txBox="1"/>
            <p:nvPr/>
          </p:nvSpPr>
          <p:spPr>
            <a:xfrm>
              <a:off x="1186544" y="1616527"/>
              <a:ext cx="9829800" cy="4462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effectLst/>
                  <a:latin typeface="Museo Sans 700" panose="02000000000000000000" pitchFamily="2" charset="77"/>
                </a:rPr>
                <a:t>A group of ten leading ‘momentum-driven’ hedge funds made an estimated </a:t>
              </a:r>
              <a:r>
                <a:rPr lang="en-US" sz="4000" b="1" dirty="0">
                  <a:solidFill>
                    <a:srgbClr val="C62A35"/>
                  </a:solidFill>
                  <a:effectLst/>
                  <a:latin typeface="Museo Sans 700" panose="02000000000000000000" pitchFamily="2" charset="77"/>
                </a:rPr>
                <a:t>$1.9 billion</a:t>
              </a:r>
              <a:r>
                <a:rPr lang="en-US" sz="4000" b="1" dirty="0">
                  <a:solidFill>
                    <a:schemeClr val="bg1"/>
                  </a:solidFill>
                  <a:effectLst/>
                  <a:latin typeface="Museo Sans 700" panose="02000000000000000000" pitchFamily="2" charset="77"/>
                </a:rPr>
                <a:t> trading on the food price spike at the start of the Ukraine war that drove millions into hunger.</a:t>
              </a:r>
            </a:p>
            <a:p>
              <a:pPr algn="ctr"/>
              <a:endParaRPr lang="en-US" sz="3000" dirty="0">
                <a:solidFill>
                  <a:schemeClr val="bg1"/>
                </a:solidFill>
                <a:effectLst/>
                <a:latin typeface="Museo Sans 300" panose="02000000000000000000" pitchFamily="2" charset="77"/>
              </a:endParaRPr>
            </a:p>
            <a:p>
              <a:pPr algn="ctr"/>
              <a:r>
                <a:rPr lang="en-US" sz="2800" dirty="0">
                  <a:solidFill>
                    <a:schemeClr val="bg1"/>
                  </a:solidFill>
                  <a:effectLst/>
                  <a:latin typeface="Museo Sans 300" panose="02000000000000000000" pitchFamily="2" charset="77"/>
                </a:rPr>
                <a:t>(Unearthed  2023) 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effectLst/>
                <a:latin typeface="Museo Sans 300" panose="02000000000000000000" pitchFamily="2" charset="77"/>
              </a:endParaRPr>
            </a:p>
            <a:p>
              <a:pPr algn="ctr"/>
              <a:r>
                <a:rPr lang="en-US" sz="1400" strike="noStrike" dirty="0">
                  <a:solidFill>
                    <a:schemeClr val="bg1"/>
                  </a:solidFill>
                  <a:effectLst/>
                  <a:latin typeface="Museo Sans 100" panose="02000000000000000000" pitchFamily="2" charset="77"/>
                </a:rPr>
                <a:t>https://unearthed.greenpeace.org/2023/04/14/ukraine-wheat-food-price-crisis-speculation/</a:t>
              </a:r>
              <a:r>
                <a:rPr lang="en-US" sz="1400" dirty="0">
                  <a:solidFill>
                    <a:schemeClr val="bg1"/>
                  </a:solidFill>
                  <a:effectLst/>
                  <a:latin typeface="Museo Sans 100" panose="02000000000000000000" pitchFamily="2" charset="77"/>
                </a:rPr>
                <a:t> </a:t>
              </a:r>
              <a:endParaRPr lang="en-US" sz="2000" dirty="0">
                <a:solidFill>
                  <a:schemeClr val="bg1"/>
                </a:solidFill>
                <a:latin typeface="Museo Sans 100" panose="02000000000000000000" pitchFamily="2" charset="77"/>
              </a:endParaRPr>
            </a:p>
          </p:txBody>
        </p:sp>
        <p:pic>
          <p:nvPicPr>
            <p:cNvPr id="4" name="Graphic 3" descr="Open quotation mark outline">
              <a:extLst>
                <a:ext uri="{FF2B5EF4-FFF2-40B4-BE49-F238E27FC236}">
                  <a16:creationId xmlns:a16="http://schemas.microsoft.com/office/drawing/2014/main" id="{421F85EE-3939-ED78-FE4B-FBF7C30C8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4695" y="949440"/>
              <a:ext cx="1186544" cy="1186544"/>
            </a:xfrm>
            <a:prstGeom prst="rect">
              <a:avLst/>
            </a:prstGeom>
          </p:spPr>
        </p:pic>
        <p:pic>
          <p:nvPicPr>
            <p:cNvPr id="5" name="Graphic 4" descr="Open quotation mark outline">
              <a:extLst>
                <a:ext uri="{FF2B5EF4-FFF2-40B4-BE49-F238E27FC236}">
                  <a16:creationId xmlns:a16="http://schemas.microsoft.com/office/drawing/2014/main" id="{C86F0385-1498-D6BC-F1B0-7A5C5E540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10166006" y="3847907"/>
              <a:ext cx="1186544" cy="1186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29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AB10896-EA25-85D3-E241-3A21263190A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52" name="Picture 4" descr="War and Theft report cover">
              <a:extLst>
                <a:ext uri="{FF2B5EF4-FFF2-40B4-BE49-F238E27FC236}">
                  <a16:creationId xmlns:a16="http://schemas.microsoft.com/office/drawing/2014/main" id="{4118A1DC-4FCD-7442-3587-B3B27E3A82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 amt="2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778" b="21745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War and Theft report cover">
              <a:extLst>
                <a:ext uri="{FF2B5EF4-FFF2-40B4-BE49-F238E27FC236}">
                  <a16:creationId xmlns:a16="http://schemas.microsoft.com/office/drawing/2014/main" id="{A7B90E37-8A26-2E27-D680-F0EB836E8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141" y="181743"/>
              <a:ext cx="5019718" cy="6494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7137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400</Words>
  <Application>Microsoft Office PowerPoint</Application>
  <PresentationFormat>Widescreen</PresentationFormat>
  <Paragraphs>108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Museo Sans 100</vt:lpstr>
      <vt:lpstr>Museo Sans 300</vt:lpstr>
      <vt:lpstr>Museo Sans 500</vt:lpstr>
      <vt:lpstr>Museo Sans 700</vt:lpstr>
      <vt:lpstr>Museo Sans 900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Gabriela Anderson</dc:creator>
  <cp:lastModifiedBy>Jane Pocock-Jol</cp:lastModifiedBy>
  <cp:revision>37</cp:revision>
  <dcterms:created xsi:type="dcterms:W3CDTF">2023-06-22T14:41:28Z</dcterms:created>
  <dcterms:modified xsi:type="dcterms:W3CDTF">2023-08-07T09:17:26Z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772ba27-cab8-4042-a351-a31f6e4eacdc_Enabled">
    <vt:lpwstr>true</vt:lpwstr>
  </property>
  <property fmtid="{D5CDD505-2E9C-101B-9397-08002B2CF9AE}" pid="3" name="MSIP_Label_8772ba27-cab8-4042-a351-a31f6e4eacdc_SetDate">
    <vt:lpwstr>2023-08-07T09:17:25Z</vt:lpwstr>
  </property>
  <property fmtid="{D5CDD505-2E9C-101B-9397-08002B2CF9AE}" pid="4" name="MSIP_Label_8772ba27-cab8-4042-a351-a31f6e4eacdc_Method">
    <vt:lpwstr>Standard</vt:lpwstr>
  </property>
  <property fmtid="{D5CDD505-2E9C-101B-9397-08002B2CF9AE}" pid="5" name="MSIP_Label_8772ba27-cab8-4042-a351-a31f6e4eacdc_Name">
    <vt:lpwstr>Internal</vt:lpwstr>
  </property>
  <property fmtid="{D5CDD505-2E9C-101B-9397-08002B2CF9AE}" pid="6" name="MSIP_Label_8772ba27-cab8-4042-a351-a31f6e4eacdc_SiteId">
    <vt:lpwstr>715902d6-f63e-4b8d-929b-4bb170bad492</vt:lpwstr>
  </property>
  <property fmtid="{D5CDD505-2E9C-101B-9397-08002B2CF9AE}" pid="7" name="MSIP_Label_8772ba27-cab8-4042-a351-a31f6e4eacdc_ActionId">
    <vt:lpwstr>0b5a5a01-da0c-4ef1-9277-191ac00583f6</vt:lpwstr>
  </property>
  <property fmtid="{D5CDD505-2E9C-101B-9397-08002B2CF9AE}" pid="8" name="MSIP_Label_8772ba27-cab8-4042-a351-a31f6e4eacdc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Classification: Internal</vt:lpwstr>
  </property>
</Properties>
</file>