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69" r:id="rId3"/>
    <p:sldId id="268" r:id="rId4"/>
    <p:sldId id="270" r:id="rId5"/>
    <p:sldId id="271" r:id="rId6"/>
    <p:sldId id="260" r:id="rId7"/>
    <p:sldId id="279" r:id="rId8"/>
    <p:sldId id="329" r:id="rId9"/>
    <p:sldId id="280" r:id="rId10"/>
    <p:sldId id="281" r:id="rId11"/>
    <p:sldId id="282" r:id="rId12"/>
    <p:sldId id="284" r:id="rId13"/>
    <p:sldId id="285" r:id="rId14"/>
    <p:sldId id="297" r:id="rId15"/>
    <p:sldId id="328" r:id="rId16"/>
    <p:sldId id="298" r:id="rId17"/>
    <p:sldId id="278" r:id="rId18"/>
    <p:sldId id="288" r:id="rId19"/>
    <p:sldId id="330" r:id="rId20"/>
    <p:sldId id="290" r:id="rId21"/>
    <p:sldId id="286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7" r:id="rId50"/>
  </p:sldIdLst>
  <p:sldSz cx="9144000" cy="6858000" type="screen4x3"/>
  <p:notesSz cx="6797675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67" autoAdjust="0"/>
    <p:restoredTop sz="86398" autoAdjust="0"/>
  </p:normalViewPr>
  <p:slideViewPr>
    <p:cSldViewPr snapToGrid="0" snapToObjects="1">
      <p:cViewPr varScale="1">
        <p:scale>
          <a:sx n="82" d="100"/>
          <a:sy n="82" d="100"/>
        </p:scale>
        <p:origin x="87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E97E0D01-2CF9-4E83-889A-A6F17927C56B}" type="datetimeFigureOut">
              <a:rPr lang="en-GB" smtClean="0"/>
              <a:pPr/>
              <a:t>03-04-2017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B1FD8253-A8D5-4D27-88EE-CBE5F34DE9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097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CFE88427-736F-48E5-AB0B-6B2DE6C7E3F9}" type="datetimeFigureOut">
              <a:rPr lang="en-GB" smtClean="0"/>
              <a:pPr/>
              <a:t>03-04-2017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482BB00A-71ED-40C6-A1CF-164C43AE5C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47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39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42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09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Visualization options</a:t>
            </a:r>
          </a:p>
          <a:p>
            <a:endParaRPr lang="en-AU" dirty="0" smtClean="0"/>
          </a:p>
          <a:p>
            <a:r>
              <a:rPr lang="en-AU" dirty="0" smtClean="0"/>
              <a:t>Network and Overlay visualizations</a:t>
            </a:r>
            <a:endParaRPr lang="en-AU" dirty="0"/>
          </a:p>
          <a:p>
            <a:r>
              <a:rPr lang="en-AU" b="1" dirty="0"/>
              <a:t>Scale: </a:t>
            </a:r>
            <a:r>
              <a:rPr lang="en-AU" dirty="0"/>
              <a:t>move slider right to 1.70</a:t>
            </a:r>
          </a:p>
          <a:p>
            <a:r>
              <a:rPr lang="en-AU" dirty="0"/>
              <a:t>weights - </a:t>
            </a:r>
            <a:r>
              <a:rPr lang="en-AU" dirty="0" smtClean="0"/>
              <a:t>Occurrences</a:t>
            </a:r>
            <a:endParaRPr lang="en-AU" dirty="0"/>
          </a:p>
          <a:p>
            <a:r>
              <a:rPr lang="en-AU" b="1" dirty="0"/>
              <a:t>Labels:</a:t>
            </a:r>
          </a:p>
          <a:p>
            <a:r>
              <a:rPr lang="en-AU" dirty="0"/>
              <a:t>Size variation: move slider </a:t>
            </a:r>
            <a:r>
              <a:rPr lang="en-AU" dirty="0" err="1"/>
              <a:t>righ</a:t>
            </a:r>
            <a:r>
              <a:rPr lang="en-AU" dirty="0"/>
              <a:t> to 0.79</a:t>
            </a:r>
          </a:p>
          <a:p>
            <a:r>
              <a:rPr lang="en-AU" dirty="0"/>
              <a:t>- Circles</a:t>
            </a:r>
          </a:p>
          <a:p>
            <a:r>
              <a:rPr lang="en-AU" dirty="0"/>
              <a:t>Max length: 30</a:t>
            </a:r>
          </a:p>
          <a:p>
            <a:r>
              <a:rPr lang="en-AU" b="1" dirty="0"/>
              <a:t>Font: </a:t>
            </a:r>
            <a:r>
              <a:rPr lang="en-AU" dirty="0"/>
              <a:t>Source Sans </a:t>
            </a:r>
            <a:r>
              <a:rPr lang="en-AU" dirty="0" smtClean="0"/>
              <a:t>Pro</a:t>
            </a:r>
            <a:endParaRPr lang="en-AU" dirty="0"/>
          </a:p>
          <a:p>
            <a:r>
              <a:rPr lang="en-AU" b="1" dirty="0"/>
              <a:t>Lines: </a:t>
            </a:r>
            <a:r>
              <a:rPr lang="en-AU" dirty="0"/>
              <a:t>100 for first network/overlay </a:t>
            </a:r>
            <a:r>
              <a:rPr lang="en-AU" dirty="0" smtClean="0"/>
              <a:t>views | 200 </a:t>
            </a:r>
            <a:r>
              <a:rPr lang="en-AU" dirty="0"/>
              <a:t>when zooming in network/overlay views</a:t>
            </a:r>
          </a:p>
          <a:p>
            <a:r>
              <a:rPr lang="en-AU" dirty="0"/>
              <a:t>Size variation: 0.70</a:t>
            </a:r>
          </a:p>
          <a:p>
            <a:r>
              <a:rPr lang="en-AU" dirty="0"/>
              <a:t>- </a:t>
            </a:r>
            <a:r>
              <a:rPr lang="en-AU" dirty="0" err="1"/>
              <a:t>colored</a:t>
            </a:r>
            <a:r>
              <a:rPr lang="en-AU" dirty="0"/>
              <a:t> lines</a:t>
            </a:r>
          </a:p>
          <a:p>
            <a:r>
              <a:rPr lang="en-AU" dirty="0"/>
              <a:t>- curved </a:t>
            </a:r>
            <a:r>
              <a:rPr lang="en-AU" dirty="0" smtClean="0"/>
              <a:t>lines</a:t>
            </a:r>
            <a:endParaRPr lang="en-AU" dirty="0"/>
          </a:p>
          <a:p>
            <a:r>
              <a:rPr lang="en-AU" b="1" dirty="0" err="1"/>
              <a:t>Colors</a:t>
            </a:r>
            <a:endParaRPr lang="en-AU" b="1" dirty="0"/>
          </a:p>
          <a:p>
            <a:pPr marL="171447" indent="-171447">
              <a:buFontTx/>
              <a:buChar char="-"/>
            </a:pPr>
            <a:r>
              <a:rPr lang="en-AU" dirty="0" smtClean="0"/>
              <a:t>black background</a:t>
            </a:r>
          </a:p>
          <a:p>
            <a:endParaRPr lang="en-AU" dirty="0"/>
          </a:p>
          <a:p>
            <a:r>
              <a:rPr lang="en-AU" dirty="0" smtClean="0"/>
              <a:t>Density visualization</a:t>
            </a:r>
            <a:endParaRPr lang="en-AU" dirty="0"/>
          </a:p>
          <a:p>
            <a:r>
              <a:rPr lang="en-AU" dirty="0"/>
              <a:t>Density cluster - reduce </a:t>
            </a:r>
            <a:r>
              <a:rPr lang="en-AU" dirty="0" smtClean="0"/>
              <a:t>kernel </a:t>
            </a:r>
            <a:r>
              <a:rPr lang="en-AU" dirty="0"/>
              <a:t>width when zooming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27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Visualization options</a:t>
            </a:r>
          </a:p>
          <a:p>
            <a:endParaRPr lang="en-AU" dirty="0" smtClean="0"/>
          </a:p>
          <a:p>
            <a:r>
              <a:rPr lang="en-AU" dirty="0" smtClean="0"/>
              <a:t>Network and Overlay visualizations</a:t>
            </a:r>
            <a:endParaRPr lang="en-AU" dirty="0"/>
          </a:p>
          <a:p>
            <a:r>
              <a:rPr lang="en-AU" b="1" dirty="0"/>
              <a:t>Scale: </a:t>
            </a:r>
            <a:r>
              <a:rPr lang="en-AU" dirty="0"/>
              <a:t>move slider right to 1.70</a:t>
            </a:r>
          </a:p>
          <a:p>
            <a:r>
              <a:rPr lang="en-AU" dirty="0"/>
              <a:t>weights - </a:t>
            </a:r>
            <a:r>
              <a:rPr lang="en-AU" dirty="0" smtClean="0"/>
              <a:t>Occurrences</a:t>
            </a:r>
            <a:endParaRPr lang="en-AU" dirty="0"/>
          </a:p>
          <a:p>
            <a:r>
              <a:rPr lang="en-AU" b="1" dirty="0"/>
              <a:t>Labels:</a:t>
            </a:r>
          </a:p>
          <a:p>
            <a:r>
              <a:rPr lang="en-AU" dirty="0"/>
              <a:t>Size variation: move slider </a:t>
            </a:r>
            <a:r>
              <a:rPr lang="en-AU" dirty="0" err="1"/>
              <a:t>righ</a:t>
            </a:r>
            <a:r>
              <a:rPr lang="en-AU" dirty="0"/>
              <a:t> to 0.79</a:t>
            </a:r>
          </a:p>
          <a:p>
            <a:r>
              <a:rPr lang="en-AU" dirty="0"/>
              <a:t>- Circles</a:t>
            </a:r>
          </a:p>
          <a:p>
            <a:r>
              <a:rPr lang="en-AU" dirty="0"/>
              <a:t>Max length: 30</a:t>
            </a:r>
          </a:p>
          <a:p>
            <a:r>
              <a:rPr lang="en-AU" b="1" dirty="0"/>
              <a:t>Font: </a:t>
            </a:r>
            <a:r>
              <a:rPr lang="en-AU" dirty="0"/>
              <a:t>Source Sans </a:t>
            </a:r>
            <a:r>
              <a:rPr lang="en-AU" dirty="0" smtClean="0"/>
              <a:t>Pro</a:t>
            </a:r>
            <a:endParaRPr lang="en-AU" dirty="0"/>
          </a:p>
          <a:p>
            <a:r>
              <a:rPr lang="en-AU" b="1" dirty="0"/>
              <a:t>Lines: </a:t>
            </a:r>
            <a:r>
              <a:rPr lang="en-AU" dirty="0"/>
              <a:t>100 for first network/overlay </a:t>
            </a:r>
            <a:r>
              <a:rPr lang="en-AU" dirty="0" smtClean="0"/>
              <a:t>views | 200 </a:t>
            </a:r>
            <a:r>
              <a:rPr lang="en-AU" dirty="0"/>
              <a:t>when zooming in network/overlay views</a:t>
            </a:r>
          </a:p>
          <a:p>
            <a:r>
              <a:rPr lang="en-AU" dirty="0"/>
              <a:t>Size variation: 0.70</a:t>
            </a:r>
          </a:p>
          <a:p>
            <a:r>
              <a:rPr lang="en-AU" dirty="0"/>
              <a:t>- </a:t>
            </a:r>
            <a:r>
              <a:rPr lang="en-AU" dirty="0" err="1"/>
              <a:t>colored</a:t>
            </a:r>
            <a:r>
              <a:rPr lang="en-AU" dirty="0"/>
              <a:t> lines</a:t>
            </a:r>
          </a:p>
          <a:p>
            <a:r>
              <a:rPr lang="en-AU" dirty="0"/>
              <a:t>- curved </a:t>
            </a:r>
            <a:r>
              <a:rPr lang="en-AU" dirty="0" smtClean="0"/>
              <a:t>lines</a:t>
            </a:r>
            <a:endParaRPr lang="en-AU" dirty="0"/>
          </a:p>
          <a:p>
            <a:r>
              <a:rPr lang="en-AU" b="1" dirty="0" err="1"/>
              <a:t>Colors</a:t>
            </a:r>
            <a:endParaRPr lang="en-AU" b="1" dirty="0"/>
          </a:p>
          <a:p>
            <a:pPr marL="171447" indent="-171447">
              <a:buFontTx/>
              <a:buChar char="-"/>
            </a:pPr>
            <a:r>
              <a:rPr lang="en-AU" dirty="0" smtClean="0"/>
              <a:t>black background</a:t>
            </a:r>
          </a:p>
          <a:p>
            <a:endParaRPr lang="en-AU" dirty="0"/>
          </a:p>
          <a:p>
            <a:r>
              <a:rPr lang="en-AU" dirty="0" smtClean="0"/>
              <a:t>Density visualization</a:t>
            </a:r>
            <a:endParaRPr lang="en-AU" dirty="0"/>
          </a:p>
          <a:p>
            <a:r>
              <a:rPr lang="en-AU" dirty="0"/>
              <a:t>Density cluster - reduce </a:t>
            </a:r>
            <a:r>
              <a:rPr lang="en-AU" dirty="0" smtClean="0"/>
              <a:t>kernel </a:t>
            </a:r>
            <a:r>
              <a:rPr lang="en-AU" dirty="0"/>
              <a:t>width when zooming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9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1525" y="504000"/>
            <a:ext cx="5941025" cy="1512000"/>
          </a:xfrm>
        </p:spPr>
        <p:txBody>
          <a:bodyPr/>
          <a:lstStyle>
            <a:lvl1pPr>
              <a:lnSpc>
                <a:spcPts val="6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91525" y="2133600"/>
            <a:ext cx="5350475" cy="108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subtitle</a:t>
            </a:r>
            <a:endParaRPr lang="en-GB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03-04-2017</a:t>
            </a:fld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491525" y="900000"/>
            <a:ext cx="8172000" cy="461815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 smtClean="0"/>
              <a:t>Click on the icon to </a:t>
            </a:r>
            <a:br>
              <a:rPr lang="en-GB" noProof="0" dirty="0" smtClean="0"/>
            </a:br>
            <a:r>
              <a:rPr lang="en-GB" noProof="0" dirty="0" smtClean="0"/>
              <a:t>insert a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8172000" cy="360000"/>
          </a:xfrm>
        </p:spPr>
        <p:txBody>
          <a:bodyPr anchor="t" anchorCtr="0"/>
          <a:lstStyle>
            <a:lvl1pPr algn="l">
              <a:lnSpc>
                <a:spcPts val="2500"/>
              </a:lnSpc>
              <a:defRPr sz="2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title</a:t>
            </a:r>
            <a:endParaRPr lang="en-GB" noProof="0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03-04-2017</a:t>
            </a:fld>
            <a:endParaRPr lang="en-GB" noProof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1525" y="504000"/>
            <a:ext cx="4874225" cy="1512000"/>
          </a:xfrm>
        </p:spPr>
        <p:txBody>
          <a:bodyPr/>
          <a:lstStyle>
            <a:lvl1pPr>
              <a:lnSpc>
                <a:spcPts val="6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91525" y="2133600"/>
            <a:ext cx="4874225" cy="108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Insert a picture and move it backwards with right mouse button &gt; send to back</a:t>
            </a:r>
            <a:endParaRPr lang="en-GB" noProof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3pPr>
              <a:defRPr baseline="0"/>
            </a:lvl3pPr>
            <a:lvl5pPr>
              <a:defRPr baseline="0"/>
            </a:lvl5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03-04-2017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 baseline="0"/>
            </a:lvl5pPr>
          </a:lstStyle>
          <a:p>
            <a:pPr lvl="0"/>
            <a:r>
              <a:rPr lang="en-GB" noProof="0" smtClean="0"/>
              <a:t>Click to edit text</a:t>
            </a:r>
          </a:p>
          <a:p>
            <a:pPr lvl="1"/>
            <a:r>
              <a:rPr lang="en-GB" noProof="0" smtClean="0"/>
              <a:t>Second level text</a:t>
            </a:r>
          </a:p>
          <a:p>
            <a:pPr lvl="2"/>
            <a:r>
              <a:rPr lang="en-GB" noProof="0" smtClean="0"/>
              <a:t>Third level text</a:t>
            </a:r>
          </a:p>
          <a:p>
            <a:pPr lvl="3"/>
            <a:r>
              <a:rPr lang="en-GB" noProof="0" smtClean="0"/>
              <a:t>Forth level text</a:t>
            </a:r>
          </a:p>
          <a:p>
            <a:pPr lvl="4"/>
            <a:r>
              <a:rPr lang="en-GB" noProof="0" smtClean="0"/>
              <a:t>Fifth level text</a:t>
            </a:r>
            <a:endParaRPr lang="en-GB" noProof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03-04-2017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93200" y="1296000"/>
            <a:ext cx="4014000" cy="468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48200" y="1295999"/>
            <a:ext cx="4015325" cy="468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03-04-2017</a:t>
            </a:fld>
            <a:endParaRPr lang="en-GB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3200" y="1296000"/>
            <a:ext cx="3997924" cy="355000"/>
          </a:xfrm>
        </p:spPr>
        <p:txBody>
          <a:bodyPr anchor="t" anchorCtr="0"/>
          <a:lstStyle>
            <a:lvl1pPr marL="0" indent="0">
              <a:buNone/>
              <a:defRPr sz="20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600200"/>
            <a:ext cx="3999600" cy="437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296000"/>
            <a:ext cx="4014000" cy="355000"/>
          </a:xfrm>
        </p:spPr>
        <p:txBody>
          <a:bodyPr anchor="t" anchorCtr="0"/>
          <a:lstStyle>
            <a:lvl1pPr marL="0" indent="0">
              <a:buNone/>
              <a:defRPr sz="20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text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645025" y="1600200"/>
            <a:ext cx="4014000" cy="437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03-04-2017</a:t>
            </a:fld>
            <a:endParaRPr lang="en-GB" noProof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3999599" cy="828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3200" y="1296000"/>
            <a:ext cx="3997924" cy="355000"/>
          </a:xfrm>
        </p:spPr>
        <p:txBody>
          <a:bodyPr anchor="t" anchorCtr="0"/>
          <a:lstStyle>
            <a:lvl1pPr marL="0" indent="0">
              <a:buNone/>
              <a:defRPr sz="20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600200"/>
            <a:ext cx="3999600" cy="437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03-04-2017</a:t>
            </a:fld>
            <a:endParaRPr lang="en-GB" noProof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4643999" y="488950"/>
            <a:ext cx="4014000" cy="50292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on the icon to </a:t>
            </a:r>
            <a:br>
              <a:rPr lang="en-GB" noProof="0" smtClean="0"/>
            </a:br>
            <a:r>
              <a:rPr lang="en-GB" noProof="0" smtClean="0"/>
              <a:t>insert a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2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3999599" cy="828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3200" y="1296000"/>
            <a:ext cx="3997924" cy="355000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smtClean="0"/>
              <a:t>Click to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600200"/>
            <a:ext cx="3999600" cy="437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03-04-2017</a:t>
            </a:fld>
            <a:endParaRPr lang="en-GB" noProof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4643999" y="488950"/>
            <a:ext cx="4014000" cy="2430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on the icon to </a:t>
            </a:r>
            <a:br>
              <a:rPr lang="en-GB" noProof="0" smtClean="0"/>
            </a:br>
            <a:r>
              <a:rPr lang="en-GB" noProof="0" smtClean="0"/>
              <a:t>insert a picture</a:t>
            </a:r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4" hasCustomPrompt="1"/>
          </p:nvPr>
        </p:nvSpPr>
        <p:spPr>
          <a:xfrm>
            <a:off x="4643999" y="3088800"/>
            <a:ext cx="4014000" cy="2430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on the icon to </a:t>
            </a:r>
            <a:br>
              <a:rPr lang="en-GB" noProof="0" smtClean="0"/>
            </a:br>
            <a:r>
              <a:rPr lang="en-GB" noProof="0" smtClean="0"/>
              <a:t>insert a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edit title </a:t>
            </a:r>
            <a:endParaRPr lang="en-GB" noProof="0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03-04-2017</a:t>
            </a:fld>
            <a:endParaRPr lang="en-GB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91525" y="396000"/>
            <a:ext cx="8172000" cy="82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1524" y="1295401"/>
            <a:ext cx="8172000" cy="46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17200" y="6217570"/>
            <a:ext cx="756000" cy="240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Museo Sans 100"/>
                <a:cs typeface="Museo Sans 100"/>
              </a:defRPr>
            </a:lvl1pPr>
          </a:lstStyle>
          <a:p>
            <a:fld id="{F10973AC-957D-C346-BA56-D82065FA2AEB}" type="datetimeFigureOut">
              <a:rPr lang="en-GB" noProof="0" smtClean="0"/>
              <a:pPr/>
              <a:t>03-04-2017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73200" y="6217570"/>
            <a:ext cx="5102920" cy="240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0" i="0">
                <a:solidFill>
                  <a:schemeClr val="tx2"/>
                </a:solidFill>
                <a:latin typeface="+mn-lt"/>
                <a:cs typeface="Museo Sans 500"/>
              </a:defRPr>
            </a:lvl1pPr>
          </a:lstStyle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91525" y="6217570"/>
            <a:ext cx="324000" cy="240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0" i="0">
                <a:solidFill>
                  <a:schemeClr val="tx2"/>
                </a:solidFill>
                <a:latin typeface="+mn-lt"/>
                <a:cs typeface="Museo Sans 500"/>
              </a:defRPr>
            </a:lvl1pPr>
          </a:lstStyle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Afbeelding 6" descr="EU_Logo_Groen_300.png"/>
          <p:cNvPicPr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08000" y="6012000"/>
            <a:ext cx="1432608" cy="576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9" r:id="rId4"/>
    <p:sldLayoutId id="2147483652" r:id="rId5"/>
    <p:sldLayoutId id="2147483653" r:id="rId6"/>
    <p:sldLayoutId id="2147483660" r:id="rId7"/>
    <p:sldLayoutId id="2147483661" r:id="rId8"/>
    <p:sldLayoutId id="2147483654" r:id="rId9"/>
    <p:sldLayoutId id="2147483655" r:id="rId10"/>
    <p:sldLayoutId id="214748365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2800" b="0" i="0" kern="1200" baseline="0">
          <a:solidFill>
            <a:schemeClr val="tx2"/>
          </a:solidFill>
          <a:latin typeface="+mj-lt"/>
          <a:ea typeface="+mj-ea"/>
          <a:cs typeface="Museo Sans 700"/>
        </a:defRPr>
      </a:lvl1pPr>
    </p:titleStyle>
    <p:bodyStyle>
      <a:lvl1pPr marL="288000" indent="-288000" algn="l" defTabSz="457200" rtl="0" eaLnBrk="1" latinLnBrk="0" hangingPunct="1">
        <a:lnSpc>
          <a:spcPts val="2500"/>
        </a:lnSpc>
        <a:spcBef>
          <a:spcPts val="0"/>
        </a:spcBef>
        <a:buSzPct val="130000"/>
        <a:buFont typeface="Arial"/>
        <a:buChar char="•"/>
        <a:defRPr sz="2000" b="0" i="0" kern="1200" baseline="0">
          <a:solidFill>
            <a:schemeClr val="tx1"/>
          </a:solidFill>
          <a:latin typeface="+mn-lt"/>
          <a:ea typeface="+mn-ea"/>
          <a:cs typeface="Museo Sans 500"/>
        </a:defRPr>
      </a:lvl1pPr>
      <a:lvl2pPr marL="576000" indent="-288000" algn="l" defTabSz="457200" rtl="0" eaLnBrk="1" latinLnBrk="0" hangingPunct="1">
        <a:lnSpc>
          <a:spcPts val="2500"/>
        </a:lnSpc>
        <a:spcBef>
          <a:spcPts val="0"/>
        </a:spcBef>
        <a:buSzPct val="130000"/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Museo Sans 500"/>
        </a:defRPr>
      </a:lvl2pPr>
      <a:lvl3pPr marL="864000" indent="-288000" algn="l" defTabSz="457200" rtl="0" eaLnBrk="1" latinLnBrk="0" hangingPunct="1">
        <a:lnSpc>
          <a:spcPts val="2500"/>
        </a:lnSpc>
        <a:spcBef>
          <a:spcPts val="0"/>
        </a:spcBef>
        <a:buSzPct val="130000"/>
        <a:buFont typeface="Arial"/>
        <a:buChar char="•"/>
        <a:defRPr sz="2000" b="0" i="0" kern="1200" baseline="0">
          <a:solidFill>
            <a:schemeClr val="tx1"/>
          </a:solidFill>
          <a:latin typeface="+mn-lt"/>
          <a:ea typeface="+mn-ea"/>
          <a:cs typeface="Museo Sans 500"/>
        </a:defRPr>
      </a:lvl3pPr>
      <a:lvl4pPr marL="1152000" indent="-288000" algn="l" defTabSz="457200" rtl="0" eaLnBrk="1" latinLnBrk="0" hangingPunct="1">
        <a:lnSpc>
          <a:spcPts val="2500"/>
        </a:lnSpc>
        <a:spcBef>
          <a:spcPts val="0"/>
        </a:spcBef>
        <a:buSzPct val="130000"/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Museo Sans 500"/>
        </a:defRPr>
      </a:lvl4pPr>
      <a:lvl5pPr marL="1440000" indent="-288000" algn="l" defTabSz="457200" rtl="0" eaLnBrk="1" latinLnBrk="0" hangingPunct="1">
        <a:lnSpc>
          <a:spcPts val="2500"/>
        </a:lnSpc>
        <a:spcBef>
          <a:spcPts val="0"/>
        </a:spcBef>
        <a:buSzPct val="130000"/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Museo Sans 5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://www.eur.nl/ub/en/" TargetMode="Externa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sviewer.com/download" TargetMode="External"/><Relationship Id="rId2" Type="http://schemas.openxmlformats.org/officeDocument/2006/relationships/hyperlink" Target="http://www.vosviewer.com/vosviewer.php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vosviewer.com/vosviewer.php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6548" y="345739"/>
            <a:ext cx="8668170" cy="1905092"/>
          </a:xfrm>
        </p:spPr>
        <p:txBody>
          <a:bodyPr/>
          <a:lstStyle/>
          <a:p>
            <a:r>
              <a:rPr lang="en-GB" sz="6000" dirty="0"/>
              <a:t>Information &amp; </a:t>
            </a:r>
            <a:r>
              <a:rPr lang="en-GB" sz="6000" dirty="0" smtClean="0"/>
              <a:t/>
            </a:r>
            <a:br>
              <a:rPr lang="en-GB" sz="6000" dirty="0" smtClean="0"/>
            </a:br>
            <a:r>
              <a:rPr lang="en-GB" sz="6000" dirty="0" smtClean="0"/>
              <a:t>academic </a:t>
            </a:r>
            <a:r>
              <a:rPr lang="en-GB" sz="6000" dirty="0"/>
              <a:t/>
            </a:r>
            <a:br>
              <a:rPr lang="en-GB" sz="6000" dirty="0"/>
            </a:br>
            <a:r>
              <a:rPr lang="en-GB" sz="6000" dirty="0"/>
              <a:t>skills e-modules</a:t>
            </a:r>
            <a:br>
              <a:rPr lang="en-GB" sz="6000" dirty="0"/>
            </a:br>
            <a:r>
              <a:rPr lang="en-GB" sz="7200" dirty="0" smtClean="0"/>
              <a:t/>
            </a:r>
            <a:br>
              <a:rPr lang="en-GB" sz="7200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3526976" y="4261727"/>
            <a:ext cx="54770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The Graduate School, EUR Library &amp; YOU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549" y="2687217"/>
            <a:ext cx="4186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Gusta</a:t>
            </a:r>
            <a:r>
              <a:rPr lang="en-US" dirty="0">
                <a:solidFill>
                  <a:schemeClr val="bg1"/>
                </a:solidFill>
              </a:rPr>
              <a:t> Drenthe &amp; Heather </a:t>
            </a:r>
            <a:r>
              <a:rPr lang="en-US" dirty="0" smtClean="0">
                <a:solidFill>
                  <a:schemeClr val="bg1"/>
                </a:solidFill>
              </a:rPr>
              <a:t>Boet-Foley Erasmus University Library</a:t>
            </a:r>
            <a:endParaRPr lang="nl-NL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0" y="-538"/>
            <a:ext cx="8770231" cy="6654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2923" y="348694"/>
            <a:ext cx="7342834" cy="19518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/>
              <a:t>Pillar 4 Citing</a:t>
            </a:r>
            <a:br>
              <a:rPr lang="en-US" sz="4000" b="1" dirty="0" smtClean="0"/>
            </a:br>
            <a:r>
              <a:rPr lang="en-US" sz="3600" b="1" dirty="0" smtClean="0"/>
              <a:t> 				</a:t>
            </a:r>
            <a:br>
              <a:rPr lang="en-US" sz="3600" b="1" dirty="0" smtClean="0"/>
            </a:br>
            <a:r>
              <a:rPr lang="en-US" sz="3600" b="1" dirty="0"/>
              <a:t>	</a:t>
            </a:r>
            <a:r>
              <a:rPr lang="en-US" sz="3600" b="1" dirty="0" smtClean="0"/>
              <a:t>			</a:t>
            </a:r>
            <a:r>
              <a:rPr lang="en-US" sz="2800" b="1" dirty="0" smtClean="0"/>
              <a:t>e-modules:</a:t>
            </a:r>
            <a:endParaRPr lang="nl-NL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452" y="2181225"/>
            <a:ext cx="5164716" cy="286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6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0" y="-538"/>
            <a:ext cx="8770231" cy="6654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2923" y="348694"/>
            <a:ext cx="7342834" cy="19518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/>
              <a:t>Pillar 5 Responsible use</a:t>
            </a:r>
            <a:br>
              <a:rPr lang="en-US" sz="4000" b="1" dirty="0" smtClean="0"/>
            </a:br>
            <a:r>
              <a:rPr lang="en-US" sz="3600" b="1" dirty="0" smtClean="0"/>
              <a:t> 				</a:t>
            </a:r>
            <a:br>
              <a:rPr lang="en-US" sz="3600" b="1" dirty="0" smtClean="0"/>
            </a:br>
            <a:r>
              <a:rPr lang="en-US" sz="3600" b="1" dirty="0"/>
              <a:t>	</a:t>
            </a:r>
            <a:r>
              <a:rPr lang="en-US" sz="3600" b="1" dirty="0" smtClean="0"/>
              <a:t>			</a:t>
            </a:r>
            <a:r>
              <a:rPr lang="en-US" sz="2800" b="1" dirty="0" smtClean="0"/>
              <a:t>e-modules:</a:t>
            </a:r>
            <a:endParaRPr lang="nl-NL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416" y="2170632"/>
            <a:ext cx="4623586" cy="22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0" y="0"/>
            <a:ext cx="8770231" cy="6654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2923" y="348694"/>
            <a:ext cx="7342834" cy="19518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/>
              <a:t>Pillar 6 Doing your </a:t>
            </a:r>
            <a:br>
              <a:rPr lang="en-US" sz="4000" b="1" dirty="0" smtClean="0"/>
            </a:br>
            <a:r>
              <a:rPr lang="en-US" sz="4000" b="1" dirty="0" smtClean="0"/>
              <a:t>literature review – </a:t>
            </a:r>
            <a:r>
              <a:rPr lang="en-US" sz="4000" b="1" dirty="0" smtClean="0">
                <a:solidFill>
                  <a:schemeClr val="tx1"/>
                </a:solidFill>
              </a:rPr>
              <a:t>PhD level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600" b="1" dirty="0" smtClean="0"/>
              <a:t> 				</a:t>
            </a:r>
            <a:br>
              <a:rPr lang="en-US" sz="3600" b="1" dirty="0" smtClean="0"/>
            </a:br>
            <a:r>
              <a:rPr lang="en-US" sz="3600" b="1" dirty="0"/>
              <a:t>	</a:t>
            </a:r>
            <a:r>
              <a:rPr lang="en-US" sz="3600" b="1" dirty="0" smtClean="0"/>
              <a:t>			</a:t>
            </a:r>
            <a:r>
              <a:rPr lang="en-US" sz="2800" b="1" dirty="0" smtClean="0"/>
              <a:t>e-modules:</a:t>
            </a:r>
            <a:endParaRPr lang="nl-NL" sz="28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946916" y="4284617"/>
            <a:ext cx="888763" cy="769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731" y="2939396"/>
            <a:ext cx="4828908" cy="266739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412661" y="3449640"/>
            <a:ext cx="931490" cy="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12661" y="3683225"/>
            <a:ext cx="931490" cy="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904189" y="4088676"/>
            <a:ext cx="931490" cy="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4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Short texts &amp; video + links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473" y="1508270"/>
            <a:ext cx="6364052" cy="5093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25" y="889394"/>
            <a:ext cx="1251817" cy="61887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8423287" y="5652654"/>
            <a:ext cx="480475" cy="28500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86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Short texts &amp; video + links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25" y="889394"/>
            <a:ext cx="1251817" cy="61887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810517" y="5326586"/>
            <a:ext cx="686089" cy="230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339634" y="5534533"/>
            <a:ext cx="686089" cy="230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354805" y="4887903"/>
            <a:ext cx="686089" cy="230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42" y="1116010"/>
            <a:ext cx="7260508" cy="548134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8350992" y="5380107"/>
            <a:ext cx="360000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829180" y="5603246"/>
            <a:ext cx="409751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370892" y="5803288"/>
            <a:ext cx="366744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47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Short texts &amp; video + links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25" y="889394"/>
            <a:ext cx="1251817" cy="6188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320" y="1616663"/>
            <a:ext cx="7838401" cy="44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7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Links to other </a:t>
            </a:r>
            <a:r>
              <a:rPr lang="en-US" sz="4000" smtClean="0"/>
              <a:t>relevant documents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25" y="1224000"/>
            <a:ext cx="1251817" cy="6188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480" y="1224000"/>
            <a:ext cx="3496305" cy="551896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3657600" y="451217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Arrow 18"/>
          <p:cNvSpPr/>
          <p:nvPr/>
        </p:nvSpPr>
        <p:spPr>
          <a:xfrm>
            <a:off x="6177186" y="2016197"/>
            <a:ext cx="674334" cy="29509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Arrow 8"/>
          <p:cNvSpPr/>
          <p:nvPr/>
        </p:nvSpPr>
        <p:spPr>
          <a:xfrm>
            <a:off x="6177186" y="5295752"/>
            <a:ext cx="674334" cy="29509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Left Arrow 9"/>
          <p:cNvSpPr/>
          <p:nvPr/>
        </p:nvSpPr>
        <p:spPr>
          <a:xfrm>
            <a:off x="6189367" y="4370914"/>
            <a:ext cx="674334" cy="29509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47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 to borrow a book on literature reviews?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26" y="1036994"/>
            <a:ext cx="4678680" cy="3854052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900" y="3838397"/>
            <a:ext cx="53816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0" y="-538"/>
            <a:ext cx="8770231" cy="6654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2923" y="348694"/>
            <a:ext cx="7342834" cy="19518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/>
              <a:t>Pillar </a:t>
            </a:r>
            <a:r>
              <a:rPr lang="en-US" sz="4000" b="1" dirty="0"/>
              <a:t>8</a:t>
            </a:r>
            <a:r>
              <a:rPr lang="en-US" sz="4000" b="1" dirty="0" smtClean="0"/>
              <a:t> Publication </a:t>
            </a:r>
            <a:br>
              <a:rPr lang="en-US" sz="4000" b="1" dirty="0" smtClean="0"/>
            </a:br>
            <a:r>
              <a:rPr lang="en-US" sz="4000" b="1" dirty="0" smtClean="0"/>
              <a:t>strategies</a:t>
            </a:r>
            <a:r>
              <a:rPr lang="en-US" sz="4000" b="1" dirty="0" smtClean="0">
                <a:solidFill>
                  <a:srgbClr val="666699"/>
                </a:solidFill>
              </a:rPr>
              <a:t> </a:t>
            </a:r>
            <a:r>
              <a:rPr lang="en-US" sz="4000" b="1" dirty="0" smtClean="0"/>
              <a:t>&amp; Open </a:t>
            </a:r>
            <a:br>
              <a:rPr lang="en-US" sz="4000" b="1" dirty="0" smtClean="0"/>
            </a:br>
            <a:r>
              <a:rPr lang="en-US" sz="4000" b="1" dirty="0" smtClean="0"/>
              <a:t>Access </a:t>
            </a:r>
            <a:r>
              <a:rPr lang="en-US" sz="3600" b="1" dirty="0" smtClean="0"/>
              <a:t>				</a:t>
            </a:r>
            <a:br>
              <a:rPr lang="en-US" sz="3600" b="1" dirty="0" smtClean="0"/>
            </a:br>
            <a:r>
              <a:rPr lang="en-US" sz="3600" b="1" dirty="0"/>
              <a:t>	</a:t>
            </a:r>
            <a:r>
              <a:rPr lang="en-US" sz="3600" b="1" dirty="0" smtClean="0"/>
              <a:t>			</a:t>
            </a:r>
            <a:r>
              <a:rPr lang="en-US" sz="2800" b="1" dirty="0" smtClean="0"/>
              <a:t>e-modules:</a:t>
            </a:r>
            <a:endParaRPr lang="nl-NL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306" y="2766611"/>
            <a:ext cx="4546051" cy="176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0" y="-538"/>
            <a:ext cx="8770231" cy="6654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2923" y="348694"/>
            <a:ext cx="7342834" cy="19518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/>
              <a:t>Pillar 9 Beyond the </a:t>
            </a:r>
            <a:br>
              <a:rPr lang="en-US" sz="4000" b="1" dirty="0" smtClean="0"/>
            </a:br>
            <a:r>
              <a:rPr lang="en-US" sz="4000" b="1" dirty="0" smtClean="0"/>
              <a:t>h-index and impact </a:t>
            </a:r>
            <a:br>
              <a:rPr lang="en-US" sz="4000" b="1" dirty="0" smtClean="0"/>
            </a:br>
            <a:r>
              <a:rPr lang="en-US" sz="4000" b="1" dirty="0" smtClean="0"/>
              <a:t>factor</a:t>
            </a:r>
            <a:r>
              <a:rPr lang="en-US" sz="3600" b="1" dirty="0" smtClean="0"/>
              <a:t>				</a:t>
            </a:r>
            <a:br>
              <a:rPr lang="en-US" sz="3600" b="1" dirty="0" smtClean="0"/>
            </a:br>
            <a:r>
              <a:rPr lang="en-US" sz="3600" b="1" dirty="0"/>
              <a:t>	</a:t>
            </a:r>
            <a:r>
              <a:rPr lang="en-US" sz="3600" b="1" dirty="0" smtClean="0"/>
              <a:t>			</a:t>
            </a:r>
            <a:r>
              <a:rPr lang="en-US" sz="2800" b="1" dirty="0" smtClean="0"/>
              <a:t>e-modules:</a:t>
            </a:r>
            <a:endParaRPr lang="nl-NL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297" y="2809875"/>
            <a:ext cx="4609541" cy="137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62" y="0"/>
            <a:ext cx="4628069" cy="6858000"/>
          </a:xfrm>
          <a:prstGeom prst="rect">
            <a:avLst/>
          </a:prstGeom>
        </p:spPr>
      </p:pic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4"/>
          <a:srcRect r="4088" b="2969"/>
          <a:stretch/>
        </p:blipFill>
        <p:spPr>
          <a:xfrm>
            <a:off x="0" y="0"/>
            <a:ext cx="8770231" cy="6654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0033" y="504000"/>
            <a:ext cx="4874225" cy="1032700"/>
          </a:xfrm>
        </p:spPr>
        <p:txBody>
          <a:bodyPr/>
          <a:lstStyle/>
          <a:p>
            <a:r>
              <a:rPr lang="nl-NL" sz="6000" dirty="0" smtClean="0"/>
              <a:t>Why?</a:t>
            </a:r>
            <a:endParaRPr lang="nl-NL" sz="60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39668" y="1335304"/>
            <a:ext cx="4288401" cy="3710354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>
                <a:solidFill>
                  <a:schemeClr val="bg1"/>
                </a:solidFill>
              </a:rPr>
              <a:t>University Library manages a broad collection of books, journals and </a:t>
            </a:r>
            <a:r>
              <a:rPr lang="en-US" sz="2400" dirty="0" smtClean="0">
                <a:solidFill>
                  <a:schemeClr val="bg1"/>
                </a:solidFill>
              </a:rPr>
              <a:t>data.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Knowing </a:t>
            </a:r>
            <a:r>
              <a:rPr lang="en-US" sz="2800" b="1" dirty="0">
                <a:solidFill>
                  <a:schemeClr val="bg1"/>
                </a:solidFill>
              </a:rPr>
              <a:t>how to use </a:t>
            </a:r>
            <a:r>
              <a:rPr lang="en-US" sz="2400" b="1" dirty="0" smtClean="0">
                <a:solidFill>
                  <a:schemeClr val="bg1"/>
                </a:solidFill>
              </a:rPr>
              <a:t>these information sources </a:t>
            </a:r>
            <a:r>
              <a:rPr lang="en-US" sz="2800" b="1" dirty="0" smtClean="0">
                <a:solidFill>
                  <a:schemeClr val="bg1"/>
                </a:solidFill>
              </a:rPr>
              <a:t>effectively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>
                <a:solidFill>
                  <a:schemeClr val="bg1"/>
                </a:solidFill>
              </a:rPr>
              <a:t>that’s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information </a:t>
            </a:r>
            <a:r>
              <a:rPr lang="en-US" sz="2800" b="1" dirty="0">
                <a:solidFill>
                  <a:schemeClr val="tx1"/>
                </a:solidFill>
              </a:rPr>
              <a:t>literacy</a:t>
            </a:r>
            <a:r>
              <a:rPr lang="en-US" sz="2400" dirty="0">
                <a:solidFill>
                  <a:schemeClr val="tx1"/>
                </a:solidFill>
              </a:rPr>
              <a:t>!</a:t>
            </a:r>
            <a:endParaRPr lang="nl-N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4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0" y="-538"/>
            <a:ext cx="8770231" cy="6654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2922" y="348694"/>
            <a:ext cx="8069228" cy="19518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/>
              <a:t>Pillar 10 </a:t>
            </a:r>
            <a:r>
              <a:rPr lang="en-US" sz="3600" b="1" dirty="0" smtClean="0"/>
              <a:t>	Enhancing </a:t>
            </a:r>
            <a:br>
              <a:rPr lang="en-US" sz="3600" b="1" dirty="0" smtClean="0"/>
            </a:br>
            <a:r>
              <a:rPr lang="en-US" sz="3600" b="1" dirty="0" smtClean="0"/>
              <a:t>your academic visibility </a:t>
            </a:r>
            <a:br>
              <a:rPr lang="en-US" sz="3600" b="1" dirty="0" smtClean="0"/>
            </a:br>
            <a:r>
              <a:rPr lang="en-US" sz="3600" b="1" dirty="0" smtClean="0"/>
              <a:t>&amp; profile</a:t>
            </a:r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600" b="1" dirty="0" smtClean="0"/>
              <a:t>		</a:t>
            </a:r>
            <a:br>
              <a:rPr lang="en-US" sz="3600" b="1" dirty="0" smtClean="0"/>
            </a:br>
            <a:r>
              <a:rPr lang="en-US" sz="3600" b="1" dirty="0"/>
              <a:t>	</a:t>
            </a:r>
            <a:r>
              <a:rPr lang="en-US" sz="3600" b="1" dirty="0" smtClean="0"/>
              <a:t>			</a:t>
            </a:r>
            <a:r>
              <a:rPr lang="en-US" sz="2800" b="1" dirty="0" smtClean="0"/>
              <a:t>e-modules:</a:t>
            </a:r>
            <a:endParaRPr lang="nl-NL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982198" y="2008262"/>
            <a:ext cx="435836" cy="888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815" y="2657704"/>
            <a:ext cx="5711604" cy="152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399" y="3409950"/>
            <a:ext cx="4733925" cy="3448050"/>
          </a:xfrm>
          <a:prstGeom prst="rect">
            <a:avLst/>
          </a:prstGeom>
        </p:spPr>
      </p:pic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4"/>
          <a:srcRect r="4088" b="2969"/>
          <a:stretch/>
        </p:blipFill>
        <p:spPr>
          <a:xfrm>
            <a:off x="31283" y="-538"/>
            <a:ext cx="8770231" cy="665442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91525" y="504000"/>
            <a:ext cx="4845585" cy="1512000"/>
          </a:xfrm>
        </p:spPr>
        <p:txBody>
          <a:bodyPr/>
          <a:lstStyle/>
          <a:p>
            <a:r>
              <a:rPr lang="en-US" sz="4000" dirty="0" smtClean="0"/>
              <a:t>Where to find the </a:t>
            </a:r>
            <a:br>
              <a:rPr lang="en-US" sz="4000" dirty="0" smtClean="0"/>
            </a:br>
            <a:r>
              <a:rPr lang="en-US" sz="4000" dirty="0" smtClean="0"/>
              <a:t>e-modules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 smtClean="0"/>
              <a:t/>
            </a:r>
            <a:br>
              <a:rPr lang="en-US" sz="6000" dirty="0" smtClean="0"/>
            </a:br>
            <a:endParaRPr lang="en-GB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1504060" y="32217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416399" y="5140566"/>
            <a:ext cx="473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   </a:t>
            </a:r>
            <a:r>
              <a:rPr lang="en-US" sz="3600" b="1" dirty="0" smtClean="0">
                <a:latin typeface="+mj-lt"/>
                <a:hlinkClick r:id="rId5"/>
              </a:rPr>
              <a:t>www.eur.nl/ub/en/</a:t>
            </a:r>
            <a:endParaRPr lang="en-US" sz="3600" b="1" dirty="0" smtClean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525" y="2137574"/>
            <a:ext cx="4308914" cy="402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525" y="2677235"/>
            <a:ext cx="3848170" cy="400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83" y="5786897"/>
            <a:ext cx="3924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 smtClean="0"/>
              <a:t>https://www.egsh.eur.nl/doctoral-education/online-information-skills-support/</a:t>
            </a:r>
            <a:endParaRPr lang="nl-NL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83" y="3409950"/>
            <a:ext cx="4306218" cy="237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5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2"/>
          <a:stretch/>
        </p:blipFill>
        <p:spPr>
          <a:xfrm>
            <a:off x="-18474" y="0"/>
            <a:ext cx="9162473" cy="6858000"/>
          </a:xfrm>
          <a:prstGeom prst="rect">
            <a:avLst/>
          </a:prstGeom>
        </p:spPr>
      </p:pic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3"/>
          <a:srcRect r="4088" b="2969"/>
          <a:stretch/>
        </p:blipFill>
        <p:spPr>
          <a:xfrm>
            <a:off x="-18568" y="0"/>
            <a:ext cx="8770231" cy="6654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1525" y="504000"/>
            <a:ext cx="4874225" cy="65978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6000" dirty="0" smtClean="0"/>
              <a:t>Scopus &amp; </a:t>
            </a:r>
            <a:r>
              <a:rPr lang="nl-NL" sz="6000" dirty="0" err="1" smtClean="0"/>
              <a:t>VOSviewer</a:t>
            </a:r>
            <a:r>
              <a:rPr lang="nl-NL" sz="6000" dirty="0" smtClean="0"/>
              <a:t> </a:t>
            </a:r>
            <a:r>
              <a:rPr lang="nl-NL" sz="6000" dirty="0" smtClean="0"/>
              <a:t/>
            </a:r>
            <a:br>
              <a:rPr lang="nl-NL" sz="6000" dirty="0" smtClean="0"/>
            </a:br>
            <a:r>
              <a:rPr lang="nl-NL" sz="3200" dirty="0" smtClean="0"/>
              <a:t/>
            </a:r>
            <a:br>
              <a:rPr lang="nl-NL" sz="3200" dirty="0" smtClean="0"/>
            </a:br>
            <a:endParaRPr lang="nl-NL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91525" y="2814452"/>
            <a:ext cx="3854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</a:rPr>
              <a:t>“Development studies </a:t>
            </a:r>
            <a:br>
              <a:rPr lang="nl-NL" sz="2800" dirty="0" smtClean="0">
                <a:solidFill>
                  <a:schemeClr val="bg1"/>
                </a:solidFill>
              </a:rPr>
            </a:br>
            <a:r>
              <a:rPr lang="nl-NL" sz="2800" dirty="0" smtClean="0">
                <a:solidFill>
                  <a:schemeClr val="bg1"/>
                </a:solidFill>
              </a:rPr>
              <a:t>and the Global South”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Scopus - </a:t>
            </a:r>
            <a:r>
              <a:rPr lang="nl-NL" dirty="0"/>
              <a:t>s</a:t>
            </a:r>
            <a:r>
              <a:rPr lang="nl-NL" dirty="0" smtClean="0"/>
              <a:t>earch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literature</a:t>
            </a:r>
            <a:r>
              <a:rPr lang="nl-NL" dirty="0"/>
              <a:t> 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nl-NL" dirty="0" err="1" smtClean="0"/>
              <a:t>Custom</a:t>
            </a:r>
            <a:r>
              <a:rPr lang="nl-NL" dirty="0" smtClean="0"/>
              <a:t> </a:t>
            </a:r>
            <a:r>
              <a:rPr lang="nl-NL" dirty="0" err="1" smtClean="0"/>
              <a:t>build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query in </a:t>
            </a:r>
            <a:r>
              <a:rPr lang="nl-NL" i="1" dirty="0" smtClean="0"/>
              <a:t>Advanced Search</a:t>
            </a:r>
          </a:p>
          <a:p>
            <a:r>
              <a:rPr lang="nl-NL" dirty="0" smtClean="0"/>
              <a:t>Select </a:t>
            </a:r>
            <a:r>
              <a:rPr lang="nl-NL" b="1" i="1" dirty="0"/>
              <a:t>F</a:t>
            </a:r>
            <a:r>
              <a:rPr lang="nl-NL" b="1" i="1" dirty="0" smtClean="0"/>
              <a:t>ield codes </a:t>
            </a:r>
            <a:r>
              <a:rPr lang="nl-NL" dirty="0" err="1" smtClean="0"/>
              <a:t>to</a:t>
            </a:r>
            <a:r>
              <a:rPr lang="nl-NL" dirty="0" smtClean="0"/>
              <a:t> search in</a:t>
            </a:r>
            <a:endParaRPr lang="nl-NL" dirty="0"/>
          </a:p>
          <a:p>
            <a:r>
              <a:rPr lang="nl-NL" dirty="0" smtClean="0"/>
              <a:t>Type search </a:t>
            </a:r>
            <a:r>
              <a:rPr lang="nl-NL" dirty="0" err="1" smtClean="0"/>
              <a:t>terms</a:t>
            </a:r>
            <a:endParaRPr lang="nl-NL" dirty="0"/>
          </a:p>
          <a:p>
            <a:r>
              <a:rPr lang="nl-NL" dirty="0" err="1" smtClean="0"/>
              <a:t>Use</a:t>
            </a:r>
            <a:r>
              <a:rPr lang="nl-NL" dirty="0" smtClean="0"/>
              <a:t> </a:t>
            </a:r>
            <a:r>
              <a:rPr lang="nl-NL" dirty="0" smtClean="0">
                <a:latin typeface="Museo Sans 900" panose="02000000000000000000" pitchFamily="2" charset="0"/>
              </a:rPr>
              <a:t>“ ” </a:t>
            </a:r>
            <a:r>
              <a:rPr lang="nl-NL" dirty="0" err="1" smtClean="0"/>
              <a:t>to</a:t>
            </a:r>
            <a:r>
              <a:rPr lang="nl-NL" dirty="0" smtClean="0"/>
              <a:t> search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words</a:t>
            </a:r>
            <a:r>
              <a:rPr lang="nl-NL" dirty="0" smtClean="0"/>
              <a:t> in a </a:t>
            </a:r>
            <a:r>
              <a:rPr lang="nl-NL" dirty="0" err="1" smtClean="0"/>
              <a:t>phrase</a:t>
            </a:r>
            <a:endParaRPr lang="nl-NL" dirty="0" smtClean="0"/>
          </a:p>
          <a:p>
            <a:r>
              <a:rPr lang="nl-NL" dirty="0" err="1" smtClean="0"/>
              <a:t>Use</a:t>
            </a:r>
            <a:r>
              <a:rPr lang="nl-NL" dirty="0" smtClean="0"/>
              <a:t> </a:t>
            </a:r>
            <a:r>
              <a:rPr lang="nl-NL" dirty="0">
                <a:latin typeface="Museo Sans 900" panose="02000000000000000000" pitchFamily="2" charset="0"/>
              </a:rPr>
              <a:t>{}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search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exact </a:t>
            </a:r>
            <a:r>
              <a:rPr lang="nl-NL" dirty="0" err="1"/>
              <a:t>phrase</a:t>
            </a:r>
            <a:r>
              <a:rPr lang="nl-NL" dirty="0"/>
              <a:t> e.g. </a:t>
            </a:r>
            <a:r>
              <a:rPr lang="nl-NL" dirty="0">
                <a:latin typeface="Museo Sans 900" panose="02000000000000000000" pitchFamily="2" charset="0"/>
              </a:rPr>
              <a:t>{</a:t>
            </a:r>
            <a:r>
              <a:rPr lang="nl-NL" dirty="0"/>
              <a:t>North-South</a:t>
            </a:r>
            <a:r>
              <a:rPr lang="nl-NL" dirty="0" smtClean="0">
                <a:latin typeface="Museo Sans 900" panose="02000000000000000000" pitchFamily="2" charset="0"/>
              </a:rPr>
              <a:t>}</a:t>
            </a:r>
          </a:p>
          <a:p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>
                <a:latin typeface="Museo Sans 900" panose="02000000000000000000" pitchFamily="2" charset="0"/>
              </a:rPr>
              <a:t>( ) </a:t>
            </a:r>
            <a:r>
              <a:rPr lang="nl-NL" dirty="0" err="1"/>
              <a:t>to</a:t>
            </a:r>
            <a:r>
              <a:rPr lang="nl-NL" dirty="0"/>
              <a:t> separate </a:t>
            </a:r>
            <a:r>
              <a:rPr lang="nl-NL" dirty="0" smtClean="0"/>
              <a:t>sets </a:t>
            </a:r>
            <a:r>
              <a:rPr lang="nl-NL" dirty="0"/>
              <a:t>of search </a:t>
            </a:r>
            <a:r>
              <a:rPr lang="nl-NL" dirty="0" err="1"/>
              <a:t>terms</a:t>
            </a:r>
            <a:endParaRPr lang="nl-NL" dirty="0"/>
          </a:p>
          <a:p>
            <a:r>
              <a:rPr lang="nl-NL" dirty="0" err="1" smtClean="0"/>
              <a:t>Use</a:t>
            </a:r>
            <a:r>
              <a:rPr lang="nl-NL" dirty="0" smtClean="0"/>
              <a:t> operator </a:t>
            </a:r>
            <a:r>
              <a:rPr lang="nl-NL" dirty="0" smtClean="0">
                <a:latin typeface="Museo Sans 900" panose="02000000000000000000" pitchFamily="2" charset="0"/>
              </a:rPr>
              <a:t>AND </a:t>
            </a:r>
            <a:r>
              <a:rPr lang="nl-NL" dirty="0" err="1" smtClean="0"/>
              <a:t>to</a:t>
            </a:r>
            <a:r>
              <a:rPr lang="nl-NL" dirty="0" smtClean="0"/>
              <a:t> combine </a:t>
            </a:r>
            <a:r>
              <a:rPr lang="nl-NL" dirty="0" err="1"/>
              <a:t>distinct</a:t>
            </a:r>
            <a:r>
              <a:rPr lang="nl-NL" dirty="0"/>
              <a:t> </a:t>
            </a:r>
            <a:r>
              <a:rPr lang="nl-NL" dirty="0" err="1" smtClean="0"/>
              <a:t>concepts</a:t>
            </a:r>
            <a:endParaRPr lang="nl-NL" dirty="0" smtClean="0">
              <a:latin typeface="Museo Sans 900" panose="02000000000000000000" pitchFamily="2" charset="0"/>
            </a:endParaRPr>
          </a:p>
          <a:p>
            <a:r>
              <a:rPr lang="nl-NL" dirty="0" err="1" smtClean="0"/>
              <a:t>Use</a:t>
            </a:r>
            <a:r>
              <a:rPr lang="nl-NL" dirty="0" smtClean="0"/>
              <a:t> operator </a:t>
            </a:r>
            <a:r>
              <a:rPr lang="nl-NL" dirty="0" smtClean="0">
                <a:latin typeface="Museo Sans 900" panose="02000000000000000000" pitchFamily="2" charset="0"/>
              </a:rPr>
              <a:t>OR </a:t>
            </a:r>
            <a:r>
              <a:rPr lang="nl-NL" dirty="0" err="1" smtClean="0"/>
              <a:t>to</a:t>
            </a:r>
            <a:r>
              <a:rPr lang="nl-NL" dirty="0" smtClean="0"/>
              <a:t> combine </a:t>
            </a:r>
            <a:r>
              <a:rPr lang="nl-NL" dirty="0" err="1" smtClean="0"/>
              <a:t>similar</a:t>
            </a:r>
            <a:r>
              <a:rPr lang="nl-NL" dirty="0" smtClean="0"/>
              <a:t> </a:t>
            </a:r>
            <a:r>
              <a:rPr lang="nl-NL" dirty="0" err="1" smtClean="0"/>
              <a:t>concepts</a:t>
            </a:r>
            <a:endParaRPr lang="nl-NL" dirty="0" smtClean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" b="760"/>
          <a:stretch>
            <a:fillRect/>
          </a:stretch>
        </p:blipFill>
        <p:spPr>
          <a:xfrm>
            <a:off x="4643999" y="502013"/>
            <a:ext cx="4014000" cy="5029200"/>
          </a:xfrm>
        </p:spPr>
      </p:pic>
    </p:spTree>
    <p:extLst>
      <p:ext uri="{BB962C8B-B14F-4D97-AF65-F5344CB8AC3E}">
        <p14:creationId xmlns:p14="http://schemas.microsoft.com/office/powerpoint/2010/main" val="30201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Scopus - </a:t>
            </a:r>
            <a:r>
              <a:rPr lang="en-AU" dirty="0" err="1"/>
              <a:t>a</a:t>
            </a:r>
            <a:r>
              <a:rPr lang="en-AU" dirty="0" err="1" smtClean="0"/>
              <a:t>nalyze</a:t>
            </a:r>
            <a:r>
              <a:rPr lang="en-AU" dirty="0" smtClean="0"/>
              <a:t> </a:t>
            </a:r>
            <a:r>
              <a:rPr lang="en-AU" dirty="0"/>
              <a:t>search </a:t>
            </a:r>
            <a:r>
              <a:rPr lang="en-AU" dirty="0" smtClean="0"/>
              <a:t>results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524" y="1600200"/>
            <a:ext cx="3999600" cy="921327"/>
          </a:xfrm>
        </p:spPr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View </a:t>
            </a:r>
            <a:r>
              <a:rPr lang="nl-NL" dirty="0" smtClean="0">
                <a:latin typeface="Museo Sans 900" panose="02000000000000000000" pitchFamily="2" charset="0"/>
              </a:rPr>
              <a:t>Source</a:t>
            </a:r>
            <a:r>
              <a:rPr lang="nl-NL" dirty="0" smtClean="0"/>
              <a:t> publications</a:t>
            </a:r>
            <a:br>
              <a:rPr lang="nl-NL" dirty="0" smtClean="0"/>
            </a:br>
            <a:r>
              <a:rPr lang="nl-NL" dirty="0" smtClean="0"/>
              <a:t>(journals)</a:t>
            </a:r>
            <a:endParaRPr lang="nl-NL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1" b="118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545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199" y="1296000"/>
            <a:ext cx="8382945" cy="355000"/>
          </a:xfrm>
        </p:spPr>
        <p:txBody>
          <a:bodyPr/>
          <a:lstStyle/>
          <a:p>
            <a:r>
              <a:rPr lang="en-AU" dirty="0" smtClean="0"/>
              <a:t>Scopus - </a:t>
            </a:r>
            <a:r>
              <a:rPr lang="en-AU" dirty="0" err="1" smtClean="0"/>
              <a:t>analyze</a:t>
            </a:r>
            <a:r>
              <a:rPr lang="en-AU" dirty="0" smtClean="0"/>
              <a:t> </a:t>
            </a:r>
            <a:r>
              <a:rPr lang="en-AU" dirty="0"/>
              <a:t>search </a:t>
            </a:r>
            <a:r>
              <a:rPr lang="en-AU" dirty="0" smtClean="0"/>
              <a:t>results. 			</a:t>
            </a:r>
            <a:r>
              <a:rPr lang="nl-NL" dirty="0" smtClean="0">
                <a:latin typeface="+mn-lt"/>
              </a:rPr>
              <a:t>View </a:t>
            </a:r>
            <a:r>
              <a:rPr lang="nl-NL" dirty="0" err="1" smtClean="0">
                <a:latin typeface="+mn-lt"/>
              </a:rPr>
              <a:t>by</a:t>
            </a:r>
            <a:r>
              <a:rPr lang="nl-NL" dirty="0" smtClean="0">
                <a:latin typeface="+mn-lt"/>
              </a:rPr>
              <a:t> </a:t>
            </a:r>
            <a:r>
              <a:rPr lang="nl-NL" dirty="0" smtClean="0"/>
              <a:t>Subject area</a:t>
            </a:r>
            <a:endParaRPr lang="nl-NL" dirty="0"/>
          </a:p>
          <a:p>
            <a:endParaRPr lang="en-AU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" b="2340"/>
          <a:stretch>
            <a:fillRect/>
          </a:stretch>
        </p:blipFill>
        <p:spPr>
          <a:xfrm>
            <a:off x="0" y="1722438"/>
            <a:ext cx="9144000" cy="5135562"/>
          </a:xfrm>
        </p:spPr>
      </p:pic>
    </p:spTree>
    <p:extLst>
      <p:ext uri="{BB962C8B-B14F-4D97-AF65-F5344CB8AC3E}">
        <p14:creationId xmlns:p14="http://schemas.microsoft.com/office/powerpoint/2010/main" val="14796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Scopus - search results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524" y="1600199"/>
            <a:ext cx="3999600" cy="5031509"/>
          </a:xfrm>
        </p:spPr>
        <p:txBody>
          <a:bodyPr/>
          <a:lstStyle/>
          <a:p>
            <a:endParaRPr lang="en-AU" dirty="0" smtClean="0"/>
          </a:p>
          <a:p>
            <a:r>
              <a:rPr lang="en-AU" dirty="0" smtClean="0"/>
              <a:t>The </a:t>
            </a:r>
            <a:r>
              <a:rPr lang="en-AU" b="1" i="1" dirty="0"/>
              <a:t>K</a:t>
            </a:r>
            <a:r>
              <a:rPr lang="en-AU" b="1" i="1" dirty="0" smtClean="0"/>
              <a:t>eyword</a:t>
            </a:r>
            <a:r>
              <a:rPr lang="en-AU" dirty="0" smtClean="0"/>
              <a:t> filter in the panel left of the search result shows the 10 most used keywords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/>
              <a:t>The number in brackets is the number of times the keyword appears in the result set</a:t>
            </a:r>
            <a:r>
              <a:rPr lang="en-AU" dirty="0" smtClean="0"/>
              <a:t>.</a:t>
            </a:r>
          </a:p>
          <a:p>
            <a:endParaRPr lang="en-AU" dirty="0"/>
          </a:p>
          <a:p>
            <a:r>
              <a:rPr lang="en-AU" dirty="0" smtClean="0"/>
              <a:t>Click </a:t>
            </a:r>
            <a:r>
              <a:rPr lang="en-AU" b="1" dirty="0" smtClean="0"/>
              <a:t>View All </a:t>
            </a:r>
            <a:r>
              <a:rPr lang="en-AU" dirty="0" smtClean="0"/>
              <a:t>to see all keywords in the result set. </a:t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b="1" dirty="0" smtClean="0">
                <a:solidFill>
                  <a:schemeClr val="tx2">
                    <a:lumMod val="75000"/>
                  </a:schemeClr>
                </a:solidFill>
                <a:latin typeface="Museo Sans 900" panose="02000000000000000000" pitchFamily="2" charset="0"/>
              </a:rPr>
              <a:t>Which keywords are the most/least relevant?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 smtClean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" b="981"/>
          <a:stretch>
            <a:fillRect/>
          </a:stretch>
        </p:blipFill>
        <p:spPr>
          <a:xfrm>
            <a:off x="4643438" y="0"/>
            <a:ext cx="4014787" cy="5975350"/>
          </a:xfrm>
        </p:spPr>
      </p:pic>
      <p:sp>
        <p:nvSpPr>
          <p:cNvPr id="14" name="Rounded Rectangle 13"/>
          <p:cNvSpPr/>
          <p:nvPr/>
        </p:nvSpPr>
        <p:spPr>
          <a:xfrm>
            <a:off x="7473363" y="5597236"/>
            <a:ext cx="1014858" cy="415642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199" y="1296000"/>
            <a:ext cx="8382945" cy="355000"/>
          </a:xfrm>
        </p:spPr>
        <p:txBody>
          <a:bodyPr/>
          <a:lstStyle/>
          <a:p>
            <a:r>
              <a:rPr lang="en-AU" dirty="0" smtClean="0"/>
              <a:t>Scopus - search results. </a:t>
            </a:r>
            <a:r>
              <a:rPr lang="nl-NL" b="1" i="1" dirty="0" smtClean="0">
                <a:latin typeface="+mn-lt"/>
              </a:rPr>
              <a:t>View </a:t>
            </a:r>
            <a:r>
              <a:rPr lang="nl-NL" b="1" i="1" dirty="0" err="1" smtClean="0">
                <a:latin typeface="+mn-lt"/>
              </a:rPr>
              <a:t>All</a:t>
            </a:r>
            <a:r>
              <a:rPr lang="nl-NL" b="1" i="1" dirty="0" smtClean="0">
                <a:latin typeface="+mn-lt"/>
              </a:rPr>
              <a:t> </a:t>
            </a:r>
            <a:r>
              <a:rPr lang="nl-NL" dirty="0" err="1" smtClean="0">
                <a:latin typeface="+mn-lt"/>
              </a:rPr>
              <a:t>Keywords</a:t>
            </a:r>
            <a:r>
              <a:rPr lang="nl-NL" dirty="0" smtClean="0">
                <a:latin typeface="+mn-lt"/>
              </a:rPr>
              <a:t>. </a:t>
            </a:r>
            <a:endParaRPr lang="nl-NL" dirty="0">
              <a:latin typeface="+mn-lt"/>
            </a:endParaRPr>
          </a:p>
          <a:p>
            <a:endParaRPr lang="en-AU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4" y="1722438"/>
            <a:ext cx="8446971" cy="5135562"/>
          </a:xfrm>
        </p:spPr>
      </p:pic>
    </p:spTree>
    <p:extLst>
      <p:ext uri="{BB962C8B-B14F-4D97-AF65-F5344CB8AC3E}">
        <p14:creationId xmlns:p14="http://schemas.microsoft.com/office/powerpoint/2010/main" val="27910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00" y="1296000"/>
            <a:ext cx="3997924" cy="883782"/>
          </a:xfrm>
        </p:spPr>
        <p:txBody>
          <a:bodyPr/>
          <a:lstStyle/>
          <a:p>
            <a:r>
              <a:rPr lang="en-AU" dirty="0" smtClean="0"/>
              <a:t>Visualize author keyword data from Scopus in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524" y="1976583"/>
            <a:ext cx="3999600" cy="3542218"/>
          </a:xfrm>
        </p:spPr>
        <p:txBody>
          <a:bodyPr/>
          <a:lstStyle/>
          <a:p>
            <a:pPr marL="0" indent="0">
              <a:buNone/>
            </a:pPr>
            <a:endParaRPr lang="en-AU" dirty="0" smtClean="0"/>
          </a:p>
          <a:p>
            <a:r>
              <a:rPr lang="en-AU" dirty="0" err="1" smtClean="0"/>
              <a:t>VOSviewer</a:t>
            </a:r>
            <a:r>
              <a:rPr lang="en-AU" dirty="0" smtClean="0"/>
              <a:t>* </a:t>
            </a:r>
            <a:r>
              <a:rPr lang="en-AU" dirty="0" smtClean="0"/>
              <a:t>is a software tool to visualize bibliographic and network data. 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With it you can</a:t>
            </a:r>
          </a:p>
          <a:p>
            <a:pPr marL="288000" lvl="1" indent="0">
              <a:buNone/>
            </a:pPr>
            <a:r>
              <a:rPr lang="en-AU" dirty="0" smtClean="0"/>
              <a:t>[…]</a:t>
            </a:r>
            <a:r>
              <a:rPr lang="en-AU" i="1" dirty="0" smtClean="0"/>
              <a:t> “visualize </a:t>
            </a:r>
            <a:r>
              <a:rPr lang="en-AU" i="1" dirty="0"/>
              <a:t>co-occurrence networks of important terms extracted from a body of scientific </a:t>
            </a:r>
            <a:r>
              <a:rPr lang="en-AU" i="1" dirty="0" smtClean="0"/>
              <a:t>literature”</a:t>
            </a:r>
            <a:endParaRPr lang="en-AU" i="1" dirty="0"/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" b="3971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493200" y="5837382"/>
            <a:ext cx="63232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solidFill>
                  <a:srgbClr val="002328"/>
                </a:solidFill>
              </a:rPr>
              <a:t>*Developed </a:t>
            </a:r>
            <a:r>
              <a:rPr lang="en-AU" sz="1400" dirty="0">
                <a:solidFill>
                  <a:srgbClr val="002328"/>
                </a:solidFill>
              </a:rPr>
              <a:t>by </a:t>
            </a:r>
            <a:r>
              <a:rPr lang="en-AU" sz="1400" dirty="0" err="1">
                <a:solidFill>
                  <a:srgbClr val="002328"/>
                </a:solidFill>
              </a:rPr>
              <a:t>Nees</a:t>
            </a:r>
            <a:r>
              <a:rPr lang="en-AU" sz="1400" dirty="0">
                <a:solidFill>
                  <a:srgbClr val="002328"/>
                </a:solidFill>
              </a:rPr>
              <a:t> Jan van Eck and Ludo </a:t>
            </a:r>
            <a:r>
              <a:rPr lang="en-AU" sz="1400" dirty="0" err="1">
                <a:solidFill>
                  <a:srgbClr val="002328"/>
                </a:solidFill>
              </a:rPr>
              <a:t>Waltman</a:t>
            </a:r>
            <a:r>
              <a:rPr lang="en-AU" sz="1400" dirty="0">
                <a:solidFill>
                  <a:srgbClr val="002328"/>
                </a:solidFill>
              </a:rPr>
              <a:t> at Leiden University's Centre for Science and Technology Studies (CWTS).</a:t>
            </a:r>
          </a:p>
          <a:p>
            <a:endParaRPr lang="en-AU" dirty="0">
              <a:solidFill>
                <a:srgbClr val="002328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999" y="710422"/>
            <a:ext cx="4014000" cy="22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Export search result as CSV file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524" y="1600200"/>
            <a:ext cx="3999600" cy="4948382"/>
          </a:xfrm>
        </p:spPr>
        <p:txBody>
          <a:bodyPr/>
          <a:lstStyle/>
          <a:p>
            <a:endParaRPr lang="en-AU" dirty="0" smtClean="0"/>
          </a:p>
          <a:p>
            <a:r>
              <a:rPr lang="en-AU" b="1" dirty="0" smtClean="0"/>
              <a:t>Select all </a:t>
            </a:r>
            <a:r>
              <a:rPr lang="en-AU" dirty="0" smtClean="0"/>
              <a:t>titles in the search result.</a:t>
            </a:r>
          </a:p>
          <a:p>
            <a:r>
              <a:rPr lang="en-AU" dirty="0" smtClean="0"/>
              <a:t>Select </a:t>
            </a:r>
            <a:r>
              <a:rPr lang="en-AU" b="1" dirty="0" smtClean="0"/>
              <a:t>CSV export</a:t>
            </a:r>
            <a:r>
              <a:rPr lang="en-AU" dirty="0"/>
              <a:t> </a:t>
            </a:r>
            <a:r>
              <a:rPr lang="en-AU" dirty="0" smtClean="0"/>
              <a:t>- Include in the CSV file all available bibliographic data.</a:t>
            </a:r>
          </a:p>
          <a:p>
            <a:r>
              <a:rPr lang="en-AU" b="1" dirty="0" smtClean="0"/>
              <a:t>Save</a:t>
            </a:r>
            <a:r>
              <a:rPr lang="en-AU" dirty="0" smtClean="0"/>
              <a:t> the Scopus CSV file to your PC or laptop. </a:t>
            </a:r>
          </a:p>
          <a:p>
            <a:r>
              <a:rPr lang="en-AU" dirty="0" smtClean="0"/>
              <a:t>Name the file and put it where you can browse to it easily.</a:t>
            </a:r>
          </a:p>
          <a:p>
            <a:r>
              <a:rPr lang="en-AU" dirty="0"/>
              <a:t>Go to </a:t>
            </a:r>
            <a:r>
              <a:rPr lang="en-AU" dirty="0" err="1" smtClean="0">
                <a:hlinkClick r:id="rId2"/>
              </a:rPr>
              <a:t>VOSviewer</a:t>
            </a:r>
            <a:r>
              <a:rPr lang="en-AU" dirty="0" smtClean="0">
                <a:hlinkClick r:id="rId2"/>
              </a:rPr>
              <a:t> </a:t>
            </a:r>
            <a:r>
              <a:rPr lang="en-AU" dirty="0">
                <a:hlinkClick r:id="rId2"/>
              </a:rPr>
              <a:t>web start </a:t>
            </a:r>
            <a:r>
              <a:rPr lang="en-AU" dirty="0"/>
              <a:t>on the </a:t>
            </a:r>
            <a:r>
              <a:rPr lang="en-AU" dirty="0" err="1" smtClean="0"/>
              <a:t>VOSviewer</a:t>
            </a:r>
            <a:r>
              <a:rPr lang="en-AU" dirty="0" smtClean="0"/>
              <a:t> </a:t>
            </a:r>
            <a:r>
              <a:rPr lang="en-AU" dirty="0"/>
              <a:t>homepage to launch the web version …</a:t>
            </a:r>
          </a:p>
          <a:p>
            <a:r>
              <a:rPr lang="en-AU" dirty="0"/>
              <a:t>…or </a:t>
            </a:r>
            <a:r>
              <a:rPr lang="en-AU" dirty="0">
                <a:hlinkClick r:id="rId3"/>
              </a:rPr>
              <a:t>Download</a:t>
            </a:r>
            <a:r>
              <a:rPr lang="en-AU" dirty="0"/>
              <a:t> </a:t>
            </a:r>
            <a:r>
              <a:rPr lang="en-AU" dirty="0" err="1" smtClean="0"/>
              <a:t>VOSviewer</a:t>
            </a:r>
            <a:r>
              <a:rPr lang="en-AU" dirty="0" smtClean="0"/>
              <a:t> </a:t>
            </a:r>
            <a:r>
              <a:rPr lang="en-AU" dirty="0"/>
              <a:t>to your own device.</a:t>
            </a:r>
          </a:p>
          <a:p>
            <a:endParaRPr lang="en-AU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 b="10465"/>
          <a:stretch>
            <a:fillRect/>
          </a:stretch>
        </p:blipFill>
        <p:spPr/>
      </p:pic>
      <p:pic>
        <p:nvPicPr>
          <p:cNvPr id="9" name="Picture Placeholder 8">
            <a:hlinkClick r:id="rId2"/>
          </p:cNvPr>
          <p:cNvPicPr>
            <a:picLocks noGrp="1" noChangeAspect="1"/>
          </p:cNvPicPr>
          <p:nvPr>
            <p:ph type="pic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0" b="8920"/>
          <a:stretch>
            <a:fillRect/>
          </a:stretch>
        </p:blipFill>
        <p:spPr/>
      </p:pic>
      <p:sp>
        <p:nvSpPr>
          <p:cNvPr id="8" name="Rounded Rectangle 7"/>
          <p:cNvSpPr/>
          <p:nvPr/>
        </p:nvSpPr>
        <p:spPr>
          <a:xfrm>
            <a:off x="5911273" y="1062182"/>
            <a:ext cx="1440872" cy="538018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50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1" y="0"/>
            <a:ext cx="8686800" cy="6654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784" y="376015"/>
            <a:ext cx="3046439" cy="1160685"/>
          </a:xfrm>
        </p:spPr>
        <p:txBody>
          <a:bodyPr/>
          <a:lstStyle/>
          <a:p>
            <a:r>
              <a:rPr lang="nl-NL" sz="6000" dirty="0" smtClean="0"/>
              <a:t>How?</a:t>
            </a:r>
            <a:endParaRPr lang="nl-NL" sz="60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58923" y="1370904"/>
            <a:ext cx="4348977" cy="1069195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The University Library offers a </a:t>
            </a:r>
            <a:r>
              <a:rPr lang="en-US" sz="2800" i="1" dirty="0" smtClean="0">
                <a:solidFill>
                  <a:schemeClr val="tx1"/>
                </a:solidFill>
              </a:rPr>
              <a:t>generic</a:t>
            </a:r>
            <a:r>
              <a:rPr lang="en-US" sz="2800" dirty="0">
                <a:solidFill>
                  <a:schemeClr val="tx1"/>
                </a:solidFill>
              </a:rPr>
              <a:t> e-portfolio with a combination </a:t>
            </a:r>
            <a:r>
              <a:rPr lang="en-US" sz="2800" dirty="0" smtClean="0">
                <a:solidFill>
                  <a:schemeClr val="tx1"/>
                </a:solidFill>
              </a:rPr>
              <a:t>of: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	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endParaRPr lang="nl-NL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4640366" y="3915584"/>
            <a:ext cx="4250780" cy="2738845"/>
            <a:chOff x="5144379" y="3924209"/>
            <a:chExt cx="3154363" cy="226461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679" y="4456021"/>
              <a:ext cx="3040063" cy="1732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kstvak 4"/>
            <p:cNvSpPr txBox="1"/>
            <p:nvPr/>
          </p:nvSpPr>
          <p:spPr>
            <a:xfrm>
              <a:off x="5144379" y="3924209"/>
              <a:ext cx="2213202" cy="3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000" b="1" dirty="0" smtClean="0"/>
                <a:t>Exercises / activities </a:t>
              </a:r>
              <a:endParaRPr lang="nl-NL" sz="20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8923" y="3922521"/>
            <a:ext cx="3830176" cy="2721753"/>
            <a:chOff x="838200" y="3924209"/>
            <a:chExt cx="3111500" cy="226461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650" y="4363198"/>
              <a:ext cx="3067050" cy="182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kstvak 9"/>
            <p:cNvSpPr txBox="1"/>
            <p:nvPr/>
          </p:nvSpPr>
          <p:spPr>
            <a:xfrm>
              <a:off x="838200" y="3924209"/>
              <a:ext cx="1454150" cy="332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000" b="1" dirty="0" err="1"/>
                <a:t>T</a:t>
              </a:r>
              <a:r>
                <a:rPr lang="nl-NL" sz="2000" b="1" dirty="0" err="1" smtClean="0"/>
                <a:t>exts</a:t>
              </a:r>
              <a:endParaRPr lang="nl-NL" sz="2000" b="1" dirty="0"/>
            </a:p>
          </p:txBody>
        </p:sp>
      </p:grpSp>
      <p:sp>
        <p:nvSpPr>
          <p:cNvPr id="9" name="Tekstvak 8"/>
          <p:cNvSpPr txBox="1"/>
          <p:nvPr/>
        </p:nvSpPr>
        <p:spPr>
          <a:xfrm>
            <a:off x="5947678" y="266465"/>
            <a:ext cx="1536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/>
              <a:t>Videos</a:t>
            </a:r>
            <a:endParaRPr lang="nl-NL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22835" y="2445193"/>
            <a:ext cx="4124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useo Sans 100" panose="02000000000000000000" pitchFamily="50" charset="0"/>
              </a:rPr>
              <a:t>VIDEOS</a:t>
            </a:r>
          </a:p>
          <a:p>
            <a:r>
              <a:rPr lang="en-US" sz="2400" b="1" dirty="0" smtClean="0">
                <a:latin typeface="Museo Sans 100" panose="02000000000000000000" pitchFamily="50" charset="0"/>
              </a:rPr>
              <a:t>EXERCISES / ACTIVITIES </a:t>
            </a:r>
          </a:p>
          <a:p>
            <a:r>
              <a:rPr lang="en-US" sz="2400" b="1" dirty="0" smtClean="0">
                <a:latin typeface="Museo Sans 100" panose="02000000000000000000" pitchFamily="50" charset="0"/>
              </a:rPr>
              <a:t>TEXTS</a:t>
            </a:r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-19157" y="2516991"/>
            <a:ext cx="18800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Museo Sans 100" panose="02000000000000000000" pitchFamily="50" charset="0"/>
              </a:rPr>
              <a:t>SHORT</a:t>
            </a:r>
          </a:p>
          <a:p>
            <a:pPr algn="r"/>
            <a:endParaRPr lang="en-US" sz="600" b="1" dirty="0" smtClean="0">
              <a:solidFill>
                <a:schemeClr val="bg1"/>
              </a:solidFill>
              <a:latin typeface="Museo Sans 100" panose="02000000000000000000" pitchFamily="50" charset="0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Museo Sans 100" panose="02000000000000000000" pitchFamily="50" charset="0"/>
              </a:rPr>
              <a:t>ACTIVATING</a:t>
            </a:r>
          </a:p>
          <a:p>
            <a:pPr algn="r"/>
            <a:endParaRPr lang="en-US" sz="600" b="1" dirty="0" smtClean="0">
              <a:solidFill>
                <a:schemeClr val="bg1"/>
              </a:solidFill>
              <a:latin typeface="Museo Sans 100" panose="02000000000000000000" pitchFamily="50" charset="0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Museo Sans 100" panose="02000000000000000000" pitchFamily="50" charset="0"/>
              </a:rPr>
              <a:t>SHORT</a:t>
            </a:r>
            <a:endParaRPr lang="en-GB" b="1" dirty="0">
              <a:solidFill>
                <a:schemeClr val="bg1"/>
              </a:solidFill>
              <a:latin typeface="Museo Sans 100" panose="02000000000000000000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7678" y="724686"/>
            <a:ext cx="2293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How </a:t>
            </a:r>
            <a:r>
              <a:rPr lang="nl-NL" dirty="0" err="1" smtClean="0"/>
              <a:t>to’s</a:t>
            </a:r>
            <a:r>
              <a:rPr lang="nl-NL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Advanced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Scopus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VOSviewer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845" y="2015622"/>
            <a:ext cx="2181714" cy="1664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00" y="1296000"/>
            <a:ext cx="2665636" cy="237236"/>
          </a:xfrm>
        </p:spPr>
        <p:txBody>
          <a:bodyPr/>
          <a:lstStyle/>
          <a:p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523" y="1600200"/>
            <a:ext cx="2935161" cy="4006274"/>
          </a:xfrm>
        </p:spPr>
        <p:txBody>
          <a:bodyPr/>
          <a:lstStyle/>
          <a:p>
            <a:endParaRPr lang="en-AU" dirty="0" smtClean="0"/>
          </a:p>
          <a:p>
            <a:r>
              <a:rPr lang="en-AU" dirty="0" smtClean="0"/>
              <a:t>Launch </a:t>
            </a:r>
            <a:r>
              <a:rPr lang="en-AU" dirty="0" err="1" smtClean="0">
                <a:hlinkClick r:id="rId2"/>
              </a:rPr>
              <a:t>VOSviewer</a:t>
            </a:r>
            <a:r>
              <a:rPr lang="en-AU" dirty="0" smtClean="0">
                <a:hlinkClick r:id="rId2"/>
              </a:rPr>
              <a:t> </a:t>
            </a:r>
            <a:r>
              <a:rPr lang="en-AU" dirty="0">
                <a:hlinkClick r:id="rId2"/>
              </a:rPr>
              <a:t>w</a:t>
            </a:r>
            <a:r>
              <a:rPr lang="en-AU" dirty="0" smtClean="0">
                <a:hlinkClick r:id="rId2"/>
              </a:rPr>
              <a:t>eb start</a:t>
            </a:r>
            <a:r>
              <a:rPr lang="en-AU" dirty="0" smtClean="0"/>
              <a:t> or …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Run </a:t>
            </a:r>
            <a:r>
              <a:rPr lang="en-AU" dirty="0" err="1" smtClean="0"/>
              <a:t>VOSviewer</a:t>
            </a:r>
            <a:r>
              <a:rPr lang="en-AU" dirty="0" smtClean="0"/>
              <a:t> </a:t>
            </a:r>
            <a:r>
              <a:rPr lang="en-AU" dirty="0" smtClean="0"/>
              <a:t>on your own device.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Go to </a:t>
            </a:r>
            <a:r>
              <a:rPr lang="en-AU" b="1" dirty="0" smtClean="0"/>
              <a:t>File </a:t>
            </a:r>
            <a:r>
              <a:rPr lang="en-AU" dirty="0" smtClean="0"/>
              <a:t>&gt; </a:t>
            </a:r>
            <a:r>
              <a:rPr lang="en-AU" b="1" dirty="0" smtClean="0"/>
              <a:t>Create</a:t>
            </a:r>
            <a:br>
              <a:rPr lang="en-AU" b="1" dirty="0" smtClean="0"/>
            </a:br>
            <a:endParaRPr lang="en-AU" dirty="0"/>
          </a:p>
          <a:p>
            <a:r>
              <a:rPr lang="en-AU" dirty="0" smtClean="0"/>
              <a:t>Choose a mapping approach and click </a:t>
            </a:r>
            <a:r>
              <a:rPr lang="en-AU" b="1" dirty="0" smtClean="0"/>
              <a:t>Next</a:t>
            </a:r>
            <a:endParaRPr lang="en-AU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85" y="1292293"/>
            <a:ext cx="5499163" cy="5245029"/>
          </a:xfrm>
        </p:spPr>
      </p:pic>
      <p:sp>
        <p:nvSpPr>
          <p:cNvPr id="8" name="Rounded Rectangle 7"/>
          <p:cNvSpPr/>
          <p:nvPr/>
        </p:nvSpPr>
        <p:spPr>
          <a:xfrm>
            <a:off x="3509813" y="2540002"/>
            <a:ext cx="1099130" cy="175489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10401" y="4475031"/>
            <a:ext cx="531086" cy="175489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82104" y="2221359"/>
            <a:ext cx="258624" cy="175489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00" y="1296000"/>
            <a:ext cx="2665636" cy="237236"/>
          </a:xfrm>
        </p:spPr>
        <p:txBody>
          <a:bodyPr/>
          <a:lstStyle/>
          <a:p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523" y="1600199"/>
            <a:ext cx="3295386" cy="4514273"/>
          </a:xfrm>
        </p:spPr>
        <p:txBody>
          <a:bodyPr/>
          <a:lstStyle/>
          <a:p>
            <a:endParaRPr lang="en-AU" dirty="0"/>
          </a:p>
          <a:p>
            <a:r>
              <a:rPr lang="en-AU" dirty="0" smtClean="0"/>
              <a:t>Select tab </a:t>
            </a:r>
            <a:r>
              <a:rPr lang="en-AU" b="1" i="1" dirty="0" smtClean="0"/>
              <a:t>Scopus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and click </a:t>
            </a:r>
            <a:r>
              <a:rPr lang="en-AU" b="1" dirty="0" smtClean="0"/>
              <a:t>Next</a:t>
            </a:r>
          </a:p>
          <a:p>
            <a:endParaRPr lang="en-AU" dirty="0"/>
          </a:p>
          <a:p>
            <a:r>
              <a:rPr lang="en-AU" dirty="0" smtClean="0"/>
              <a:t>Browse to your CSV file.</a:t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Select the CSV file and click </a:t>
            </a:r>
            <a:r>
              <a:rPr lang="en-AU" b="1" dirty="0" smtClean="0"/>
              <a:t>OK</a:t>
            </a:r>
            <a:r>
              <a:rPr lang="en-AU" dirty="0" smtClean="0"/>
              <a:t>  </a:t>
            </a:r>
            <a:endParaRPr lang="en-AU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278" y="1301529"/>
            <a:ext cx="4582001" cy="5245029"/>
          </a:xfrm>
        </p:spPr>
      </p:pic>
      <p:sp>
        <p:nvSpPr>
          <p:cNvPr id="7" name="Rounded Rectangle 6"/>
          <p:cNvSpPr/>
          <p:nvPr/>
        </p:nvSpPr>
        <p:spPr>
          <a:xfrm>
            <a:off x="5940399" y="2281390"/>
            <a:ext cx="332506" cy="175489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48576" y="3957795"/>
            <a:ext cx="447959" cy="175489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24084" y="6225319"/>
            <a:ext cx="447959" cy="175489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32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199" y="1296000"/>
            <a:ext cx="3607745" cy="237236"/>
          </a:xfrm>
        </p:spPr>
        <p:txBody>
          <a:bodyPr/>
          <a:lstStyle/>
          <a:p>
            <a:r>
              <a:rPr lang="en-AU" dirty="0" err="1" smtClean="0"/>
              <a:t>VOSviewer</a:t>
            </a:r>
            <a:r>
              <a:rPr lang="en-AU" dirty="0" smtClean="0"/>
              <a:t> </a:t>
            </a:r>
            <a:r>
              <a:rPr lang="en-AU" dirty="0" smtClean="0"/>
              <a:t>– read </a:t>
            </a:r>
            <a:r>
              <a:rPr lang="en-AU" dirty="0" err="1" smtClean="0"/>
              <a:t>scopus</a:t>
            </a:r>
            <a:r>
              <a:rPr lang="en-AU" dirty="0" smtClean="0"/>
              <a:t> file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995" y="1605236"/>
            <a:ext cx="2935161" cy="1401619"/>
          </a:xfrm>
        </p:spPr>
        <p:txBody>
          <a:bodyPr/>
          <a:lstStyle/>
          <a:p>
            <a:endParaRPr lang="en-AU" dirty="0" smtClean="0"/>
          </a:p>
          <a:p>
            <a:r>
              <a:rPr lang="en-AU" dirty="0" smtClean="0"/>
              <a:t>Wait until the Scopus file is read. </a:t>
            </a:r>
            <a:br>
              <a:rPr lang="en-AU" dirty="0" smtClean="0"/>
            </a:br>
            <a:r>
              <a:rPr lang="en-AU" dirty="0" smtClean="0"/>
              <a:t>Then click </a:t>
            </a:r>
            <a:r>
              <a:rPr lang="en-AU" b="1" dirty="0" smtClean="0"/>
              <a:t>Next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 smtClean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99" y="280116"/>
            <a:ext cx="4582001" cy="2967954"/>
          </a:xfrm>
        </p:spPr>
      </p:pic>
      <p:pic>
        <p:nvPicPr>
          <p:cNvPr id="7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35" y="3583722"/>
            <a:ext cx="4582001" cy="29476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509995" y="3388091"/>
            <a:ext cx="2935161" cy="26894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88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1pPr>
            <a:lvl2pPr marL="576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2pPr>
            <a:lvl3pPr marL="864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3pPr>
            <a:lvl4pPr marL="1152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4pPr>
            <a:lvl5pPr marL="1440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smtClean="0">
                <a:solidFill>
                  <a:srgbClr val="002328"/>
                </a:solidFill>
              </a:rPr>
              <a:t>Analysis and counting method - select</a:t>
            </a:r>
            <a:r>
              <a:rPr lang="en-AU" dirty="0">
                <a:solidFill>
                  <a:srgbClr val="002328"/>
                </a:solidFill>
              </a:rPr>
              <a:t>: </a:t>
            </a:r>
            <a:br>
              <a:rPr lang="en-AU" dirty="0">
                <a:solidFill>
                  <a:srgbClr val="002328"/>
                </a:solidFill>
              </a:rPr>
            </a:br>
            <a:r>
              <a:rPr lang="en-AU" dirty="0">
                <a:solidFill>
                  <a:srgbClr val="002328"/>
                </a:solidFill>
              </a:rPr>
              <a:t>- </a:t>
            </a:r>
            <a:r>
              <a:rPr lang="en-AU" b="1" dirty="0">
                <a:solidFill>
                  <a:srgbClr val="002328"/>
                </a:solidFill>
              </a:rPr>
              <a:t>Co-occurrence</a:t>
            </a:r>
            <a:r>
              <a:rPr lang="en-AU" dirty="0">
                <a:solidFill>
                  <a:srgbClr val="002328"/>
                </a:solidFill>
              </a:rPr>
              <a:t/>
            </a:r>
            <a:br>
              <a:rPr lang="en-AU" dirty="0">
                <a:solidFill>
                  <a:srgbClr val="002328"/>
                </a:solidFill>
              </a:rPr>
            </a:br>
            <a:r>
              <a:rPr lang="en-AU" dirty="0">
                <a:solidFill>
                  <a:srgbClr val="002328"/>
                </a:solidFill>
              </a:rPr>
              <a:t>- </a:t>
            </a:r>
            <a:r>
              <a:rPr lang="en-AU" b="1" dirty="0">
                <a:solidFill>
                  <a:srgbClr val="002328"/>
                </a:solidFill>
              </a:rPr>
              <a:t>Author keywords</a:t>
            </a:r>
            <a:r>
              <a:rPr lang="en-AU" dirty="0">
                <a:solidFill>
                  <a:srgbClr val="002328"/>
                </a:solidFill>
              </a:rPr>
              <a:t/>
            </a:r>
            <a:br>
              <a:rPr lang="en-AU" dirty="0">
                <a:solidFill>
                  <a:srgbClr val="002328"/>
                </a:solidFill>
              </a:rPr>
            </a:br>
            <a:r>
              <a:rPr lang="en-AU" dirty="0">
                <a:solidFill>
                  <a:srgbClr val="002328"/>
                </a:solidFill>
              </a:rPr>
              <a:t>- </a:t>
            </a:r>
            <a:r>
              <a:rPr lang="en-AU" b="1" dirty="0">
                <a:solidFill>
                  <a:srgbClr val="002328"/>
                </a:solidFill>
              </a:rPr>
              <a:t>Full </a:t>
            </a:r>
            <a:r>
              <a:rPr lang="en-AU" b="1" dirty="0" smtClean="0">
                <a:solidFill>
                  <a:srgbClr val="002328"/>
                </a:solidFill>
              </a:rPr>
              <a:t>counting</a:t>
            </a:r>
            <a:r>
              <a:rPr lang="en-AU" dirty="0" smtClean="0">
                <a:solidFill>
                  <a:srgbClr val="002328"/>
                </a:solidFill>
              </a:rPr>
              <a:t>. </a:t>
            </a:r>
            <a:br>
              <a:rPr lang="en-AU" dirty="0" smtClean="0">
                <a:solidFill>
                  <a:srgbClr val="002328"/>
                </a:solidFill>
              </a:rPr>
            </a:br>
            <a:r>
              <a:rPr lang="en-AU" dirty="0" smtClean="0">
                <a:solidFill>
                  <a:srgbClr val="002328"/>
                </a:solidFill>
              </a:rPr>
              <a:t>Then click </a:t>
            </a:r>
            <a:r>
              <a:rPr lang="en-AU" b="1" dirty="0" smtClean="0">
                <a:solidFill>
                  <a:srgbClr val="002328"/>
                </a:solidFill>
              </a:rPr>
              <a:t>Next</a:t>
            </a:r>
          </a:p>
          <a:p>
            <a:endParaRPr lang="en-AU" dirty="0" smtClean="0">
              <a:solidFill>
                <a:srgbClr val="002328"/>
              </a:solidFill>
            </a:endParaRPr>
          </a:p>
          <a:p>
            <a:endParaRPr lang="en-AU" dirty="0" smtClean="0">
              <a:solidFill>
                <a:srgbClr val="002328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01528" y="2946818"/>
            <a:ext cx="447959" cy="175489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53035" y="6239181"/>
            <a:ext cx="447959" cy="180096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04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Set parameters in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142" y="1729504"/>
            <a:ext cx="3999600" cy="1493982"/>
          </a:xfrm>
        </p:spPr>
        <p:txBody>
          <a:bodyPr/>
          <a:lstStyle/>
          <a:p>
            <a:pPr marL="0" indent="0">
              <a:buNone/>
            </a:pPr>
            <a:r>
              <a:rPr lang="en-AU" i="1" dirty="0" smtClean="0"/>
              <a:t>Choose threshold</a:t>
            </a:r>
            <a:br>
              <a:rPr lang="en-AU" i="1" dirty="0" smtClean="0"/>
            </a:br>
            <a:r>
              <a:rPr lang="en-AU" dirty="0" smtClean="0"/>
              <a:t>Minimum number of occurrences of a keyword:  </a:t>
            </a:r>
            <a:r>
              <a:rPr lang="en-AU" b="1" dirty="0" smtClean="0"/>
              <a:t>6</a:t>
            </a:r>
            <a:br>
              <a:rPr lang="en-AU" b="1" dirty="0" smtClean="0"/>
            </a:br>
            <a:r>
              <a:rPr lang="en-AU" b="1" dirty="0" smtClean="0"/>
              <a:t>&gt; </a:t>
            </a:r>
            <a:r>
              <a:rPr lang="en-AU" dirty="0" smtClean="0"/>
              <a:t>Click</a:t>
            </a:r>
            <a:r>
              <a:rPr lang="en-AU" b="1" dirty="0" smtClean="0"/>
              <a:t> Next</a:t>
            </a:r>
            <a:br>
              <a:rPr lang="en-AU" b="1" dirty="0" smtClean="0"/>
            </a:br>
            <a:endParaRPr lang="en-AU" b="1" dirty="0" smtClean="0"/>
          </a:p>
          <a:p>
            <a:pPr marL="0" indent="0">
              <a:buNone/>
            </a:pPr>
            <a:endParaRPr lang="en-AU" b="1" dirty="0" smtClean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" b="2732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" b="3135"/>
          <a:stretch>
            <a:fillRect/>
          </a:stretch>
        </p:blipFill>
        <p:spPr>
          <a:xfrm>
            <a:off x="4643999" y="1952916"/>
            <a:ext cx="4014000" cy="2430000"/>
          </a:xfrm>
        </p:spPr>
      </p:pic>
      <p:pic>
        <p:nvPicPr>
          <p:cNvPr id="10" name="Picture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99" y="3416882"/>
            <a:ext cx="4014000" cy="243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1" name="Rounded Rectangle 10"/>
          <p:cNvSpPr/>
          <p:nvPr/>
        </p:nvSpPr>
        <p:spPr>
          <a:xfrm>
            <a:off x="7673108" y="5600883"/>
            <a:ext cx="447959" cy="180096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496142" y="3489037"/>
            <a:ext cx="3999600" cy="12861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88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1pPr>
            <a:lvl2pPr marL="576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2pPr>
            <a:lvl3pPr marL="864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3pPr>
            <a:lvl4pPr marL="1152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4pPr>
            <a:lvl5pPr marL="1440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AU" i="1" dirty="0" smtClean="0">
                <a:solidFill>
                  <a:srgbClr val="002328"/>
                </a:solidFill>
              </a:rPr>
              <a:t>Choose </a:t>
            </a:r>
            <a:r>
              <a:rPr lang="en-AU" i="1" dirty="0">
                <a:solidFill>
                  <a:srgbClr val="002328"/>
                </a:solidFill>
              </a:rPr>
              <a:t>number of </a:t>
            </a:r>
            <a:r>
              <a:rPr lang="en-AU" i="1" dirty="0" smtClean="0">
                <a:solidFill>
                  <a:srgbClr val="002328"/>
                </a:solidFill>
              </a:rPr>
              <a:t>keywords</a:t>
            </a:r>
          </a:p>
          <a:p>
            <a:pPr marL="0" indent="0">
              <a:buFont typeface="Arial"/>
              <a:buNone/>
            </a:pPr>
            <a:r>
              <a:rPr lang="en-AU" dirty="0" smtClean="0">
                <a:solidFill>
                  <a:srgbClr val="002328"/>
                </a:solidFill>
              </a:rPr>
              <a:t>Of </a:t>
            </a:r>
            <a:r>
              <a:rPr lang="en-AU" dirty="0">
                <a:solidFill>
                  <a:srgbClr val="002328"/>
                </a:solidFill>
              </a:rPr>
              <a:t>the 2908 keywords, 95 meet the threshold: </a:t>
            </a:r>
            <a:r>
              <a:rPr lang="en-AU" b="1" dirty="0">
                <a:solidFill>
                  <a:srgbClr val="002328"/>
                </a:solidFill>
              </a:rPr>
              <a:t>95</a:t>
            </a:r>
            <a:r>
              <a:rPr lang="en-AU" dirty="0">
                <a:solidFill>
                  <a:srgbClr val="002328"/>
                </a:solidFill>
              </a:rPr>
              <a:t> </a:t>
            </a:r>
            <a:r>
              <a:rPr lang="en-AU" dirty="0" smtClean="0">
                <a:solidFill>
                  <a:srgbClr val="002328"/>
                </a:solidFill>
              </a:rPr>
              <a:t/>
            </a:r>
            <a:br>
              <a:rPr lang="en-AU" dirty="0" smtClean="0">
                <a:solidFill>
                  <a:srgbClr val="002328"/>
                </a:solidFill>
              </a:rPr>
            </a:br>
            <a:r>
              <a:rPr lang="en-AU" dirty="0" smtClean="0">
                <a:solidFill>
                  <a:srgbClr val="002328"/>
                </a:solidFill>
              </a:rPr>
              <a:t>&gt; Click</a:t>
            </a:r>
            <a:r>
              <a:rPr lang="en-AU" b="1" dirty="0" smtClean="0">
                <a:solidFill>
                  <a:srgbClr val="002328"/>
                </a:solidFill>
              </a:rPr>
              <a:t> Next</a:t>
            </a:r>
          </a:p>
          <a:p>
            <a:pPr marL="0" indent="0">
              <a:buFont typeface="Arial"/>
              <a:buNone/>
            </a:pPr>
            <a:endParaRPr lang="en-AU" b="1" dirty="0" smtClean="0">
              <a:solidFill>
                <a:srgbClr val="002328"/>
              </a:solidFill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496142" y="5040752"/>
            <a:ext cx="3999600" cy="14939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88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1pPr>
            <a:lvl2pPr marL="576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2pPr>
            <a:lvl3pPr marL="864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3pPr>
            <a:lvl4pPr marL="1152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4pPr>
            <a:lvl5pPr marL="1440000" indent="-288000" algn="l" defTabSz="457200" rtl="0" eaLnBrk="1" latinLnBrk="0" hangingPunct="1">
              <a:lnSpc>
                <a:spcPts val="2500"/>
              </a:lnSpc>
              <a:spcBef>
                <a:spcPts val="0"/>
              </a:spcBef>
              <a:buSzPct val="13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AU" i="1" dirty="0">
                <a:solidFill>
                  <a:srgbClr val="002328"/>
                </a:solidFill>
              </a:rPr>
              <a:t>Verify selected </a:t>
            </a:r>
            <a:r>
              <a:rPr lang="en-AU" i="1" dirty="0" smtClean="0">
                <a:solidFill>
                  <a:srgbClr val="002328"/>
                </a:solidFill>
              </a:rPr>
              <a:t>keywords</a:t>
            </a:r>
          </a:p>
          <a:p>
            <a:pPr marL="0" indent="0">
              <a:buFont typeface="Arial"/>
              <a:buNone/>
            </a:pPr>
            <a:r>
              <a:rPr lang="en-AU" dirty="0">
                <a:solidFill>
                  <a:srgbClr val="002328"/>
                </a:solidFill>
              </a:rPr>
              <a:t>Uncheck any keywords you don't want</a:t>
            </a:r>
            <a:r>
              <a:rPr lang="en-AU" dirty="0" smtClean="0">
                <a:solidFill>
                  <a:srgbClr val="002328"/>
                </a:solidFill>
              </a:rPr>
              <a:t>.</a:t>
            </a:r>
            <a:br>
              <a:rPr lang="en-AU" dirty="0" smtClean="0">
                <a:solidFill>
                  <a:srgbClr val="002328"/>
                </a:solidFill>
              </a:rPr>
            </a:br>
            <a:r>
              <a:rPr lang="en-AU" dirty="0" smtClean="0">
                <a:solidFill>
                  <a:srgbClr val="002328"/>
                </a:solidFill>
              </a:rPr>
              <a:t>&gt; Click</a:t>
            </a:r>
            <a:r>
              <a:rPr lang="en-AU" b="1" dirty="0">
                <a:solidFill>
                  <a:srgbClr val="002328"/>
                </a:solidFill>
              </a:rPr>
              <a:t> </a:t>
            </a:r>
            <a:r>
              <a:rPr lang="en-AU" b="1" dirty="0" smtClean="0">
                <a:solidFill>
                  <a:srgbClr val="002328"/>
                </a:solidFill>
              </a:rPr>
              <a:t>Finish</a:t>
            </a:r>
            <a:br>
              <a:rPr lang="en-AU" b="1" dirty="0" smtClean="0">
                <a:solidFill>
                  <a:srgbClr val="002328"/>
                </a:solidFill>
              </a:rPr>
            </a:br>
            <a:endParaRPr lang="en-AU" b="1" dirty="0" smtClean="0">
              <a:solidFill>
                <a:srgbClr val="002328"/>
              </a:solidFill>
            </a:endParaRPr>
          </a:p>
          <a:p>
            <a:pPr marL="0" indent="0">
              <a:buFont typeface="Arial"/>
              <a:buNone/>
            </a:pPr>
            <a:endParaRPr lang="en-AU" b="1" dirty="0" smtClean="0">
              <a:solidFill>
                <a:srgbClr val="0023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animBg="1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Options panel – on the right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524" y="1600200"/>
            <a:ext cx="3999600" cy="2574636"/>
          </a:xfrm>
        </p:spPr>
        <p:txBody>
          <a:bodyPr/>
          <a:lstStyle/>
          <a:p>
            <a:endParaRPr lang="en-AU" dirty="0" smtClean="0"/>
          </a:p>
          <a:p>
            <a:r>
              <a:rPr lang="en-AU" dirty="0" smtClean="0"/>
              <a:t>Use options and sliders in the panel on the right to adjust the visualization.</a:t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NB. See </a:t>
            </a:r>
            <a:r>
              <a:rPr lang="en-AU" dirty="0"/>
              <a:t>slide note for options used in this demo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endParaRPr lang="en-AU" dirty="0" smtClean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99" y="573649"/>
            <a:ext cx="4014000" cy="4785923"/>
          </a:xfrm>
        </p:spPr>
      </p:pic>
    </p:spTree>
    <p:extLst>
      <p:ext uri="{BB962C8B-B14F-4D97-AF65-F5344CB8AC3E}">
        <p14:creationId xmlns:p14="http://schemas.microsoft.com/office/powerpoint/2010/main" val="2559876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Scopus and </a:t>
            </a:r>
            <a:r>
              <a:rPr lang="en-AU" dirty="0" err="1" smtClean="0"/>
              <a:t>VOSviewer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4992" y="594047"/>
            <a:ext cx="3997924" cy="355000"/>
          </a:xfrm>
        </p:spPr>
        <p:txBody>
          <a:bodyPr/>
          <a:lstStyle/>
          <a:p>
            <a:r>
              <a:rPr lang="en-AU" dirty="0" smtClean="0"/>
              <a:t>Action panel – on the left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316" y="898246"/>
            <a:ext cx="3999600" cy="4800601"/>
          </a:xfrm>
        </p:spPr>
        <p:txBody>
          <a:bodyPr/>
          <a:lstStyle/>
          <a:p>
            <a:pPr marL="0" indent="0">
              <a:buNone/>
            </a:pPr>
            <a:r>
              <a:rPr lang="en-AU" b="1" dirty="0" smtClean="0"/>
              <a:t/>
            </a:r>
            <a:br>
              <a:rPr lang="en-AU" b="1" dirty="0" smtClean="0"/>
            </a:br>
            <a:r>
              <a:rPr lang="en-AU" b="1" dirty="0" smtClean="0"/>
              <a:t>Items</a:t>
            </a:r>
            <a:endParaRPr lang="en-AU" dirty="0" smtClean="0"/>
          </a:p>
          <a:p>
            <a:r>
              <a:rPr lang="en-AU" dirty="0" smtClean="0"/>
              <a:t>Click on </a:t>
            </a:r>
            <a:r>
              <a:rPr lang="en-AU" b="1" dirty="0" smtClean="0"/>
              <a:t>Items</a:t>
            </a:r>
            <a:r>
              <a:rPr lang="en-AU" dirty="0" smtClean="0"/>
              <a:t> to view the keywords in clusters</a:t>
            </a:r>
          </a:p>
          <a:p>
            <a:r>
              <a:rPr lang="en-AU" dirty="0" smtClean="0"/>
              <a:t>Double-click on a keyword to zoom in on that keyword in the visualization</a:t>
            </a:r>
          </a:p>
          <a:p>
            <a:pPr marL="0" indent="0">
              <a:buNone/>
            </a:pPr>
            <a:r>
              <a:rPr lang="en-AU" b="1" dirty="0" smtClean="0"/>
              <a:t>Analysis</a:t>
            </a:r>
            <a:endParaRPr lang="en-AU" dirty="0"/>
          </a:p>
          <a:p>
            <a:r>
              <a:rPr lang="en-AU" dirty="0" smtClean="0"/>
              <a:t>Click on </a:t>
            </a:r>
            <a:r>
              <a:rPr lang="en-AU" b="1" dirty="0" smtClean="0"/>
              <a:t>Analysis</a:t>
            </a:r>
            <a:r>
              <a:rPr lang="en-AU" dirty="0" smtClean="0"/>
              <a:t> to view parameter options.</a:t>
            </a:r>
          </a:p>
          <a:p>
            <a:r>
              <a:rPr lang="en-AU" dirty="0" smtClean="0"/>
              <a:t>Tip: try rotating the visualization to improve viewing of keyword labels </a:t>
            </a:r>
          </a:p>
          <a:p>
            <a:pPr marL="0" indent="0">
              <a:buNone/>
            </a:pPr>
            <a:r>
              <a:rPr lang="en-AU" b="1" dirty="0" smtClean="0"/>
              <a:t>File</a:t>
            </a:r>
          </a:p>
          <a:p>
            <a:r>
              <a:rPr lang="en-AU" dirty="0" smtClean="0"/>
              <a:t>Here you can make screenshots or load a new file.</a:t>
            </a:r>
            <a:br>
              <a:rPr lang="en-AU" dirty="0" smtClean="0"/>
            </a:br>
            <a:endParaRPr lang="en-AU" dirty="0" smtClean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6" y="1296000"/>
            <a:ext cx="3698750" cy="4785923"/>
          </a:xfrm>
        </p:spPr>
      </p:pic>
    </p:spTree>
    <p:extLst>
      <p:ext uri="{BB962C8B-B14F-4D97-AF65-F5344CB8AC3E}">
        <p14:creationId xmlns:p14="http://schemas.microsoft.com/office/powerpoint/2010/main" val="3909333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38"/>
            <a:ext cx="9144000" cy="5148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81" y="341742"/>
            <a:ext cx="8211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err="1" smtClean="0">
                <a:solidFill>
                  <a:schemeClr val="tx2"/>
                </a:solidFill>
                <a:latin typeface="Museo Sans 700"/>
              </a:rPr>
              <a:t>VOSviewer</a:t>
            </a:r>
            <a:r>
              <a:rPr lang="en-AU" sz="2000" dirty="0" smtClean="0">
                <a:solidFill>
                  <a:schemeClr val="tx2"/>
                </a:solidFill>
                <a:latin typeface="Museo Sans 700"/>
              </a:rPr>
              <a:t> </a:t>
            </a:r>
            <a:r>
              <a:rPr lang="en-AU" sz="2000" dirty="0" smtClean="0">
                <a:solidFill>
                  <a:schemeClr val="tx2"/>
                </a:solidFill>
                <a:latin typeface="Museo Sans 700"/>
              </a:rPr>
              <a:t>work space</a:t>
            </a:r>
            <a:endParaRPr lang="en-AU" sz="2000" dirty="0">
              <a:solidFill>
                <a:schemeClr val="tx2"/>
              </a:solidFill>
              <a:latin typeface="Museo Sans 700"/>
            </a:endParaRPr>
          </a:p>
        </p:txBody>
      </p:sp>
    </p:spTree>
    <p:extLst>
      <p:ext uri="{BB962C8B-B14F-4D97-AF65-F5344CB8AC3E}">
        <p14:creationId xmlns:p14="http://schemas.microsoft.com/office/powerpoint/2010/main" val="300244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6" y="826938"/>
            <a:ext cx="8535708" cy="5148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81" y="110840"/>
            <a:ext cx="8211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Query Development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Studies AND Global 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South - threshold 6, 100 lines, Network visualization – original image</a:t>
            </a:r>
            <a:endParaRPr lang="en-AU" sz="2000" b="1" dirty="0">
              <a:solidFill>
                <a:prstClr val="white"/>
              </a:solidFill>
              <a:latin typeface="Museo Sans 700"/>
            </a:endParaRPr>
          </a:p>
        </p:txBody>
      </p:sp>
    </p:spTree>
    <p:extLst>
      <p:ext uri="{BB962C8B-B14F-4D97-AF65-F5344CB8AC3E}">
        <p14:creationId xmlns:p14="http://schemas.microsoft.com/office/powerpoint/2010/main" val="2449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6" y="826938"/>
            <a:ext cx="8535708" cy="5148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81" y="92366"/>
            <a:ext cx="8211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Query Development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Studies AND Global 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South, </a:t>
            </a:r>
            <a:r>
              <a:rPr lang="en-AU" sz="2000" b="1" dirty="0" smtClean="0">
                <a:solidFill>
                  <a:prstClr val="white"/>
                </a:solidFill>
              </a:rPr>
              <a:t>threshold 6, 100 lines</a:t>
            </a:r>
            <a:r>
              <a:rPr lang="en-AU" sz="2000" b="1" dirty="0">
                <a:solidFill>
                  <a:prstClr val="white"/>
                </a:solidFill>
              </a:rPr>
              <a:t>,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N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etwork, turned </a:t>
            </a:r>
            <a:r>
              <a:rPr lang="en-AU" sz="2000" b="1" dirty="0" smtClean="0">
                <a:solidFill>
                  <a:prstClr val="white"/>
                </a:solidFill>
              </a:rPr>
              <a:t>90° clockwise</a:t>
            </a:r>
            <a:endParaRPr lang="en-AU" sz="2000" b="1" dirty="0">
              <a:solidFill>
                <a:prstClr val="white"/>
              </a:solidFill>
              <a:latin typeface="Museo Sans 700"/>
            </a:endParaRPr>
          </a:p>
        </p:txBody>
      </p:sp>
    </p:spTree>
    <p:extLst>
      <p:ext uri="{BB962C8B-B14F-4D97-AF65-F5344CB8AC3E}">
        <p14:creationId xmlns:p14="http://schemas.microsoft.com/office/powerpoint/2010/main" val="772147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6" y="826938"/>
            <a:ext cx="8535708" cy="5148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81" y="101598"/>
            <a:ext cx="8211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Query Development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Studies AND Global 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South </a:t>
            </a:r>
            <a:r>
              <a:rPr lang="en-AU" sz="2000" b="1" dirty="0">
                <a:solidFill>
                  <a:prstClr val="white"/>
                </a:solidFill>
              </a:rPr>
              <a:t>threshold </a:t>
            </a:r>
            <a:r>
              <a:rPr lang="en-AU" sz="2000" b="1" dirty="0" smtClean="0">
                <a:solidFill>
                  <a:prstClr val="white"/>
                </a:solidFill>
              </a:rPr>
              <a:t>6, 200 lines</a:t>
            </a:r>
            <a:r>
              <a:rPr lang="en-AU" sz="2000" b="1" dirty="0">
                <a:solidFill>
                  <a:prstClr val="white"/>
                </a:solidFill>
              </a:rPr>
              <a:t>, N</a:t>
            </a:r>
            <a:r>
              <a:rPr lang="en-AU" sz="2000" b="1" dirty="0" smtClean="0">
                <a:solidFill>
                  <a:prstClr val="white"/>
                </a:solidFill>
              </a:rPr>
              <a:t>etwork, turned 90° clockwise</a:t>
            </a:r>
            <a:endParaRPr lang="en-AU" sz="2000" b="1" dirty="0">
              <a:solidFill>
                <a:prstClr val="white"/>
              </a:solidFill>
              <a:latin typeface="Museo Sans 700"/>
            </a:endParaRPr>
          </a:p>
        </p:txBody>
      </p:sp>
    </p:spTree>
    <p:extLst>
      <p:ext uri="{BB962C8B-B14F-4D97-AF65-F5344CB8AC3E}">
        <p14:creationId xmlns:p14="http://schemas.microsoft.com/office/powerpoint/2010/main" val="13140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0" y="1"/>
            <a:ext cx="8770231" cy="6654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2585" y="276408"/>
            <a:ext cx="5531206" cy="16463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3200" dirty="0" smtClean="0"/>
              <a:t>Information skills modules based on </a:t>
            </a:r>
            <a:r>
              <a:rPr lang="nl-NL" sz="3200" dirty="0" err="1" smtClean="0"/>
              <a:t>the</a:t>
            </a:r>
            <a:r>
              <a:rPr lang="nl-NL" sz="3200" dirty="0" smtClean="0"/>
              <a:t> </a:t>
            </a:r>
            <a:r>
              <a:rPr lang="nl-NL" sz="3200" b="1" dirty="0" err="1" smtClean="0"/>
              <a:t>pillars</a:t>
            </a:r>
            <a:r>
              <a:rPr lang="nl-NL" sz="3200" b="1" dirty="0" smtClean="0"/>
              <a:t> </a:t>
            </a:r>
            <a:r>
              <a:rPr lang="nl-NL" sz="3200" dirty="0" smtClean="0"/>
              <a:t>of </a:t>
            </a:r>
            <a:r>
              <a:rPr lang="nl-NL" sz="3200" dirty="0"/>
              <a:t>a</a:t>
            </a:r>
            <a:r>
              <a:rPr lang="nl-NL" sz="3200" dirty="0" smtClean="0"/>
              <a:t> </a:t>
            </a:r>
            <a:r>
              <a:rPr lang="nl-NL" sz="4000" b="1" dirty="0" smtClean="0"/>
              <a:t>Research Cycle</a:t>
            </a:r>
            <a:endParaRPr lang="nl-NL" sz="4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66" y="1943498"/>
            <a:ext cx="3240088" cy="179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09" y="1964142"/>
            <a:ext cx="3054364" cy="179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24" y="2678538"/>
            <a:ext cx="3211526" cy="179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109" y="2673851"/>
            <a:ext cx="3211526" cy="1661909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352" y="3365238"/>
            <a:ext cx="3211526" cy="181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8764" y="3369679"/>
            <a:ext cx="3243164" cy="1825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544" y="4066603"/>
            <a:ext cx="3207832" cy="1655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0786" y="4066484"/>
            <a:ext cx="3220267" cy="1670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8835" y="4742138"/>
            <a:ext cx="3203856" cy="15796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5601" y="4738514"/>
            <a:ext cx="3204259" cy="16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981" y="101603"/>
            <a:ext cx="8211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Query Development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Studies AND Global 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South </a:t>
            </a:r>
            <a:r>
              <a:rPr lang="en-AU" sz="2000" b="1" dirty="0">
                <a:solidFill>
                  <a:prstClr val="white"/>
                </a:solidFill>
              </a:rPr>
              <a:t>threshold </a:t>
            </a:r>
            <a:r>
              <a:rPr lang="en-AU" sz="2000" b="1" dirty="0" smtClean="0">
                <a:solidFill>
                  <a:prstClr val="white"/>
                </a:solidFill>
              </a:rPr>
              <a:t>6, 200 lines</a:t>
            </a:r>
            <a:r>
              <a:rPr lang="en-AU" sz="2000" b="1" dirty="0">
                <a:solidFill>
                  <a:prstClr val="white"/>
                </a:solidFill>
              </a:rPr>
              <a:t>, N</a:t>
            </a:r>
            <a:r>
              <a:rPr lang="en-AU" sz="2000" b="1" dirty="0" smtClean="0">
                <a:solidFill>
                  <a:prstClr val="white"/>
                </a:solidFill>
              </a:rPr>
              <a:t>etwork, turned 90° clockwise, half zoom</a:t>
            </a:r>
            <a:endParaRPr lang="en-AU" sz="2000" b="1" dirty="0">
              <a:solidFill>
                <a:prstClr val="white"/>
              </a:solidFill>
              <a:latin typeface="Museo Sans 7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103"/>
            <a:ext cx="9144000" cy="551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0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981" y="110839"/>
            <a:ext cx="8211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Query Development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Studies AND Global 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South </a:t>
            </a:r>
            <a:r>
              <a:rPr lang="en-AU" sz="2000" b="1" dirty="0">
                <a:solidFill>
                  <a:prstClr val="white"/>
                </a:solidFill>
              </a:rPr>
              <a:t>threshold </a:t>
            </a:r>
            <a:r>
              <a:rPr lang="en-AU" sz="2000" b="1" dirty="0" smtClean="0">
                <a:solidFill>
                  <a:prstClr val="white"/>
                </a:solidFill>
              </a:rPr>
              <a:t>6, 200 lines</a:t>
            </a:r>
            <a:r>
              <a:rPr lang="en-AU" sz="2000" b="1" dirty="0">
                <a:solidFill>
                  <a:prstClr val="white"/>
                </a:solidFill>
              </a:rPr>
              <a:t>, N</a:t>
            </a:r>
            <a:r>
              <a:rPr lang="en-AU" sz="2000" b="1" dirty="0" smtClean="0">
                <a:solidFill>
                  <a:prstClr val="white"/>
                </a:solidFill>
              </a:rPr>
              <a:t>etwork, turned 90° clockwise, zoom</a:t>
            </a:r>
            <a:endParaRPr lang="en-AU" sz="2000" b="1" dirty="0">
              <a:solidFill>
                <a:prstClr val="white"/>
              </a:solidFill>
              <a:latin typeface="Museo Sans 7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095"/>
            <a:ext cx="9144000" cy="55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4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981" y="110836"/>
            <a:ext cx="8211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Query Development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Studies AND Global 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South </a:t>
            </a:r>
            <a:r>
              <a:rPr lang="en-AU" sz="2000" b="1" dirty="0">
                <a:solidFill>
                  <a:prstClr val="white"/>
                </a:solidFill>
              </a:rPr>
              <a:t>threshold </a:t>
            </a:r>
            <a:r>
              <a:rPr lang="en-AU" sz="2000" b="1" dirty="0" smtClean="0">
                <a:solidFill>
                  <a:prstClr val="white"/>
                </a:solidFill>
              </a:rPr>
              <a:t>6, 200 lines</a:t>
            </a:r>
            <a:r>
              <a:rPr lang="en-AU" sz="2000" b="1" dirty="0">
                <a:solidFill>
                  <a:prstClr val="white"/>
                </a:solidFill>
              </a:rPr>
              <a:t>, </a:t>
            </a:r>
            <a:r>
              <a:rPr lang="en-AU" sz="2000" b="1" dirty="0" smtClean="0">
                <a:solidFill>
                  <a:prstClr val="white"/>
                </a:solidFill>
              </a:rPr>
              <a:t>Overlay, turned 90° clockwise, time line colours</a:t>
            </a:r>
            <a:endParaRPr lang="en-AU" sz="2000" b="1" dirty="0">
              <a:solidFill>
                <a:prstClr val="white"/>
              </a:solidFill>
              <a:latin typeface="Museo Sans 7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7332"/>
            <a:ext cx="9143996" cy="55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981" y="110836"/>
            <a:ext cx="8211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Query Development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Studies AND Global 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South </a:t>
            </a:r>
            <a:r>
              <a:rPr lang="en-AU" sz="2000" b="1" dirty="0">
                <a:solidFill>
                  <a:prstClr val="white"/>
                </a:solidFill>
              </a:rPr>
              <a:t>threshold </a:t>
            </a:r>
            <a:r>
              <a:rPr lang="en-AU" sz="2000" b="1" dirty="0" smtClean="0">
                <a:solidFill>
                  <a:prstClr val="white"/>
                </a:solidFill>
              </a:rPr>
              <a:t>6, 200 lines</a:t>
            </a:r>
            <a:r>
              <a:rPr lang="en-AU" sz="2000" b="1" dirty="0">
                <a:solidFill>
                  <a:prstClr val="white"/>
                </a:solidFill>
              </a:rPr>
              <a:t>, </a:t>
            </a:r>
            <a:r>
              <a:rPr lang="en-AU" sz="2000" b="1" dirty="0" smtClean="0">
                <a:solidFill>
                  <a:prstClr val="white"/>
                </a:solidFill>
              </a:rPr>
              <a:t>Overlay, turned 90° clockwise, half zoom, time line colours</a:t>
            </a:r>
            <a:endParaRPr lang="en-AU" sz="2000" b="1" dirty="0">
              <a:solidFill>
                <a:prstClr val="white"/>
              </a:solidFill>
              <a:latin typeface="Museo Sans 7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7332"/>
            <a:ext cx="9143998" cy="55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3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981" y="110836"/>
            <a:ext cx="8211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Query Development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Studies AND Global 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South </a:t>
            </a:r>
            <a:r>
              <a:rPr lang="en-AU" sz="2000" b="1" dirty="0">
                <a:solidFill>
                  <a:prstClr val="white"/>
                </a:solidFill>
              </a:rPr>
              <a:t>threshold </a:t>
            </a:r>
            <a:r>
              <a:rPr lang="en-AU" sz="2000" b="1" dirty="0" smtClean="0">
                <a:solidFill>
                  <a:prstClr val="white"/>
                </a:solidFill>
              </a:rPr>
              <a:t>6, 200 lines</a:t>
            </a:r>
            <a:r>
              <a:rPr lang="en-AU" sz="2000" b="1" dirty="0">
                <a:solidFill>
                  <a:prstClr val="white"/>
                </a:solidFill>
              </a:rPr>
              <a:t>, </a:t>
            </a:r>
            <a:r>
              <a:rPr lang="en-AU" sz="2000" b="1" dirty="0" smtClean="0">
                <a:solidFill>
                  <a:prstClr val="white"/>
                </a:solidFill>
              </a:rPr>
              <a:t>Overlay, turned 90° clockwise, zoom, time line colours</a:t>
            </a:r>
            <a:endParaRPr lang="en-AU" sz="2000" b="1" dirty="0">
              <a:solidFill>
                <a:prstClr val="white"/>
              </a:solidFill>
              <a:latin typeface="Museo Sans 7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7332"/>
            <a:ext cx="9143998" cy="55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981" y="110836"/>
            <a:ext cx="8211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Query Development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Studies AND Global 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South </a:t>
            </a:r>
            <a:r>
              <a:rPr lang="en-AU" sz="2000" b="1" dirty="0">
                <a:solidFill>
                  <a:prstClr val="white"/>
                </a:solidFill>
              </a:rPr>
              <a:t>threshold </a:t>
            </a:r>
            <a:r>
              <a:rPr lang="en-AU" sz="2000" b="1" dirty="0" smtClean="0">
                <a:solidFill>
                  <a:prstClr val="white"/>
                </a:solidFill>
              </a:rPr>
              <a:t>6, Density cluster, kernel width small</a:t>
            </a:r>
            <a:endParaRPr lang="en-AU" sz="2000" b="1" dirty="0">
              <a:solidFill>
                <a:prstClr val="white"/>
              </a:solidFill>
              <a:latin typeface="Museo Sans 7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7332"/>
            <a:ext cx="9143998" cy="55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981" y="110836"/>
            <a:ext cx="8211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Query Development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Studies AND Global 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South </a:t>
            </a:r>
            <a:r>
              <a:rPr lang="en-AU" sz="2000" b="1" dirty="0">
                <a:solidFill>
                  <a:prstClr val="white"/>
                </a:solidFill>
              </a:rPr>
              <a:t>threshold </a:t>
            </a:r>
            <a:r>
              <a:rPr lang="en-AU" sz="2000" b="1" dirty="0" smtClean="0">
                <a:solidFill>
                  <a:prstClr val="white"/>
                </a:solidFill>
              </a:rPr>
              <a:t>6, Density cluster, kernel width small, half zoom</a:t>
            </a:r>
            <a:endParaRPr lang="en-AU" sz="2000" b="1" dirty="0">
              <a:solidFill>
                <a:prstClr val="white"/>
              </a:solidFill>
              <a:latin typeface="Museo Sans 7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7332"/>
            <a:ext cx="9143996" cy="55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981" y="110836"/>
            <a:ext cx="8211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Query Development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Studies AND Global 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South </a:t>
            </a:r>
            <a:r>
              <a:rPr lang="en-AU" sz="2000" b="1" dirty="0">
                <a:solidFill>
                  <a:prstClr val="white"/>
                </a:solidFill>
              </a:rPr>
              <a:t>threshold </a:t>
            </a:r>
            <a:r>
              <a:rPr lang="en-AU" sz="2000" b="1" dirty="0" smtClean="0">
                <a:solidFill>
                  <a:prstClr val="white"/>
                </a:solidFill>
              </a:rPr>
              <a:t>6, Density cluster, kernel width small, zoom</a:t>
            </a:r>
            <a:endParaRPr lang="en-AU" sz="2000" b="1" dirty="0">
              <a:solidFill>
                <a:prstClr val="white"/>
              </a:solidFill>
              <a:latin typeface="Museo Sans 7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7332"/>
            <a:ext cx="9143996" cy="551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981" y="110836"/>
            <a:ext cx="8211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Query Development </a:t>
            </a:r>
            <a:r>
              <a:rPr lang="en-AU" sz="2000" b="1" dirty="0">
                <a:solidFill>
                  <a:prstClr val="white"/>
                </a:solidFill>
                <a:latin typeface="Museo Sans 700"/>
              </a:rPr>
              <a:t>Studies AND Global </a:t>
            </a:r>
            <a:r>
              <a:rPr lang="en-AU" sz="2000" b="1" dirty="0" smtClean="0">
                <a:solidFill>
                  <a:prstClr val="white"/>
                </a:solidFill>
                <a:latin typeface="Museo Sans 700"/>
              </a:rPr>
              <a:t>South </a:t>
            </a:r>
            <a:r>
              <a:rPr lang="en-AU" sz="2000" b="1" dirty="0">
                <a:solidFill>
                  <a:prstClr val="white"/>
                </a:solidFill>
              </a:rPr>
              <a:t>threshold </a:t>
            </a:r>
            <a:r>
              <a:rPr lang="en-AU" sz="2000" b="1" dirty="0" smtClean="0">
                <a:solidFill>
                  <a:prstClr val="white"/>
                </a:solidFill>
              </a:rPr>
              <a:t>6, Density item (looks like heat map), kernel width small, zoom</a:t>
            </a:r>
            <a:endParaRPr lang="en-AU" sz="2000" b="1" dirty="0">
              <a:solidFill>
                <a:prstClr val="white"/>
              </a:solidFill>
              <a:latin typeface="Museo Sans 7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7332"/>
            <a:ext cx="9143995" cy="551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3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813" y="5337115"/>
            <a:ext cx="7305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/>
                </a:solidFill>
                <a:latin typeface="Museo Sans 900" panose="02000000000000000000" pitchFamily="50" charset="0"/>
              </a:rPr>
              <a:t>Success in your studies! </a:t>
            </a:r>
            <a:endParaRPr lang="en-GB" sz="4800" dirty="0">
              <a:solidFill>
                <a:prstClr val="white"/>
              </a:solidFill>
              <a:latin typeface="Museo Sans 9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0" y="-538"/>
            <a:ext cx="8770231" cy="6654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2923" y="348694"/>
            <a:ext cx="7342834" cy="19518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/>
              <a:t>Pillar 1 Orientation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			</a:t>
            </a:r>
            <a:br>
              <a:rPr lang="en-US" sz="3600" b="1" dirty="0" smtClean="0"/>
            </a:br>
            <a:r>
              <a:rPr lang="en-US" sz="3600" b="1" dirty="0"/>
              <a:t>	</a:t>
            </a:r>
            <a:r>
              <a:rPr lang="en-US" sz="3600" b="1" dirty="0" smtClean="0"/>
              <a:t>		</a:t>
            </a:r>
            <a:r>
              <a:rPr lang="en-US" sz="2800" b="1" dirty="0" smtClean="0"/>
              <a:t>e-modules:</a:t>
            </a:r>
            <a:endParaRPr lang="nl-NL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187" y="2300586"/>
            <a:ext cx="6096000" cy="34671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845182" y="4760007"/>
            <a:ext cx="1093862" cy="29055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0" y="1"/>
            <a:ext cx="8770231" cy="66544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7391" y="47178"/>
            <a:ext cx="72998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dirty="0" smtClean="0">
                <a:latin typeface="+mj-lt"/>
                <a:ea typeface="+mj-ea"/>
                <a:cs typeface="Museo Sans 700"/>
              </a:rPr>
              <a:t>Short texts, video &amp; links </a:t>
            </a:r>
            <a:endParaRPr lang="nl-NL" sz="4400" dirty="0">
              <a:latin typeface="+mj-lt"/>
              <a:ea typeface="+mj-ea"/>
              <a:cs typeface="Museo Sans 70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76" y="991312"/>
            <a:ext cx="7659161" cy="564193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742712" y="5628904"/>
            <a:ext cx="783771" cy="14250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193974" y="6068291"/>
            <a:ext cx="576257" cy="11875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742712" y="6293922"/>
            <a:ext cx="451262" cy="2375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0" y="-9867"/>
            <a:ext cx="8770231" cy="6654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2923" y="348694"/>
            <a:ext cx="7342834" cy="19518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/>
              <a:t>Pillar 2 Getting started</a:t>
            </a:r>
            <a:br>
              <a:rPr lang="en-US" sz="4000" b="1" dirty="0" smtClean="0"/>
            </a:br>
            <a:r>
              <a:rPr lang="en-US" sz="3600" b="1" dirty="0" smtClean="0"/>
              <a:t> 				</a:t>
            </a:r>
            <a:r>
              <a:rPr lang="en-US" sz="2800" b="1" dirty="0" smtClean="0"/>
              <a:t>e-modules:</a:t>
            </a:r>
            <a:endParaRPr lang="nl-NL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985" y="1682639"/>
            <a:ext cx="5080467" cy="46036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955943" y="4548249"/>
            <a:ext cx="922946" cy="30764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9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0" y="1"/>
            <a:ext cx="8770231" cy="66544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7391" y="47178"/>
            <a:ext cx="72998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dirty="0" smtClean="0">
                <a:latin typeface="+mj-lt"/>
                <a:ea typeface="+mj-ea"/>
                <a:cs typeface="Museo Sans 700"/>
              </a:rPr>
              <a:t>Short texts, video &amp; links </a:t>
            </a:r>
            <a:endParaRPr lang="nl-NL" sz="4400" dirty="0">
              <a:latin typeface="+mj-lt"/>
              <a:ea typeface="+mj-ea"/>
              <a:cs typeface="Museo Sans 70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6" y="863796"/>
            <a:ext cx="7748429" cy="5037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45" y="859349"/>
            <a:ext cx="69532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2"/>
          <a:srcRect r="4088" b="2969"/>
          <a:stretch/>
        </p:blipFill>
        <p:spPr>
          <a:xfrm>
            <a:off x="0" y="0"/>
            <a:ext cx="8770231" cy="73253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2923" y="348694"/>
            <a:ext cx="7342834" cy="19518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 smtClean="0"/>
              <a:t>Pillar 3 Evaluating</a:t>
            </a:r>
            <a:br>
              <a:rPr lang="en-US" sz="4000" b="1" dirty="0" smtClean="0"/>
            </a:br>
            <a:r>
              <a:rPr lang="en-US" sz="3600" b="1" dirty="0" smtClean="0"/>
              <a:t> 				</a:t>
            </a:r>
            <a:br>
              <a:rPr lang="en-US" sz="3600" b="1" dirty="0" smtClean="0"/>
            </a:br>
            <a:r>
              <a:rPr lang="en-US" sz="3600" b="1" dirty="0"/>
              <a:t>	</a:t>
            </a:r>
            <a:r>
              <a:rPr lang="en-US" sz="3600" b="1" dirty="0" smtClean="0"/>
              <a:t>			</a:t>
            </a:r>
            <a:r>
              <a:rPr lang="en-US" sz="2800" b="1" dirty="0" smtClean="0"/>
              <a:t>e-modules:</a:t>
            </a:r>
            <a:endParaRPr lang="nl-NL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44" y="2207262"/>
            <a:ext cx="4086225" cy="223837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6080610" y="2814452"/>
            <a:ext cx="777667" cy="7691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9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UR_template_ENG">
  <a:themeElements>
    <a:clrScheme name="Erasmus_Corporate">
      <a:dk1>
        <a:srgbClr val="002328"/>
      </a:dk1>
      <a:lt1>
        <a:sysClr val="window" lastClr="FFFFFF"/>
      </a:lt1>
      <a:dk2>
        <a:srgbClr val="00B969"/>
      </a:dk2>
      <a:lt2>
        <a:srgbClr val="9C9C9C"/>
      </a:lt2>
      <a:accent1>
        <a:srgbClr val="E3DAD8"/>
      </a:accent1>
      <a:accent2>
        <a:srgbClr val="00B4D2"/>
      </a:accent2>
      <a:accent3>
        <a:srgbClr val="00A22E"/>
      </a:accent3>
      <a:accent4>
        <a:srgbClr val="FFD700"/>
      </a:accent4>
      <a:accent5>
        <a:srgbClr val="FF9E00"/>
      </a:accent5>
      <a:accent6>
        <a:srgbClr val="BC0436"/>
      </a:accent6>
      <a:hlink>
        <a:srgbClr val="000000"/>
      </a:hlink>
      <a:folHlink>
        <a:srgbClr val="000000"/>
      </a:folHlink>
    </a:clrScheme>
    <a:fontScheme name="Erasmus_500-700">
      <a:majorFont>
        <a:latin typeface="Museo Sans 700"/>
        <a:ea typeface=""/>
        <a:cs typeface=""/>
      </a:majorFont>
      <a:minorFont>
        <a:latin typeface="Museo Sans 500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.potx" id="{91A6F19B-1627-48DA-98E7-F14FDCD95BC8}" vid="{9E373E47-EBED-4C2E-81E9-7C35F947BC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rasmus_Corporate">
    <a:dk1>
      <a:srgbClr val="002328"/>
    </a:dk1>
    <a:lt1>
      <a:sysClr val="window" lastClr="FFFFFF"/>
    </a:lt1>
    <a:dk2>
      <a:srgbClr val="00B969"/>
    </a:dk2>
    <a:lt2>
      <a:srgbClr val="9C9C9C"/>
    </a:lt2>
    <a:accent1>
      <a:srgbClr val="E3DAD8"/>
    </a:accent1>
    <a:accent2>
      <a:srgbClr val="00B4D2"/>
    </a:accent2>
    <a:accent3>
      <a:srgbClr val="00A22E"/>
    </a:accent3>
    <a:accent4>
      <a:srgbClr val="FFD700"/>
    </a:accent4>
    <a:accent5>
      <a:srgbClr val="FF9E00"/>
    </a:accent5>
    <a:accent6>
      <a:srgbClr val="BC0436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1142</TotalTime>
  <Words>937</Words>
  <Application>Microsoft Office PowerPoint</Application>
  <PresentationFormat>On-screen Show (4:3)</PresentationFormat>
  <Paragraphs>187</Paragraphs>
  <Slides>49</Slides>
  <Notes>5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Museo Sans 100</vt:lpstr>
      <vt:lpstr>Museo Sans 500</vt:lpstr>
      <vt:lpstr>Museo Sans 700</vt:lpstr>
      <vt:lpstr>Museo Sans 900</vt:lpstr>
      <vt:lpstr>EUR_template_ENG</vt:lpstr>
      <vt:lpstr>Information &amp;  academic  skills e-modules   </vt:lpstr>
      <vt:lpstr>Why?</vt:lpstr>
      <vt:lpstr>How?</vt:lpstr>
      <vt:lpstr>Information skills modules based on the pillars of a Research Cycle</vt:lpstr>
      <vt:lpstr>Pillar 1 Orientation         e-modules:</vt:lpstr>
      <vt:lpstr>PowerPoint Presentation</vt:lpstr>
      <vt:lpstr>Pillar 2 Getting started      e-modules:</vt:lpstr>
      <vt:lpstr>PowerPoint Presentation</vt:lpstr>
      <vt:lpstr>Pillar 3 Evaluating           e-modules:</vt:lpstr>
      <vt:lpstr>Pillar 4 Citing           e-modules:</vt:lpstr>
      <vt:lpstr>Pillar 5 Responsible use           e-modules:</vt:lpstr>
      <vt:lpstr>Pillar 6 Doing your  literature review – PhD level           e-modules:</vt:lpstr>
      <vt:lpstr>Short texts &amp; video + links</vt:lpstr>
      <vt:lpstr>Short texts &amp; video + links</vt:lpstr>
      <vt:lpstr>Short texts &amp; video + links</vt:lpstr>
      <vt:lpstr>Links to other relevant documents</vt:lpstr>
      <vt:lpstr>Want to borrow a book on literature reviews?</vt:lpstr>
      <vt:lpstr>Pillar 8 Publication  strategies &amp; Open  Access          e-modules:</vt:lpstr>
      <vt:lpstr>Pillar 9 Beyond the  h-index and impact  factor         e-modules:</vt:lpstr>
      <vt:lpstr>Pillar 10  Enhancing  your academic visibility  &amp; profile        e-modules:</vt:lpstr>
      <vt:lpstr>Where to find the  e-modules   </vt:lpstr>
      <vt:lpstr>Scopus &amp; VOSviewer   </vt:lpstr>
      <vt:lpstr>Scopus and VOSviewer</vt:lpstr>
      <vt:lpstr>Scopus and VOSviewer</vt:lpstr>
      <vt:lpstr>Scopus and VOSviewer</vt:lpstr>
      <vt:lpstr>Scopus and VOSviewer</vt:lpstr>
      <vt:lpstr>Scopus and VOSviewer</vt:lpstr>
      <vt:lpstr>Scopus and VOSviewer</vt:lpstr>
      <vt:lpstr>Scopus and VOSviewer</vt:lpstr>
      <vt:lpstr>Scopus and VOSviewer</vt:lpstr>
      <vt:lpstr>Scopus and VOSviewer</vt:lpstr>
      <vt:lpstr>Scopus and VOSviewer</vt:lpstr>
      <vt:lpstr>Scopus and VOSviewer</vt:lpstr>
      <vt:lpstr>Scopus and VOSviewer</vt:lpstr>
      <vt:lpstr>Scopus and VOSviewer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Mariette van de Poll</dc:creator>
  <dc:description>Corporate presentatie _x000d_versie 1.0 - december 2014_x000d_Ontwerp: Fabrique_x000d_Sjabloon: Ton Persoon</dc:description>
  <cp:lastModifiedBy>H.D. Boet-Foley</cp:lastModifiedBy>
  <cp:revision>188</cp:revision>
  <cp:lastPrinted>2017-04-03T07:20:38Z</cp:lastPrinted>
  <dcterms:created xsi:type="dcterms:W3CDTF">2016-09-14T09:55:43Z</dcterms:created>
  <dcterms:modified xsi:type="dcterms:W3CDTF">2017-04-03T08:47:33Z</dcterms:modified>
</cp:coreProperties>
</file>