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256" r:id="rId2"/>
    <p:sldId id="1352" r:id="rId3"/>
    <p:sldId id="1353" r:id="rId4"/>
    <p:sldId id="1298" r:id="rId5"/>
    <p:sldId id="1357" r:id="rId6"/>
    <p:sldId id="1358" r:id="rId7"/>
    <p:sldId id="1341" r:id="rId8"/>
    <p:sldId id="1342" r:id="rId9"/>
    <p:sldId id="1360" r:id="rId10"/>
    <p:sldId id="1345" r:id="rId11"/>
    <p:sldId id="1330" r:id="rId12"/>
    <p:sldId id="1348" r:id="rId13"/>
    <p:sldId id="1349" r:id="rId14"/>
    <p:sldId id="1350" r:id="rId15"/>
    <p:sldId id="1347" r:id="rId16"/>
    <p:sldId id="1290" r:id="rId17"/>
    <p:sldId id="1339" r:id="rId18"/>
    <p:sldId id="1361" r:id="rId19"/>
    <p:sldId id="1351" r:id="rId20"/>
    <p:sldId id="1354" r:id="rId21"/>
    <p:sldId id="1340" r:id="rId22"/>
    <p:sldId id="1338" r:id="rId23"/>
    <p:sldId id="1362" r:id="rId24"/>
    <p:sldId id="1319" r:id="rId25"/>
    <p:sldId id="1299" r:id="rId26"/>
    <p:sldId id="1281" r:id="rId27"/>
    <p:sldId id="1272" r:id="rId28"/>
    <p:sldId id="1273" r:id="rId29"/>
    <p:sldId id="1325" r:id="rId30"/>
    <p:sldId id="1320" r:id="rId31"/>
    <p:sldId id="1313" r:id="rId32"/>
    <p:sldId id="1277" r:id="rId33"/>
    <p:sldId id="1257" r:id="rId34"/>
    <p:sldId id="1359" r:id="rId35"/>
    <p:sldId id="1315" r:id="rId36"/>
    <p:sldId id="1355" r:id="rId37"/>
    <p:sldId id="1392" r:id="rId38"/>
  </p:sldIdLst>
  <p:sldSz cx="9144000" cy="6858000" type="screen4x3"/>
  <p:notesSz cx="6858000" cy="9144000"/>
  <p:defaultTextStyle>
    <a:defPPr>
      <a:defRPr lang="en-CA"/>
    </a:defPPr>
    <a:lvl1pPr algn="l" rtl="0" fontAlgn="base">
      <a:spcBef>
        <a:spcPct val="0"/>
      </a:spcBef>
      <a:spcAft>
        <a:spcPct val="0"/>
      </a:spcAft>
      <a:defRPr sz="2400" kern="1200">
        <a:solidFill>
          <a:schemeClr val="bg2"/>
        </a:solidFill>
        <a:latin typeface="Arial" charset="0"/>
        <a:ea typeface="+mn-ea"/>
        <a:cs typeface="+mn-cs"/>
      </a:defRPr>
    </a:lvl1pPr>
    <a:lvl2pPr marL="457200" algn="l" rtl="0" fontAlgn="base">
      <a:spcBef>
        <a:spcPct val="0"/>
      </a:spcBef>
      <a:spcAft>
        <a:spcPct val="0"/>
      </a:spcAft>
      <a:defRPr sz="2400" kern="1200">
        <a:solidFill>
          <a:schemeClr val="bg2"/>
        </a:solidFill>
        <a:latin typeface="Arial" charset="0"/>
        <a:ea typeface="+mn-ea"/>
        <a:cs typeface="+mn-cs"/>
      </a:defRPr>
    </a:lvl2pPr>
    <a:lvl3pPr marL="914400" algn="l" rtl="0" fontAlgn="base">
      <a:spcBef>
        <a:spcPct val="0"/>
      </a:spcBef>
      <a:spcAft>
        <a:spcPct val="0"/>
      </a:spcAft>
      <a:defRPr sz="2400" kern="1200">
        <a:solidFill>
          <a:schemeClr val="bg2"/>
        </a:solidFill>
        <a:latin typeface="Arial" charset="0"/>
        <a:ea typeface="+mn-ea"/>
        <a:cs typeface="+mn-cs"/>
      </a:defRPr>
    </a:lvl3pPr>
    <a:lvl4pPr marL="1371600" algn="l" rtl="0" fontAlgn="base">
      <a:spcBef>
        <a:spcPct val="0"/>
      </a:spcBef>
      <a:spcAft>
        <a:spcPct val="0"/>
      </a:spcAft>
      <a:defRPr sz="2400" kern="1200">
        <a:solidFill>
          <a:schemeClr val="bg2"/>
        </a:solidFill>
        <a:latin typeface="Arial" charset="0"/>
        <a:ea typeface="+mn-ea"/>
        <a:cs typeface="+mn-cs"/>
      </a:defRPr>
    </a:lvl4pPr>
    <a:lvl5pPr marL="1828800" algn="l" rtl="0" fontAlgn="base">
      <a:spcBef>
        <a:spcPct val="0"/>
      </a:spcBef>
      <a:spcAft>
        <a:spcPct val="0"/>
      </a:spcAft>
      <a:defRPr sz="2400" kern="1200">
        <a:solidFill>
          <a:schemeClr val="bg2"/>
        </a:solidFill>
        <a:latin typeface="Arial" charset="0"/>
        <a:ea typeface="+mn-ea"/>
        <a:cs typeface="+mn-cs"/>
      </a:defRPr>
    </a:lvl5pPr>
    <a:lvl6pPr marL="2286000" algn="l" defTabSz="914400" rtl="0" eaLnBrk="1" latinLnBrk="0" hangingPunct="1">
      <a:defRPr sz="2400" kern="1200">
        <a:solidFill>
          <a:schemeClr val="bg2"/>
        </a:solidFill>
        <a:latin typeface="Arial" charset="0"/>
        <a:ea typeface="+mn-ea"/>
        <a:cs typeface="+mn-cs"/>
      </a:defRPr>
    </a:lvl6pPr>
    <a:lvl7pPr marL="2743200" algn="l" defTabSz="914400" rtl="0" eaLnBrk="1" latinLnBrk="0" hangingPunct="1">
      <a:defRPr sz="2400" kern="1200">
        <a:solidFill>
          <a:schemeClr val="bg2"/>
        </a:solidFill>
        <a:latin typeface="Arial" charset="0"/>
        <a:ea typeface="+mn-ea"/>
        <a:cs typeface="+mn-cs"/>
      </a:defRPr>
    </a:lvl7pPr>
    <a:lvl8pPr marL="3200400" algn="l" defTabSz="914400" rtl="0" eaLnBrk="1" latinLnBrk="0" hangingPunct="1">
      <a:defRPr sz="2400" kern="1200">
        <a:solidFill>
          <a:schemeClr val="bg2"/>
        </a:solidFill>
        <a:latin typeface="Arial" charset="0"/>
        <a:ea typeface="+mn-ea"/>
        <a:cs typeface="+mn-cs"/>
      </a:defRPr>
    </a:lvl8pPr>
    <a:lvl9pPr marL="3657600" algn="l" defTabSz="914400" rtl="0" eaLnBrk="1" latinLnBrk="0" hangingPunct="1">
      <a:defRPr sz="24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F9933"/>
    <a:srgbClr val="462300"/>
    <a:srgbClr val="663300"/>
    <a:srgbClr val="009900"/>
    <a:srgbClr val="009999"/>
    <a:srgbClr val="FFFF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8" autoAdjust="0"/>
    <p:restoredTop sz="92599" autoAdjust="0"/>
  </p:normalViewPr>
  <p:slideViewPr>
    <p:cSldViewPr>
      <p:cViewPr>
        <p:scale>
          <a:sx n="70" d="100"/>
          <a:sy n="70" d="100"/>
        </p:scale>
        <p:origin x="-68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88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388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88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FC3B6189-CB0F-418C-8596-A81E4F12FFF4}" type="slidenum">
              <a:rPr lang="en-US"/>
              <a:pPr>
                <a:defRPr/>
              </a:pPr>
              <a:t>‹#›</a:t>
            </a:fld>
            <a:endParaRPr lang="en-US"/>
          </a:p>
        </p:txBody>
      </p:sp>
    </p:spTree>
    <p:extLst>
      <p:ext uri="{BB962C8B-B14F-4D97-AF65-F5344CB8AC3E}">
        <p14:creationId xmlns:p14="http://schemas.microsoft.com/office/powerpoint/2010/main" val="301086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CA"/>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CA"/>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CA"/>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FC92D88F-21A3-489A-8A77-E7D7162ABD07}" type="slidenum">
              <a:rPr lang="en-CA"/>
              <a:pPr>
                <a:defRPr/>
              </a:pPr>
              <a:t>‹#›</a:t>
            </a:fld>
            <a:endParaRPr lang="en-CA"/>
          </a:p>
        </p:txBody>
      </p:sp>
    </p:spTree>
    <p:extLst>
      <p:ext uri="{BB962C8B-B14F-4D97-AF65-F5344CB8AC3E}">
        <p14:creationId xmlns:p14="http://schemas.microsoft.com/office/powerpoint/2010/main" val="287036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B003E771-F6DA-4494-BBC5-685C63360022}" type="slidenum">
              <a:rPr lang="en-US" sz="1200" smtClean="0">
                <a:solidFill>
                  <a:schemeClr val="tx1"/>
                </a:solidFill>
                <a:latin typeface="Times New Roman" pitchFamily="18" charset="0"/>
              </a:rPr>
              <a:pPr eaLnBrk="1" hangingPunct="1"/>
              <a:t>1</a:t>
            </a:fld>
            <a:endParaRPr lang="en-US" sz="1200" smtClean="0">
              <a:solidFill>
                <a:schemeClr val="tx1"/>
              </a:solidFill>
              <a:latin typeface="Times New Roman" pitchFamily="18" charset="0"/>
            </a:endParaRPr>
          </a:p>
        </p:txBody>
      </p:sp>
      <p:sp>
        <p:nvSpPr>
          <p:cNvPr id="56323"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endParaRPr lang="en-GB"/>
          </a:p>
        </p:txBody>
      </p:sp>
      <p:sp>
        <p:nvSpPr>
          <p:cNvPr id="56324" name="Rectangle 3"/>
          <p:cNvSpPr>
            <a:spLocks noGrp="1" noChangeArrowheads="1"/>
          </p:cNvSpPr>
          <p:nvPr>
            <p:ph type="body"/>
          </p:nvPr>
        </p:nvSpPr>
        <p:spPr>
          <a:xfrm>
            <a:off x="914400" y="4343400"/>
            <a:ext cx="5003800" cy="408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F6B2B368-796A-4CB0-9507-77C89C109212}" type="slidenum">
              <a:rPr lang="en-US" sz="1200" smtClean="0">
                <a:solidFill>
                  <a:schemeClr val="tx1"/>
                </a:solidFill>
              </a:rPr>
              <a:pPr eaLnBrk="1" hangingPunct="1"/>
              <a:t>27</a:t>
            </a:fld>
            <a:endParaRPr lang="en-US" sz="1200" smtClean="0">
              <a:solidFill>
                <a:schemeClr val="tx1"/>
              </a:solidFill>
            </a:endParaRPr>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1832AA49-7303-4967-A26A-1C25F386AC8B}" type="slidenum">
              <a:rPr lang="en-US" sz="1200">
                <a:solidFill>
                  <a:schemeClr val="tx1"/>
                </a:solidFill>
              </a:rPr>
              <a:pPr algn="r" eaLnBrk="1" hangingPunct="1"/>
              <a:t>27</a:t>
            </a:fld>
            <a:endParaRPr lang="en-US" sz="1200">
              <a:solidFill>
                <a:schemeClr val="tx1"/>
              </a:solidFill>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D53ABAB1-EC71-48FE-A526-7386471D20DA}" type="slidenum">
              <a:rPr lang="en-US" sz="1200" smtClean="0">
                <a:solidFill>
                  <a:schemeClr val="tx1"/>
                </a:solidFill>
              </a:rPr>
              <a:pPr eaLnBrk="1" hangingPunct="1"/>
              <a:t>28</a:t>
            </a:fld>
            <a:endParaRPr lang="en-US" sz="1200" smtClean="0">
              <a:solidFill>
                <a:schemeClr val="tx1"/>
              </a:solidFill>
            </a:endParaRPr>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0B28818A-F1C2-4832-A83B-5CED3B75BE6D}" type="slidenum">
              <a:rPr lang="en-US" sz="1200">
                <a:solidFill>
                  <a:schemeClr val="tx1"/>
                </a:solidFill>
              </a:rPr>
              <a:pPr algn="r" eaLnBrk="1" hangingPunct="1"/>
              <a:t>28</a:t>
            </a:fld>
            <a:endParaRPr lang="en-US" sz="1200">
              <a:solidFill>
                <a:schemeClr val="tx1"/>
              </a:solidFill>
            </a:endParaRPr>
          </a:p>
        </p:txBody>
      </p:sp>
      <p:sp>
        <p:nvSpPr>
          <p:cNvPr id="6861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ctr" eaLnBrk="1" hangingPunct="1">
              <a:spcBef>
                <a:spcPct val="20000"/>
              </a:spcBef>
            </a:pPr>
            <a:endParaRPr lang="en-US">
              <a:solidFill>
                <a:schemeClr val="bg1"/>
              </a:solidFill>
            </a:endParaRPr>
          </a:p>
        </p:txBody>
      </p:sp>
      <p:sp>
        <p:nvSpPr>
          <p:cNvPr id="68613" name="Rectangle 3"/>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E5528B75-3D39-448A-8546-7A5986FB3855}" type="slidenum">
              <a:rPr lang="en-US" sz="1200" smtClean="0">
                <a:solidFill>
                  <a:schemeClr val="tx1"/>
                </a:solidFill>
                <a:latin typeface="Times New Roman" pitchFamily="18" charset="0"/>
              </a:rPr>
              <a:pPr eaLnBrk="1" hangingPunct="1"/>
              <a:t>30</a:t>
            </a:fld>
            <a:endParaRPr lang="en-US" sz="1200" smtClean="0">
              <a:solidFill>
                <a:schemeClr val="tx1"/>
              </a:solidFill>
              <a:latin typeface="Times New Roman" pitchFamily="18" charset="0"/>
            </a:endParaRPr>
          </a:p>
        </p:txBody>
      </p:sp>
      <p:sp>
        <p:nvSpPr>
          <p:cNvPr id="727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3ECF7A34-04B5-453B-9836-289EB016B628}" type="slidenum">
              <a:rPr lang="en-CA" sz="1200">
                <a:solidFill>
                  <a:schemeClr val="tx1"/>
                </a:solidFill>
                <a:latin typeface="Times New Roman" pitchFamily="18" charset="0"/>
              </a:rPr>
              <a:pPr algn="r" eaLnBrk="1" hangingPunct="1"/>
              <a:t>30</a:t>
            </a:fld>
            <a:endParaRPr lang="en-CA" sz="1200">
              <a:solidFill>
                <a:schemeClr val="tx1"/>
              </a:solidFill>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5D520846-EF1E-4714-A6C6-C57866695A49}" type="slidenum">
              <a:rPr lang="en-US" sz="1200" smtClean="0">
                <a:solidFill>
                  <a:schemeClr val="tx1"/>
                </a:solidFill>
                <a:latin typeface="Times New Roman" pitchFamily="18" charset="0"/>
              </a:rPr>
              <a:pPr eaLnBrk="1" hangingPunct="1"/>
              <a:t>31</a:t>
            </a:fld>
            <a:endParaRPr lang="en-US" sz="1200" smtClean="0">
              <a:solidFill>
                <a:schemeClr val="tx1"/>
              </a:solidFill>
              <a:latin typeface="Times New Roman" pitchFamily="18" charset="0"/>
            </a:endParaRPr>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r>
              <a:rPr lang="en-US" smtClean="0"/>
              <a:t>The global contributions to carbon emissions are severely uneven between the developing and the developed world.  North America, for example, makes up only 5% of the populations, but is responsible for 25% of world carbon emissions.  This map here shows the world according to aggregate carbon emissions.  As you can see here, China and the US are the largest contributors, while most of Africa and South America shrink away to nothing.</a:t>
            </a:r>
          </a:p>
        </p:txBody>
      </p:sp>
      <p:sp>
        <p:nvSpPr>
          <p:cNvPr id="788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bg2"/>
                </a:solidFill>
                <a:latin typeface="Arial" charset="0"/>
              </a:defRPr>
            </a:lvl1pPr>
            <a:lvl2pPr marL="742950" indent="-285750" defTabSz="457200" eaLnBrk="0" hangingPunct="0">
              <a:defRPr sz="2400">
                <a:solidFill>
                  <a:schemeClr val="bg2"/>
                </a:solidFill>
                <a:latin typeface="Arial" charset="0"/>
              </a:defRPr>
            </a:lvl2pPr>
            <a:lvl3pPr marL="1143000" indent="-228600" defTabSz="457200" eaLnBrk="0" hangingPunct="0">
              <a:defRPr sz="2400">
                <a:solidFill>
                  <a:schemeClr val="bg2"/>
                </a:solidFill>
                <a:latin typeface="Arial" charset="0"/>
              </a:defRPr>
            </a:lvl3pPr>
            <a:lvl4pPr marL="1600200" indent="-228600" defTabSz="457200" eaLnBrk="0" hangingPunct="0">
              <a:defRPr sz="2400">
                <a:solidFill>
                  <a:schemeClr val="bg2"/>
                </a:solidFill>
                <a:latin typeface="Arial" charset="0"/>
              </a:defRPr>
            </a:lvl4pPr>
            <a:lvl5pPr marL="2057400" indent="-228600" defTabSz="457200" eaLnBrk="0" hangingPunct="0">
              <a:defRPr sz="2400">
                <a:solidFill>
                  <a:schemeClr val="bg2"/>
                </a:solidFill>
                <a:latin typeface="Arial" charset="0"/>
              </a:defRPr>
            </a:lvl5pPr>
            <a:lvl6pPr marL="2514600" indent="-228600" defTabSz="457200" eaLnBrk="0" fontAlgn="base" hangingPunct="0">
              <a:spcBef>
                <a:spcPct val="0"/>
              </a:spcBef>
              <a:spcAft>
                <a:spcPct val="0"/>
              </a:spcAft>
              <a:defRPr sz="2400">
                <a:solidFill>
                  <a:schemeClr val="bg2"/>
                </a:solidFill>
                <a:latin typeface="Arial" charset="0"/>
              </a:defRPr>
            </a:lvl6pPr>
            <a:lvl7pPr marL="2971800" indent="-228600" defTabSz="457200" eaLnBrk="0" fontAlgn="base" hangingPunct="0">
              <a:spcBef>
                <a:spcPct val="0"/>
              </a:spcBef>
              <a:spcAft>
                <a:spcPct val="0"/>
              </a:spcAft>
              <a:defRPr sz="2400">
                <a:solidFill>
                  <a:schemeClr val="bg2"/>
                </a:solidFill>
                <a:latin typeface="Arial" charset="0"/>
              </a:defRPr>
            </a:lvl7pPr>
            <a:lvl8pPr marL="3429000" indent="-228600" defTabSz="457200" eaLnBrk="0" fontAlgn="base" hangingPunct="0">
              <a:spcBef>
                <a:spcPct val="0"/>
              </a:spcBef>
              <a:spcAft>
                <a:spcPct val="0"/>
              </a:spcAft>
              <a:defRPr sz="2400">
                <a:solidFill>
                  <a:schemeClr val="bg2"/>
                </a:solidFill>
                <a:latin typeface="Arial" charset="0"/>
              </a:defRPr>
            </a:lvl8pPr>
            <a:lvl9pPr marL="3886200" indent="-228600" defTabSz="457200" eaLnBrk="0" fontAlgn="base" hangingPunct="0">
              <a:spcBef>
                <a:spcPct val="0"/>
              </a:spcBef>
              <a:spcAft>
                <a:spcPct val="0"/>
              </a:spcAft>
              <a:defRPr sz="2400">
                <a:solidFill>
                  <a:schemeClr val="bg2"/>
                </a:solidFill>
                <a:latin typeface="Arial" charset="0"/>
              </a:defRPr>
            </a:lvl9pPr>
          </a:lstStyle>
          <a:p>
            <a:pPr algn="r" eaLnBrk="1" hangingPunct="1"/>
            <a:fld id="{E6480119-EA75-4CA6-914E-C7DB42F9C8A5}" type="slidenum">
              <a:rPr lang="en-US" sz="1200">
                <a:solidFill>
                  <a:schemeClr val="tx1"/>
                </a:solidFill>
                <a:latin typeface="Calibri" pitchFamily="34" charset="0"/>
                <a:ea typeface="ＭＳ Ｐゴシック" pitchFamily="34" charset="-128"/>
                <a:cs typeface="Lucida Sans Unicode" pitchFamily="34" charset="0"/>
              </a:rPr>
              <a:pPr algn="r" eaLnBrk="1" hangingPunct="1"/>
              <a:t>31</a:t>
            </a:fld>
            <a:endParaRPr lang="en-US" sz="1200">
              <a:solidFill>
                <a:schemeClr val="tx1"/>
              </a:solidFill>
              <a:latin typeface="Calibri" pitchFamily="34" charset="0"/>
              <a:ea typeface="ＭＳ Ｐゴシック" pitchFamily="34" charset="-128"/>
              <a:cs typeface="Lucida Sans Unicod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B91D539B-0836-4A19-B6AE-6C844535C770}" type="slidenum">
              <a:rPr lang="en-US" sz="1200" smtClean="0">
                <a:solidFill>
                  <a:schemeClr val="tx1"/>
                </a:solidFill>
              </a:rPr>
              <a:pPr eaLnBrk="1" hangingPunct="1"/>
              <a:t>32</a:t>
            </a:fld>
            <a:endParaRPr lang="en-US" sz="1200" smtClean="0">
              <a:solidFill>
                <a:schemeClr val="tx1"/>
              </a:solidFill>
            </a:endParaRPr>
          </a:p>
        </p:txBody>
      </p:sp>
      <p:sp>
        <p:nvSpPr>
          <p:cNvPr id="737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99662588-67F9-4177-801D-77BF9078DA13}" type="slidenum">
              <a:rPr lang="en-CA" sz="1200">
                <a:solidFill>
                  <a:schemeClr val="tx1"/>
                </a:solidFill>
                <a:latin typeface="Times New Roman" pitchFamily="18" charset="0"/>
              </a:rPr>
              <a:pPr algn="r" eaLnBrk="1" hangingPunct="1"/>
              <a:t>32</a:t>
            </a:fld>
            <a:endParaRPr lang="en-CA" sz="1200">
              <a:solidFill>
                <a:schemeClr val="tx1"/>
              </a:solidFill>
              <a:latin typeface="Times New Roman" pitchFamily="18"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82F59EAB-F411-48DF-B101-FC3BA58CBD64}" type="slidenum">
              <a:rPr lang="en-CA" sz="1200">
                <a:solidFill>
                  <a:schemeClr val="tx1"/>
                </a:solidFill>
                <a:latin typeface="Times New Roman" pitchFamily="18" charset="0"/>
              </a:rPr>
              <a:pPr algn="r" eaLnBrk="1" hangingPunct="1"/>
              <a:t>33</a:t>
            </a:fld>
            <a:endParaRPr lang="en-CA" sz="1200">
              <a:solidFill>
                <a:schemeClr val="tx1"/>
              </a:solidFill>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21862DC0-0F64-4046-A356-B197694C2201}" type="slidenum">
              <a:rPr lang="en-CA" sz="1200" smtClean="0">
                <a:solidFill>
                  <a:schemeClr val="tx1"/>
                </a:solidFill>
                <a:latin typeface="Times New Roman" pitchFamily="18" charset="0"/>
              </a:rPr>
              <a:pPr eaLnBrk="1" hangingPunct="1"/>
              <a:t>35</a:t>
            </a:fld>
            <a:endParaRPr lang="en-CA" sz="1200" smtClean="0">
              <a:solidFill>
                <a:schemeClr val="tx1"/>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algn="ctr" eaLnBrk="0" fontAlgn="base" hangingPunct="0">
              <a:spcBef>
                <a:spcPct val="0"/>
              </a:spcBef>
              <a:spcAft>
                <a:spcPct val="0"/>
              </a:spcAft>
              <a:defRPr sz="2400">
                <a:solidFill>
                  <a:schemeClr val="bg2"/>
                </a:solidFill>
                <a:latin typeface="Arial" charset="0"/>
              </a:defRPr>
            </a:lvl6pPr>
            <a:lvl7pPr marL="2971800" indent="-228600" algn="ctr" eaLnBrk="0" fontAlgn="base" hangingPunct="0">
              <a:spcBef>
                <a:spcPct val="0"/>
              </a:spcBef>
              <a:spcAft>
                <a:spcPct val="0"/>
              </a:spcAft>
              <a:defRPr sz="2400">
                <a:solidFill>
                  <a:schemeClr val="bg2"/>
                </a:solidFill>
                <a:latin typeface="Arial" charset="0"/>
              </a:defRPr>
            </a:lvl7pPr>
            <a:lvl8pPr marL="3429000" indent="-228600" algn="ctr" eaLnBrk="0" fontAlgn="base" hangingPunct="0">
              <a:spcBef>
                <a:spcPct val="0"/>
              </a:spcBef>
              <a:spcAft>
                <a:spcPct val="0"/>
              </a:spcAft>
              <a:defRPr sz="2400">
                <a:solidFill>
                  <a:schemeClr val="bg2"/>
                </a:solidFill>
                <a:latin typeface="Arial" charset="0"/>
              </a:defRPr>
            </a:lvl8pPr>
            <a:lvl9pPr marL="3886200" indent="-228600" algn="ctr" eaLnBrk="0" fontAlgn="base" hangingPunct="0">
              <a:spcBef>
                <a:spcPct val="0"/>
              </a:spcBef>
              <a:spcAft>
                <a:spcPct val="0"/>
              </a:spcAft>
              <a:defRPr sz="2400">
                <a:solidFill>
                  <a:schemeClr val="bg2"/>
                </a:solidFill>
                <a:latin typeface="Arial" charset="0"/>
              </a:defRPr>
            </a:lvl9pPr>
          </a:lstStyle>
          <a:p>
            <a:pPr eaLnBrk="1" hangingPunct="1"/>
            <a:fld id="{3C310B65-F057-4644-BACD-C9E6808AA5B4}" type="slidenum">
              <a:rPr lang="en-CA" sz="1200" smtClean="0">
                <a:solidFill>
                  <a:schemeClr val="tx1"/>
                </a:solidFill>
                <a:latin typeface="Times New Roman" pitchFamily="18" charset="0"/>
              </a:rPr>
              <a:pPr eaLnBrk="1" hangingPunct="1"/>
              <a:t>37</a:t>
            </a:fld>
            <a:endParaRPr lang="en-CA" sz="1200" smtClean="0">
              <a:solidFill>
                <a:schemeClr val="tx1"/>
              </a:solidFill>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F1B46503-1C4F-4A74-AE19-C04064119BBB}" type="slidenum">
              <a:rPr lang="en-CA" sz="1200">
                <a:solidFill>
                  <a:schemeClr val="tx1"/>
                </a:solidFill>
                <a:latin typeface="Times New Roman" pitchFamily="18" charset="0"/>
              </a:rPr>
              <a:pPr algn="r" eaLnBrk="1" hangingPunct="1"/>
              <a:t>2</a:t>
            </a:fld>
            <a:endParaRPr lang="en-CA" sz="1200">
              <a:solidFill>
                <a:schemeClr val="tx1"/>
              </a:solidFill>
              <a:latin typeface="Times New Roman" pitchFamily="18" charset="0"/>
            </a:endParaRPr>
          </a:p>
        </p:txBody>
      </p:sp>
      <p:sp>
        <p:nvSpPr>
          <p:cNvPr id="58371" name="Text Box 2"/>
          <p:cNvSpPr txBox="1">
            <a:spLocks noChangeArrowheads="1"/>
          </p:cNvSpPr>
          <p:nvPr/>
        </p:nvSpPr>
        <p:spPr bwMode="auto">
          <a:xfrm>
            <a:off x="1143000" y="685800"/>
            <a:ext cx="4549775" cy="340677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endParaRPr lang="en-US"/>
          </a:p>
        </p:txBody>
      </p:sp>
      <p:sp>
        <p:nvSpPr>
          <p:cNvPr id="58372" name="Rectangle 3"/>
          <p:cNvSpPr>
            <a:spLocks noGrp="1" noChangeArrowheads="1"/>
          </p:cNvSpPr>
          <p:nvPr>
            <p:ph type="body"/>
          </p:nvPr>
        </p:nvSpPr>
        <p:spPr>
          <a:xfrm>
            <a:off x="914400" y="4343400"/>
            <a:ext cx="5003800" cy="408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B3E93F96-0B4A-4469-A718-0585BB83A970}" type="slidenum">
              <a:rPr lang="en-CA" sz="1200">
                <a:solidFill>
                  <a:schemeClr val="tx1"/>
                </a:solidFill>
                <a:latin typeface="Times New Roman" pitchFamily="18" charset="0"/>
              </a:rPr>
              <a:pPr algn="r" eaLnBrk="1" hangingPunct="1"/>
              <a:t>3</a:t>
            </a:fld>
            <a:endParaRPr lang="en-CA" sz="1200">
              <a:solidFill>
                <a:schemeClr val="tx1"/>
              </a:solidFill>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58F75149-D3B5-475C-BDD3-106E4E7431B2}" type="slidenum">
              <a:rPr lang="en-US" sz="1200" smtClean="0">
                <a:solidFill>
                  <a:schemeClr val="tx1"/>
                </a:solidFill>
              </a:rPr>
              <a:pPr eaLnBrk="1" hangingPunct="1"/>
              <a:t>4</a:t>
            </a:fld>
            <a:endParaRPr lang="en-US" sz="1200" smtClean="0">
              <a:solidFill>
                <a:schemeClr val="tx1"/>
              </a:solidFill>
            </a:endParaRPr>
          </a:p>
        </p:txBody>
      </p:sp>
      <p:sp>
        <p:nvSpPr>
          <p:cNvPr id="593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0117B7FF-A559-4417-BF02-22895955F46E}" type="slidenum">
              <a:rPr lang="en-CA" sz="1200">
                <a:solidFill>
                  <a:schemeClr val="tx1"/>
                </a:solidFill>
                <a:latin typeface="Times New Roman" pitchFamily="18" charset="0"/>
              </a:rPr>
              <a:pPr algn="r" eaLnBrk="1" hangingPunct="1"/>
              <a:t>4</a:t>
            </a:fld>
            <a:endParaRPr lang="en-CA" sz="1200">
              <a:solidFill>
                <a:schemeClr val="tx1"/>
              </a:solidFill>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58F75149-D3B5-475C-BDD3-106E4E7431B2}" type="slidenum">
              <a:rPr lang="en-US" sz="1200" smtClean="0">
                <a:solidFill>
                  <a:schemeClr val="tx1"/>
                </a:solidFill>
              </a:rPr>
              <a:pPr eaLnBrk="1" hangingPunct="1"/>
              <a:t>6</a:t>
            </a:fld>
            <a:endParaRPr lang="en-US" sz="1200" smtClean="0">
              <a:solidFill>
                <a:schemeClr val="tx1"/>
              </a:solidFill>
            </a:endParaRPr>
          </a:p>
        </p:txBody>
      </p:sp>
      <p:sp>
        <p:nvSpPr>
          <p:cNvPr id="593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0117B7FF-A559-4417-BF02-22895955F46E}" type="slidenum">
              <a:rPr lang="en-CA" sz="1200">
                <a:solidFill>
                  <a:schemeClr val="tx1"/>
                </a:solidFill>
                <a:latin typeface="Times New Roman" pitchFamily="18" charset="0"/>
              </a:rPr>
              <a:pPr algn="r" eaLnBrk="1" hangingPunct="1"/>
              <a:t>6</a:t>
            </a:fld>
            <a:endParaRPr lang="en-CA" sz="1200">
              <a:solidFill>
                <a:schemeClr val="tx1"/>
              </a:solidFill>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fld id="{50812A89-AB91-48F4-B49E-34AA7D222270}" type="slidenum">
              <a:rPr lang="en-US" sz="1200" smtClean="0">
                <a:solidFill>
                  <a:schemeClr val="tx1"/>
                </a:solidFill>
              </a:rPr>
              <a:pPr eaLnBrk="1" hangingPunct="1"/>
              <a:t>25</a:t>
            </a:fld>
            <a:endParaRPr lang="en-US" sz="1200" smtClean="0">
              <a:solidFill>
                <a:schemeClr val="tx1"/>
              </a:solidFill>
            </a:endParaRPr>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B33AF911-678B-4FCE-B15C-957553A1A47C}" type="slidenum">
              <a:rPr lang="en-US" sz="1200">
                <a:solidFill>
                  <a:schemeClr val="tx1"/>
                </a:solidFill>
              </a:rPr>
              <a:pPr algn="r" eaLnBrk="1" hangingPunct="1"/>
              <a:t>25</a:t>
            </a:fld>
            <a:endParaRPr lang="en-US" sz="1200">
              <a:solidFill>
                <a:schemeClr val="tx1"/>
              </a:solidFill>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algn="r" eaLnBrk="1" hangingPunct="1"/>
            <a:fld id="{B35F1B47-CD26-4829-9ED2-A5C307C0DF7B}" type="slidenum">
              <a:rPr lang="en-CA" sz="1200">
                <a:solidFill>
                  <a:schemeClr val="tx1"/>
                </a:solidFill>
                <a:latin typeface="Times New Roman" pitchFamily="18" charset="0"/>
              </a:rPr>
              <a:pPr algn="r" eaLnBrk="1" hangingPunct="1"/>
              <a:t>26</a:t>
            </a:fld>
            <a:endParaRPr lang="en-CA" sz="1200">
              <a:solidFill>
                <a:schemeClr val="tx1"/>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56976BD4-1B22-4837-8D27-66E111CD0088}" type="slidenum">
              <a:rPr lang="en-CA"/>
              <a:pPr>
                <a:defRPr/>
              </a:pPr>
              <a:t>‹#›</a:t>
            </a:fld>
            <a:endParaRPr lang="en-CA"/>
          </a:p>
        </p:txBody>
      </p:sp>
    </p:spTree>
    <p:extLst>
      <p:ext uri="{BB962C8B-B14F-4D97-AF65-F5344CB8AC3E}">
        <p14:creationId xmlns:p14="http://schemas.microsoft.com/office/powerpoint/2010/main" val="19542205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7E822E84-5A91-4513-A4A2-5BFBDD06354C}" type="slidenum">
              <a:rPr lang="en-CA"/>
              <a:pPr>
                <a:defRPr/>
              </a:pPr>
              <a:t>‹#›</a:t>
            </a:fld>
            <a:endParaRPr lang="en-CA"/>
          </a:p>
        </p:txBody>
      </p:sp>
    </p:spTree>
    <p:extLst>
      <p:ext uri="{BB962C8B-B14F-4D97-AF65-F5344CB8AC3E}">
        <p14:creationId xmlns:p14="http://schemas.microsoft.com/office/powerpoint/2010/main" val="25866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CA"/>
          </a:p>
        </p:txBody>
      </p:sp>
      <p:sp>
        <p:nvSpPr>
          <p:cNvPr id="6" name="Rectangle 5"/>
          <p:cNvSpPr>
            <a:spLocks noGrp="1" noChangeArrowheads="1"/>
          </p:cNvSpPr>
          <p:nvPr>
            <p:ph type="ftr" sz="quarter" idx="11"/>
          </p:nvPr>
        </p:nvSpPr>
        <p:spPr/>
        <p:txBody>
          <a:bodyPr/>
          <a:lstStyle>
            <a:lvl1pPr>
              <a:defRPr/>
            </a:lvl1pPr>
          </a:lstStyle>
          <a:p>
            <a:pPr>
              <a:defRPr/>
            </a:pPr>
            <a:endParaRPr lang="en-CA"/>
          </a:p>
        </p:txBody>
      </p:sp>
      <p:sp>
        <p:nvSpPr>
          <p:cNvPr id="7" name="Rectangle 6"/>
          <p:cNvSpPr>
            <a:spLocks noGrp="1" noChangeArrowheads="1"/>
          </p:cNvSpPr>
          <p:nvPr>
            <p:ph type="sldNum" sz="quarter" idx="12"/>
          </p:nvPr>
        </p:nvSpPr>
        <p:spPr/>
        <p:txBody>
          <a:bodyPr/>
          <a:lstStyle>
            <a:lvl1pPr>
              <a:defRPr/>
            </a:lvl1pPr>
          </a:lstStyle>
          <a:p>
            <a:pPr>
              <a:defRPr/>
            </a:pPr>
            <a:fld id="{70BDD5CF-C693-4F43-89A2-2A2CBD3086FC}" type="slidenum">
              <a:rPr lang="en-CA"/>
              <a:pPr>
                <a:defRPr/>
              </a:pPr>
              <a:t>‹#›</a:t>
            </a:fld>
            <a:endParaRPr lang="en-CA"/>
          </a:p>
        </p:txBody>
      </p:sp>
    </p:spTree>
    <p:extLst>
      <p:ext uri="{BB962C8B-B14F-4D97-AF65-F5344CB8AC3E}">
        <p14:creationId xmlns:p14="http://schemas.microsoft.com/office/powerpoint/2010/main" val="32217435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66AB762C-99C4-44AB-B80F-2F21A80C279B}" type="slidenum">
              <a:rPr lang="en-CA"/>
              <a:pPr>
                <a:defRPr/>
              </a:pPr>
              <a:t>‹#›</a:t>
            </a:fld>
            <a:endParaRPr lang="en-CA"/>
          </a:p>
        </p:txBody>
      </p:sp>
    </p:spTree>
    <p:extLst>
      <p:ext uri="{BB962C8B-B14F-4D97-AF65-F5344CB8AC3E}">
        <p14:creationId xmlns:p14="http://schemas.microsoft.com/office/powerpoint/2010/main" val="32745104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CA"/>
          </a:p>
        </p:txBody>
      </p:sp>
      <p:sp>
        <p:nvSpPr>
          <p:cNvPr id="7" name="Rectangle 5"/>
          <p:cNvSpPr>
            <a:spLocks noGrp="1" noChangeArrowheads="1"/>
          </p:cNvSpPr>
          <p:nvPr>
            <p:ph type="ftr" sz="quarter" idx="11"/>
          </p:nvPr>
        </p:nvSpPr>
        <p:spPr/>
        <p:txBody>
          <a:bodyPr/>
          <a:lstStyle>
            <a:lvl1pPr>
              <a:defRPr/>
            </a:lvl1pPr>
          </a:lstStyle>
          <a:p>
            <a:pPr>
              <a:defRPr/>
            </a:pPr>
            <a:endParaRPr lang="en-CA"/>
          </a:p>
        </p:txBody>
      </p:sp>
      <p:sp>
        <p:nvSpPr>
          <p:cNvPr id="8" name="Rectangle 6"/>
          <p:cNvSpPr>
            <a:spLocks noGrp="1" noChangeArrowheads="1"/>
          </p:cNvSpPr>
          <p:nvPr>
            <p:ph type="sldNum" sz="quarter" idx="12"/>
          </p:nvPr>
        </p:nvSpPr>
        <p:spPr/>
        <p:txBody>
          <a:bodyPr/>
          <a:lstStyle>
            <a:lvl1pPr>
              <a:defRPr/>
            </a:lvl1pPr>
          </a:lstStyle>
          <a:p>
            <a:pPr>
              <a:defRPr/>
            </a:pPr>
            <a:fld id="{64DA4131-F829-4629-A71B-F10D5A20A42A}" type="slidenum">
              <a:rPr lang="en-CA"/>
              <a:pPr>
                <a:defRPr/>
              </a:pPr>
              <a:t>‹#›</a:t>
            </a:fld>
            <a:endParaRPr lang="en-CA"/>
          </a:p>
        </p:txBody>
      </p:sp>
    </p:spTree>
    <p:extLst>
      <p:ext uri="{BB962C8B-B14F-4D97-AF65-F5344CB8AC3E}">
        <p14:creationId xmlns:p14="http://schemas.microsoft.com/office/powerpoint/2010/main" val="26075585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CA"/>
          </a:p>
        </p:txBody>
      </p:sp>
      <p:sp>
        <p:nvSpPr>
          <p:cNvPr id="7" name="Rectangle 5"/>
          <p:cNvSpPr>
            <a:spLocks noGrp="1" noChangeArrowheads="1"/>
          </p:cNvSpPr>
          <p:nvPr>
            <p:ph type="ftr" sz="quarter" idx="11"/>
          </p:nvPr>
        </p:nvSpPr>
        <p:spPr/>
        <p:txBody>
          <a:bodyPr/>
          <a:lstStyle>
            <a:lvl1pPr>
              <a:defRPr/>
            </a:lvl1pPr>
          </a:lstStyle>
          <a:p>
            <a:pPr>
              <a:defRPr/>
            </a:pPr>
            <a:endParaRPr lang="en-CA"/>
          </a:p>
        </p:txBody>
      </p:sp>
      <p:sp>
        <p:nvSpPr>
          <p:cNvPr id="8" name="Rectangle 6"/>
          <p:cNvSpPr>
            <a:spLocks noGrp="1" noChangeArrowheads="1"/>
          </p:cNvSpPr>
          <p:nvPr>
            <p:ph type="sldNum" sz="quarter" idx="12"/>
          </p:nvPr>
        </p:nvSpPr>
        <p:spPr/>
        <p:txBody>
          <a:bodyPr/>
          <a:lstStyle>
            <a:lvl1pPr>
              <a:defRPr/>
            </a:lvl1pPr>
          </a:lstStyle>
          <a:p>
            <a:pPr>
              <a:defRPr/>
            </a:pPr>
            <a:fld id="{B27B20E6-4285-453A-8323-ED80DFBF6D80}" type="slidenum">
              <a:rPr lang="en-CA"/>
              <a:pPr>
                <a:defRPr/>
              </a:pPr>
              <a:t>‹#›</a:t>
            </a:fld>
            <a:endParaRPr lang="en-CA"/>
          </a:p>
        </p:txBody>
      </p:sp>
    </p:spTree>
    <p:extLst>
      <p:ext uri="{BB962C8B-B14F-4D97-AF65-F5344CB8AC3E}">
        <p14:creationId xmlns:p14="http://schemas.microsoft.com/office/powerpoint/2010/main" val="42178041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CA"/>
          </a:p>
        </p:txBody>
      </p:sp>
      <p:sp>
        <p:nvSpPr>
          <p:cNvPr id="4" name="Rectangle 5"/>
          <p:cNvSpPr>
            <a:spLocks noGrp="1" noChangeArrowheads="1"/>
          </p:cNvSpPr>
          <p:nvPr>
            <p:ph type="ftr" sz="quarter" idx="11"/>
          </p:nvPr>
        </p:nvSpPr>
        <p:spPr/>
        <p:txBody>
          <a:bodyPr/>
          <a:lstStyle>
            <a:lvl1pPr>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8EF68127-5B74-4F9E-AFC5-3DF77BAE9D8F}" type="slidenum">
              <a:rPr lang="en-CA"/>
              <a:pPr>
                <a:defRPr/>
              </a:pPr>
              <a:t>‹#›</a:t>
            </a:fld>
            <a:endParaRPr lang="en-CA"/>
          </a:p>
        </p:txBody>
      </p:sp>
    </p:spTree>
    <p:extLst>
      <p:ext uri="{BB962C8B-B14F-4D97-AF65-F5344CB8AC3E}">
        <p14:creationId xmlns:p14="http://schemas.microsoft.com/office/powerpoint/2010/main" val="31358992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FAC7755-D021-46D2-8EF3-22D03CE06BEF}" type="slidenum">
              <a:rPr lang="en-US"/>
              <a:pPr>
                <a:defRPr/>
              </a:pPr>
              <a:t>‹#›</a:t>
            </a:fld>
            <a:endParaRPr lang="en-US"/>
          </a:p>
        </p:txBody>
      </p:sp>
    </p:spTree>
    <p:extLst>
      <p:ext uri="{BB962C8B-B14F-4D97-AF65-F5344CB8AC3E}">
        <p14:creationId xmlns:p14="http://schemas.microsoft.com/office/powerpoint/2010/main" val="4008337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CF232F93-9F9C-424C-BFAF-3A29E29FA0B2}" type="slidenum">
              <a:rPr lang="en-US"/>
              <a:pPr>
                <a:defRPr/>
              </a:pPr>
              <a:t>‹#›</a:t>
            </a:fld>
            <a:endParaRPr lang="en-US"/>
          </a:p>
        </p:txBody>
      </p:sp>
    </p:spTree>
    <p:extLst>
      <p:ext uri="{BB962C8B-B14F-4D97-AF65-F5344CB8AC3E}">
        <p14:creationId xmlns:p14="http://schemas.microsoft.com/office/powerpoint/2010/main" val="150880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8CFE09CF-369E-4A00-B4FE-1F25DA1F7534}" type="slidenum">
              <a:rPr lang="en-CA"/>
              <a:pPr>
                <a:defRPr/>
              </a:pPr>
              <a:t>‹#›</a:t>
            </a:fld>
            <a:endParaRPr lang="en-CA"/>
          </a:p>
        </p:txBody>
      </p:sp>
    </p:spTree>
    <p:extLst>
      <p:ext uri="{BB962C8B-B14F-4D97-AF65-F5344CB8AC3E}">
        <p14:creationId xmlns:p14="http://schemas.microsoft.com/office/powerpoint/2010/main" val="21750070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BAE76398-3CA0-4CBA-8CEE-F968221864E5}" type="slidenum">
              <a:rPr lang="en-CA"/>
              <a:pPr>
                <a:defRPr/>
              </a:pPr>
              <a:t>‹#›</a:t>
            </a:fld>
            <a:endParaRPr lang="en-CA"/>
          </a:p>
        </p:txBody>
      </p:sp>
    </p:spTree>
    <p:extLst>
      <p:ext uri="{BB962C8B-B14F-4D97-AF65-F5344CB8AC3E}">
        <p14:creationId xmlns:p14="http://schemas.microsoft.com/office/powerpoint/2010/main" val="18232830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CA"/>
          </a:p>
        </p:txBody>
      </p:sp>
      <p:sp>
        <p:nvSpPr>
          <p:cNvPr id="6" name="Rectangle 5"/>
          <p:cNvSpPr>
            <a:spLocks noGrp="1" noChangeArrowheads="1"/>
          </p:cNvSpPr>
          <p:nvPr>
            <p:ph type="ftr" sz="quarter" idx="11"/>
          </p:nvPr>
        </p:nvSpPr>
        <p:spPr/>
        <p:txBody>
          <a:bodyPr/>
          <a:lstStyle>
            <a:lvl1pPr>
              <a:defRPr/>
            </a:lvl1pPr>
          </a:lstStyle>
          <a:p>
            <a:pPr>
              <a:defRPr/>
            </a:pPr>
            <a:endParaRPr lang="en-CA"/>
          </a:p>
        </p:txBody>
      </p:sp>
      <p:sp>
        <p:nvSpPr>
          <p:cNvPr id="7" name="Rectangle 6"/>
          <p:cNvSpPr>
            <a:spLocks noGrp="1" noChangeArrowheads="1"/>
          </p:cNvSpPr>
          <p:nvPr>
            <p:ph type="sldNum" sz="quarter" idx="12"/>
          </p:nvPr>
        </p:nvSpPr>
        <p:spPr/>
        <p:txBody>
          <a:bodyPr/>
          <a:lstStyle>
            <a:lvl1pPr>
              <a:defRPr/>
            </a:lvl1pPr>
          </a:lstStyle>
          <a:p>
            <a:pPr>
              <a:defRPr/>
            </a:pPr>
            <a:fld id="{2D5C2F6A-355D-46A9-B6C9-880A5B94549B}" type="slidenum">
              <a:rPr lang="en-CA"/>
              <a:pPr>
                <a:defRPr/>
              </a:pPr>
              <a:t>‹#›</a:t>
            </a:fld>
            <a:endParaRPr lang="en-CA"/>
          </a:p>
        </p:txBody>
      </p:sp>
    </p:spTree>
    <p:extLst>
      <p:ext uri="{BB962C8B-B14F-4D97-AF65-F5344CB8AC3E}">
        <p14:creationId xmlns:p14="http://schemas.microsoft.com/office/powerpoint/2010/main" val="1831032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CA"/>
          </a:p>
        </p:txBody>
      </p:sp>
      <p:sp>
        <p:nvSpPr>
          <p:cNvPr id="8" name="Rectangle 5"/>
          <p:cNvSpPr>
            <a:spLocks noGrp="1" noChangeArrowheads="1"/>
          </p:cNvSpPr>
          <p:nvPr>
            <p:ph type="ftr" sz="quarter" idx="11"/>
          </p:nvPr>
        </p:nvSpPr>
        <p:spPr/>
        <p:txBody>
          <a:bodyPr/>
          <a:lstStyle>
            <a:lvl1pPr>
              <a:defRPr/>
            </a:lvl1pPr>
          </a:lstStyle>
          <a:p>
            <a:pPr>
              <a:defRPr/>
            </a:pPr>
            <a:endParaRPr lang="en-CA"/>
          </a:p>
        </p:txBody>
      </p:sp>
      <p:sp>
        <p:nvSpPr>
          <p:cNvPr id="9" name="Rectangle 6"/>
          <p:cNvSpPr>
            <a:spLocks noGrp="1" noChangeArrowheads="1"/>
          </p:cNvSpPr>
          <p:nvPr>
            <p:ph type="sldNum" sz="quarter" idx="12"/>
          </p:nvPr>
        </p:nvSpPr>
        <p:spPr/>
        <p:txBody>
          <a:bodyPr/>
          <a:lstStyle>
            <a:lvl1pPr>
              <a:defRPr/>
            </a:lvl1pPr>
          </a:lstStyle>
          <a:p>
            <a:pPr>
              <a:defRPr/>
            </a:pPr>
            <a:fld id="{31639082-2D68-4B9B-8E74-3ECA97CF2FB9}" type="slidenum">
              <a:rPr lang="en-CA"/>
              <a:pPr>
                <a:defRPr/>
              </a:pPr>
              <a:t>‹#›</a:t>
            </a:fld>
            <a:endParaRPr lang="en-CA"/>
          </a:p>
        </p:txBody>
      </p:sp>
    </p:spTree>
    <p:extLst>
      <p:ext uri="{BB962C8B-B14F-4D97-AF65-F5344CB8AC3E}">
        <p14:creationId xmlns:p14="http://schemas.microsoft.com/office/powerpoint/2010/main" val="16772074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CA"/>
          </a:p>
        </p:txBody>
      </p:sp>
      <p:sp>
        <p:nvSpPr>
          <p:cNvPr id="4" name="Rectangle 5"/>
          <p:cNvSpPr>
            <a:spLocks noGrp="1" noChangeArrowheads="1"/>
          </p:cNvSpPr>
          <p:nvPr>
            <p:ph type="ftr" sz="quarter" idx="11"/>
          </p:nvPr>
        </p:nvSpPr>
        <p:spPr/>
        <p:txBody>
          <a:bodyPr/>
          <a:lstStyle>
            <a:lvl1pPr>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95AA714C-FAA4-4FA4-AEF1-F64AB9EA70C0}" type="slidenum">
              <a:rPr lang="en-CA"/>
              <a:pPr>
                <a:defRPr/>
              </a:pPr>
              <a:t>‹#›</a:t>
            </a:fld>
            <a:endParaRPr lang="en-CA"/>
          </a:p>
        </p:txBody>
      </p:sp>
    </p:spTree>
    <p:extLst>
      <p:ext uri="{BB962C8B-B14F-4D97-AF65-F5344CB8AC3E}">
        <p14:creationId xmlns:p14="http://schemas.microsoft.com/office/powerpoint/2010/main" val="34815039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CA"/>
          </a:p>
        </p:txBody>
      </p:sp>
      <p:sp>
        <p:nvSpPr>
          <p:cNvPr id="6" name="Rectangle 5"/>
          <p:cNvSpPr>
            <a:spLocks noGrp="1" noChangeArrowheads="1"/>
          </p:cNvSpPr>
          <p:nvPr>
            <p:ph type="ftr" sz="quarter" idx="11"/>
          </p:nvPr>
        </p:nvSpPr>
        <p:spPr/>
        <p:txBody>
          <a:bodyPr/>
          <a:lstStyle>
            <a:lvl1pPr>
              <a:defRPr/>
            </a:lvl1pPr>
          </a:lstStyle>
          <a:p>
            <a:pPr>
              <a:defRPr/>
            </a:pPr>
            <a:endParaRPr lang="en-CA"/>
          </a:p>
        </p:txBody>
      </p:sp>
      <p:sp>
        <p:nvSpPr>
          <p:cNvPr id="7" name="Rectangle 6"/>
          <p:cNvSpPr>
            <a:spLocks noGrp="1" noChangeArrowheads="1"/>
          </p:cNvSpPr>
          <p:nvPr>
            <p:ph type="sldNum" sz="quarter" idx="12"/>
          </p:nvPr>
        </p:nvSpPr>
        <p:spPr/>
        <p:txBody>
          <a:bodyPr/>
          <a:lstStyle>
            <a:lvl1pPr>
              <a:defRPr/>
            </a:lvl1pPr>
          </a:lstStyle>
          <a:p>
            <a:pPr>
              <a:defRPr/>
            </a:pPr>
            <a:fld id="{A9063FC7-3606-490D-BEBE-B329BAED4E94}" type="slidenum">
              <a:rPr lang="en-CA"/>
              <a:pPr>
                <a:defRPr/>
              </a:pPr>
              <a:t>‹#›</a:t>
            </a:fld>
            <a:endParaRPr lang="en-CA"/>
          </a:p>
        </p:txBody>
      </p:sp>
    </p:spTree>
    <p:extLst>
      <p:ext uri="{BB962C8B-B14F-4D97-AF65-F5344CB8AC3E}">
        <p14:creationId xmlns:p14="http://schemas.microsoft.com/office/powerpoint/2010/main" val="2759387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CA"/>
          </a:p>
        </p:txBody>
      </p:sp>
      <p:sp>
        <p:nvSpPr>
          <p:cNvPr id="6" name="Rectangle 5"/>
          <p:cNvSpPr>
            <a:spLocks noGrp="1" noChangeArrowheads="1"/>
          </p:cNvSpPr>
          <p:nvPr>
            <p:ph type="ftr" sz="quarter" idx="11"/>
          </p:nvPr>
        </p:nvSpPr>
        <p:spPr/>
        <p:txBody>
          <a:bodyPr/>
          <a:lstStyle>
            <a:lvl1pPr>
              <a:defRPr/>
            </a:lvl1pPr>
          </a:lstStyle>
          <a:p>
            <a:pPr>
              <a:defRPr/>
            </a:pPr>
            <a:endParaRPr lang="en-CA"/>
          </a:p>
        </p:txBody>
      </p:sp>
      <p:sp>
        <p:nvSpPr>
          <p:cNvPr id="7" name="Rectangle 6"/>
          <p:cNvSpPr>
            <a:spLocks noGrp="1" noChangeArrowheads="1"/>
          </p:cNvSpPr>
          <p:nvPr>
            <p:ph type="sldNum" sz="quarter" idx="12"/>
          </p:nvPr>
        </p:nvSpPr>
        <p:spPr/>
        <p:txBody>
          <a:bodyPr/>
          <a:lstStyle>
            <a:lvl1pPr>
              <a:defRPr/>
            </a:lvl1pPr>
          </a:lstStyle>
          <a:p>
            <a:pPr>
              <a:defRPr/>
            </a:pPr>
            <a:fld id="{AB452E3A-EA6B-41DF-8FF0-9031C8FF6463}" type="slidenum">
              <a:rPr lang="en-CA"/>
              <a:pPr>
                <a:defRPr/>
              </a:pPr>
              <a:t>‹#›</a:t>
            </a:fld>
            <a:endParaRPr lang="en-CA"/>
          </a:p>
        </p:txBody>
      </p:sp>
    </p:spTree>
    <p:extLst>
      <p:ext uri="{BB962C8B-B14F-4D97-AF65-F5344CB8AC3E}">
        <p14:creationId xmlns:p14="http://schemas.microsoft.com/office/powerpoint/2010/main" val="32242874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B6E07183-0BD5-43C8-AF8F-25A78FBDBD71}" type="slidenum">
              <a:rPr lang="en-CA"/>
              <a:pPr>
                <a:defRPr/>
              </a:pPr>
              <a:t>‹#›</a:t>
            </a:fld>
            <a:endParaRPr lang="en-CA"/>
          </a:p>
        </p:txBody>
      </p:sp>
    </p:spTree>
    <p:extLst>
      <p:ext uri="{BB962C8B-B14F-4D97-AF65-F5344CB8AC3E}">
        <p14:creationId xmlns:p14="http://schemas.microsoft.com/office/powerpoint/2010/main" val="29564955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5A2DCE6A-E203-49FC-AA45-C58F587DE0A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www.animalvisuals.org/data/slaughter/index.php?y=2008" TargetMode="External"/><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hyperlink" Target="http://www.animalvisuals.org/" TargetMode="Externa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91.jpeg"/></Relationships>
</file>

<file path=ppt/slides/_rels/slide3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2.jpe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67.jpeg"/><Relationship Id="rId5" Type="http://schemas.openxmlformats.org/officeDocument/2006/relationships/image" Target="../media/image17.jpeg"/><Relationship Id="rId10" Type="http://schemas.openxmlformats.org/officeDocument/2006/relationships/image" Target="../media/image15.jpeg"/><Relationship Id="rId4" Type="http://schemas.openxmlformats.org/officeDocument/2006/relationships/image" Target="../media/image16.jpeg"/><Relationship Id="rId9" Type="http://schemas.openxmlformats.org/officeDocument/2006/relationships/image" Target="../media/image9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486400" y="5791200"/>
            <a:ext cx="2667000" cy="828048"/>
          </a:xfrm>
          <a:prstGeom prst="rect">
            <a:avLst/>
          </a:prstGeom>
          <a:solidFill>
            <a:srgbClr val="210052"/>
          </a:solidFill>
          <a:ln w="9360">
            <a:solidFill>
              <a:srgbClr val="B2B2B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9pPr>
          </a:lstStyle>
          <a:p>
            <a:pPr eaLnBrk="1" hangingPunct="1">
              <a:spcBef>
                <a:spcPts val="100"/>
              </a:spcBef>
              <a:buClr>
                <a:srgbClr val="C0C0C0"/>
              </a:buClr>
              <a:buSzPct val="100000"/>
              <a:buFont typeface="Arial" charset="0"/>
              <a:buNone/>
            </a:pPr>
            <a:r>
              <a:rPr lang="en-GB" sz="1800" b="1" dirty="0">
                <a:solidFill>
                  <a:srgbClr val="CCCCFF"/>
                </a:solidFill>
                <a:ea typeface="Lucida Sans Unicode" pitchFamily="34" charset="0"/>
                <a:cs typeface="Lucida Sans Unicode" pitchFamily="34" charset="0"/>
              </a:rPr>
              <a:t>Tony Weis</a:t>
            </a:r>
          </a:p>
          <a:p>
            <a:pPr eaLnBrk="1" hangingPunct="1">
              <a:spcBef>
                <a:spcPts val="100"/>
              </a:spcBef>
              <a:buClr>
                <a:srgbClr val="C0C0C0"/>
              </a:buClr>
              <a:buSzPct val="100000"/>
              <a:buFont typeface="Arial" charset="0"/>
              <a:buNone/>
            </a:pPr>
            <a:r>
              <a:rPr lang="en-GB" sz="1100" b="1" dirty="0">
                <a:solidFill>
                  <a:schemeClr val="bg1"/>
                </a:solidFill>
                <a:ea typeface="Lucida Sans Unicode" pitchFamily="34" charset="0"/>
                <a:cs typeface="Lucida Sans Unicode" pitchFamily="34" charset="0"/>
              </a:rPr>
              <a:t> </a:t>
            </a:r>
            <a:r>
              <a:rPr lang="en-GB" sz="1100" b="1" i="1" dirty="0">
                <a:solidFill>
                  <a:schemeClr val="bg1"/>
                </a:solidFill>
                <a:ea typeface="Lucida Sans Unicode" pitchFamily="34" charset="0"/>
                <a:cs typeface="Lucida Sans Unicode" pitchFamily="34" charset="0"/>
              </a:rPr>
              <a:t>UWO Geography</a:t>
            </a:r>
          </a:p>
          <a:p>
            <a:pPr eaLnBrk="1" hangingPunct="1">
              <a:spcBef>
                <a:spcPts val="100"/>
              </a:spcBef>
              <a:buClr>
                <a:srgbClr val="C0C0C0"/>
              </a:buClr>
              <a:buSzPct val="100000"/>
              <a:buFont typeface="Arial" charset="0"/>
              <a:buNone/>
            </a:pPr>
            <a:r>
              <a:rPr lang="en-GB" sz="1600" b="1" dirty="0">
                <a:solidFill>
                  <a:srgbClr val="CCCCFF"/>
                </a:solidFill>
                <a:ea typeface="Lucida Sans Unicode" pitchFamily="34" charset="0"/>
                <a:cs typeface="Lucida Sans Unicode" pitchFamily="34" charset="0"/>
              </a:rPr>
              <a:t> </a:t>
            </a:r>
            <a:r>
              <a:rPr lang="en-GB" sz="1100" b="1" dirty="0">
                <a:solidFill>
                  <a:schemeClr val="bg1"/>
                </a:solidFill>
                <a:ea typeface="Lucida Sans Unicode" pitchFamily="34" charset="0"/>
                <a:cs typeface="Lucida Sans Unicode" pitchFamily="34" charset="0"/>
              </a:rPr>
              <a:t>email:</a:t>
            </a:r>
            <a:r>
              <a:rPr lang="en-GB" sz="1100" b="1" dirty="0">
                <a:solidFill>
                  <a:srgbClr val="CCCCFF"/>
                </a:solidFill>
                <a:ea typeface="Lucida Sans Unicode" pitchFamily="34" charset="0"/>
                <a:cs typeface="Lucida Sans Unicode" pitchFamily="34" charset="0"/>
              </a:rPr>
              <a:t> </a:t>
            </a:r>
            <a:r>
              <a:rPr lang="en-GB" sz="1100" b="1" dirty="0">
                <a:solidFill>
                  <a:schemeClr val="accent1"/>
                </a:solidFill>
                <a:ea typeface="Lucida Sans Unicode" pitchFamily="34" charset="0"/>
                <a:cs typeface="Lucida Sans Unicode" pitchFamily="34" charset="0"/>
              </a:rPr>
              <a:t>aweis@uwo.ca</a:t>
            </a: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5829300"/>
            <a:ext cx="781050" cy="7319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10"/>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105400" y="3276600"/>
            <a:ext cx="4038600" cy="2362200"/>
          </a:xfrm>
          <a:noFill/>
          <a:ln>
            <a:solidFill>
              <a:schemeClr val="bg1"/>
            </a:solidFill>
            <a:round/>
            <a:headEnd/>
            <a:tailEnd/>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Rectangle 13"/>
          <p:cNvSpPr>
            <a:spLocks noChangeArrowheads="1"/>
          </p:cNvSpPr>
          <p:nvPr/>
        </p:nvSpPr>
        <p:spPr bwMode="auto">
          <a:xfrm>
            <a:off x="4191000" y="1981200"/>
            <a:ext cx="4953000" cy="152400"/>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3" name="Rectangle 3"/>
          <p:cNvSpPr>
            <a:spLocks noChangeArrowheads="1"/>
          </p:cNvSpPr>
          <p:nvPr/>
        </p:nvSpPr>
        <p:spPr bwMode="auto">
          <a:xfrm>
            <a:off x="1295400" y="2362200"/>
            <a:ext cx="6858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15913" indent="-315913" algn="ctr" defTabSz="457200">
              <a:buClr>
                <a:srgbClr val="FFFFFF"/>
              </a:buClr>
              <a:buSzPct val="100000"/>
              <a:buFont typeface="Arial" charset="0"/>
              <a:buNone/>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pPr>
            <a:r>
              <a:rPr lang="en-US" sz="2800" b="1" i="1" dirty="0">
                <a:solidFill>
                  <a:schemeClr val="bg1"/>
                </a:solidFill>
              </a:rPr>
              <a:t>The meat of the food </a:t>
            </a:r>
            <a:r>
              <a:rPr lang="en-US" sz="2800" b="1" i="1" dirty="0" smtClean="0">
                <a:solidFill>
                  <a:schemeClr val="bg1"/>
                </a:solidFill>
              </a:rPr>
              <a:t>crisis</a:t>
            </a:r>
            <a:endParaRPr lang="en-GB" sz="1800" dirty="0">
              <a:solidFill>
                <a:schemeClr val="bg1"/>
              </a:solidFill>
            </a:endParaRPr>
          </a:p>
        </p:txBody>
      </p:sp>
      <p:pic>
        <p:nvPicPr>
          <p:cNvPr id="1946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5029200" cy="1752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76600"/>
            <a:ext cx="5105400" cy="2362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28600"/>
            <a:ext cx="4191000" cy="1752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09600"/>
            <a:ext cx="598332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10"/>
          <p:cNvSpPr>
            <a:spLocks noChangeArrowheads="1"/>
          </p:cNvSpPr>
          <p:nvPr/>
        </p:nvSpPr>
        <p:spPr bwMode="auto">
          <a:xfrm>
            <a:off x="7772400" y="1801504"/>
            <a:ext cx="533400" cy="338138"/>
          </a:xfrm>
          <a:prstGeom prst="ellipse">
            <a:avLst/>
          </a:prstGeom>
          <a:gradFill rotWithShape="1">
            <a:gsLst>
              <a:gs pos="0">
                <a:srgbClr val="D60000">
                  <a:alpha val="96001"/>
                </a:srgbClr>
              </a:gs>
              <a:gs pos="100000">
                <a:srgbClr val="630000">
                  <a:alpha val="71999"/>
                </a:srgbClr>
              </a:gs>
            </a:gsLst>
            <a:lin ang="5400000" scaled="1"/>
          </a:gradFill>
          <a:ln w="9525">
            <a:solidFill>
              <a:srgbClr val="CC3300"/>
            </a:solidFill>
            <a:round/>
            <a:headEnd/>
            <a:tailEnd/>
          </a:ln>
        </p:spPr>
        <p:txBody>
          <a:bodyPr wrap="none" anchor="ctr"/>
          <a:lstStyle/>
          <a:p>
            <a:pPr algn="ctr"/>
            <a:r>
              <a:rPr lang="en-US" sz="1400" b="1" dirty="0" smtClean="0">
                <a:solidFill>
                  <a:schemeClr val="bg1"/>
                </a:solidFill>
              </a:rPr>
              <a:t>70%</a:t>
            </a:r>
            <a:endParaRPr lang="en-US" sz="1400" b="1" dirty="0">
              <a:solidFill>
                <a:schemeClr val="bg1"/>
              </a:solidFill>
            </a:endParaRPr>
          </a:p>
        </p:txBody>
      </p:sp>
      <p:pic>
        <p:nvPicPr>
          <p:cNvPr id="4" name="Picture 11" descr="pig as m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9" y="160381"/>
            <a:ext cx="2616697" cy="176112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Butte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70573"/>
            <a:ext cx="2646267" cy="16891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Beef - jo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67" y="3721388"/>
            <a:ext cx="2590800" cy="155478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a:off x="6096001" y="2815142"/>
            <a:ext cx="1676399" cy="1683635"/>
          </a:xfrm>
          <a:custGeom>
            <a:avLst/>
            <a:gdLst>
              <a:gd name="T0" fmla="*/ 1763059 w 20255"/>
              <a:gd name="T1" fmla="*/ 0 h 21600"/>
              <a:gd name="T2" fmla="*/ 1643463 w 20255"/>
              <a:gd name="T3" fmla="*/ 164744 h 21600"/>
              <a:gd name="T4" fmla="*/ 1723381 w 20255"/>
              <a:gd name="T5" fmla="*/ 164744 h 21600"/>
              <a:gd name="T6" fmla="*/ 1723381 w 20255"/>
              <a:gd name="T7" fmla="*/ 1238426 h 21600"/>
              <a:gd name="T8" fmla="*/ 0 w 20255"/>
              <a:gd name="T9" fmla="*/ 1238426 h 21600"/>
              <a:gd name="T10" fmla="*/ 0 w 20255"/>
              <a:gd name="T11" fmla="*/ 1295400 h 21600"/>
              <a:gd name="T12" fmla="*/ 1802644 w 20255"/>
              <a:gd name="T13" fmla="*/ 1295400 h 21600"/>
              <a:gd name="T14" fmla="*/ 1802644 w 20255"/>
              <a:gd name="T15" fmla="*/ 164744 h 21600"/>
              <a:gd name="T16" fmla="*/ 1895476 w 20255"/>
              <a:gd name="T17" fmla="*/ 164744 h 21600"/>
              <a:gd name="T18" fmla="*/ 1763059 w 20255"/>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55" h="21600">
                <a:moveTo>
                  <a:pt x="18840" y="0"/>
                </a:moveTo>
                <a:lnTo>
                  <a:pt x="17562" y="2747"/>
                </a:lnTo>
                <a:lnTo>
                  <a:pt x="18416" y="2747"/>
                </a:lnTo>
                <a:lnTo>
                  <a:pt x="18416" y="20650"/>
                </a:lnTo>
                <a:lnTo>
                  <a:pt x="0" y="20650"/>
                </a:lnTo>
                <a:lnTo>
                  <a:pt x="0" y="21600"/>
                </a:lnTo>
                <a:lnTo>
                  <a:pt x="19263" y="21600"/>
                </a:lnTo>
                <a:lnTo>
                  <a:pt x="19263" y="2747"/>
                </a:lnTo>
                <a:lnTo>
                  <a:pt x="20255" y="2747"/>
                </a:lnTo>
                <a:lnTo>
                  <a:pt x="18840" y="0"/>
                </a:lnTo>
                <a:close/>
              </a:path>
            </a:pathLst>
          </a:custGeom>
          <a:solidFill>
            <a:srgbClr val="D60000">
              <a:alpha val="45000"/>
            </a:srgbClr>
          </a:solidFill>
          <a:ln w="9525">
            <a:solidFill>
              <a:srgbClr val="990000"/>
            </a:solidFill>
            <a:miter lim="800000"/>
            <a:headEnd/>
            <a:tailEnd/>
          </a:ln>
        </p:spPr>
        <p:txBody>
          <a:bodyPr wrap="none" anchor="ctr"/>
          <a:lstStyle/>
          <a:p>
            <a:endParaRPr lang="en-CA"/>
          </a:p>
        </p:txBody>
      </p:sp>
      <p:sp>
        <p:nvSpPr>
          <p:cNvPr id="8" name="Rectangle 5"/>
          <p:cNvSpPr>
            <a:spLocks noChangeArrowheads="1"/>
          </p:cNvSpPr>
          <p:nvPr/>
        </p:nvSpPr>
        <p:spPr bwMode="auto">
          <a:xfrm>
            <a:off x="7371556" y="1165226"/>
            <a:ext cx="1335088" cy="369887"/>
          </a:xfrm>
          <a:prstGeom prst="rect">
            <a:avLst/>
          </a:prstGeom>
          <a:solidFill>
            <a:schemeClr val="hlink"/>
          </a:solidFill>
          <a:ln w="9525">
            <a:solidFill>
              <a:srgbClr val="D60000"/>
            </a:solidFill>
            <a:miter lim="800000"/>
            <a:headEnd/>
            <a:tailEnd/>
          </a:ln>
        </p:spPr>
        <p:txBody>
          <a:bodyPr anchor="ctr"/>
          <a:lstStyle/>
          <a:p>
            <a:pPr algn="ctr" eaLnBrk="0" hangingPunct="0"/>
            <a:r>
              <a:rPr lang="en-US" sz="1200" b="1" dirty="0">
                <a:solidFill>
                  <a:srgbClr val="D60000"/>
                </a:solidFill>
              </a:rPr>
              <a:t>The Soaring 2</a:t>
            </a:r>
          </a:p>
        </p:txBody>
      </p:sp>
      <p:sp>
        <p:nvSpPr>
          <p:cNvPr id="9" name="Rectangle 13"/>
          <p:cNvSpPr>
            <a:spLocks noChangeArrowheads="1"/>
          </p:cNvSpPr>
          <p:nvPr/>
        </p:nvSpPr>
        <p:spPr bwMode="auto">
          <a:xfrm>
            <a:off x="6477000" y="45720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1800" b="1" dirty="0" smtClean="0">
                <a:solidFill>
                  <a:srgbClr val="D60000"/>
                </a:solidFill>
              </a:rPr>
              <a:t>&gt; 2</a:t>
            </a:r>
            <a:r>
              <a:rPr lang="en-US" sz="1400" b="1" dirty="0" smtClean="0">
                <a:solidFill>
                  <a:srgbClr val="D60000"/>
                </a:solidFill>
              </a:rPr>
              <a:t>X</a:t>
            </a:r>
            <a:endParaRPr lang="en-US" sz="1200" b="1" dirty="0">
              <a:solidFill>
                <a:srgbClr val="D60000"/>
              </a:solidFill>
            </a:endParaRPr>
          </a:p>
        </p:txBody>
      </p:sp>
      <p:sp>
        <p:nvSpPr>
          <p:cNvPr id="10" name="Rectangle 9"/>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1426346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3200" i="1" dirty="0" smtClean="0">
                <a:solidFill>
                  <a:schemeClr val="accent1">
                    <a:lumMod val="60000"/>
                    <a:lumOff val="40000"/>
                  </a:schemeClr>
                </a:solidFill>
                <a:latin typeface="Arial" pitchFamily="34" charset="0"/>
                <a:cs typeface="Arial" pitchFamily="34" charset="0"/>
              </a:rPr>
              <a:t>the ‘Big 3’</a:t>
            </a:r>
            <a:endParaRPr lang="en-CA" sz="3200" i="1" dirty="0">
              <a:solidFill>
                <a:schemeClr val="accent1">
                  <a:lumMod val="60000"/>
                  <a:lumOff val="4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09800"/>
            <a:ext cx="2318387" cy="2050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91" y="1900847"/>
            <a:ext cx="2743200" cy="27588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797"/>
            <a:ext cx="3449984" cy="3662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33428680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95388"/>
            <a:ext cx="50958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4"/>
          <p:cNvSpPr>
            <a:spLocks noChangeArrowheads="1"/>
          </p:cNvSpPr>
          <p:nvPr/>
        </p:nvSpPr>
        <p:spPr bwMode="auto">
          <a:xfrm>
            <a:off x="7461250" y="1314450"/>
            <a:ext cx="828675" cy="554038"/>
          </a:xfrm>
          <a:prstGeom prst="rect">
            <a:avLst/>
          </a:prstGeom>
          <a:solidFill>
            <a:srgbClr val="C80000">
              <a:alpha val="65881"/>
            </a:srgbClr>
          </a:solidFill>
          <a:ln w="9525">
            <a:solidFill>
              <a:srgbClr val="990000"/>
            </a:solidFill>
            <a:miter lim="800000"/>
            <a:headEnd/>
            <a:tailEnd/>
          </a:ln>
        </p:spPr>
        <p:txBody>
          <a:bodyPr>
            <a:spAutoFit/>
          </a:bodyPr>
          <a:lstStyle/>
          <a:p>
            <a:pPr algn="ctr"/>
            <a:r>
              <a:rPr lang="en-US" sz="1800" b="1">
                <a:solidFill>
                  <a:schemeClr val="bg1"/>
                </a:solidFill>
              </a:rPr>
              <a:t>2.3 x </a:t>
            </a:r>
          </a:p>
          <a:p>
            <a:pPr algn="ctr"/>
            <a:r>
              <a:rPr lang="en-US" sz="1100" b="1">
                <a:solidFill>
                  <a:schemeClr val="bg1"/>
                </a:solidFill>
              </a:rPr>
              <a:t>increase</a:t>
            </a:r>
          </a:p>
        </p:txBody>
      </p:sp>
      <p:sp>
        <p:nvSpPr>
          <p:cNvPr id="26630" name="AutoShape 6"/>
          <p:cNvSpPr>
            <a:spLocks noChangeArrowheads="1"/>
          </p:cNvSpPr>
          <p:nvPr/>
        </p:nvSpPr>
        <p:spPr bwMode="auto">
          <a:xfrm>
            <a:off x="3733800" y="2057400"/>
            <a:ext cx="4540250" cy="1447800"/>
          </a:xfrm>
          <a:custGeom>
            <a:avLst/>
            <a:gdLst>
              <a:gd name="T0" fmla="*/ 4223443 w 20255"/>
              <a:gd name="T1" fmla="*/ 0 h 21600"/>
              <a:gd name="T2" fmla="*/ 3936949 w 20255"/>
              <a:gd name="T3" fmla="*/ 184125 h 21600"/>
              <a:gd name="T4" fmla="*/ 4128394 w 20255"/>
              <a:gd name="T5" fmla="*/ 184125 h 21600"/>
              <a:gd name="T6" fmla="*/ 4128394 w 20255"/>
              <a:gd name="T7" fmla="*/ 1384124 h 21600"/>
              <a:gd name="T8" fmla="*/ 0 w 20255"/>
              <a:gd name="T9" fmla="*/ 1384124 h 21600"/>
              <a:gd name="T10" fmla="*/ 0 w 20255"/>
              <a:gd name="T11" fmla="*/ 1447800 h 21600"/>
              <a:gd name="T12" fmla="*/ 4318269 w 20255"/>
              <a:gd name="T13" fmla="*/ 1447800 h 21600"/>
              <a:gd name="T14" fmla="*/ 4318269 w 20255"/>
              <a:gd name="T15" fmla="*/ 184125 h 21600"/>
              <a:gd name="T16" fmla="*/ 4540650 w 20255"/>
              <a:gd name="T17" fmla="*/ 184125 h 21600"/>
              <a:gd name="T18" fmla="*/ 4223443 w 20255"/>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55" h="21600">
                <a:moveTo>
                  <a:pt x="18840" y="0"/>
                </a:moveTo>
                <a:lnTo>
                  <a:pt x="17562" y="2747"/>
                </a:lnTo>
                <a:lnTo>
                  <a:pt x="18416" y="2747"/>
                </a:lnTo>
                <a:lnTo>
                  <a:pt x="18416" y="20650"/>
                </a:lnTo>
                <a:lnTo>
                  <a:pt x="0" y="20650"/>
                </a:lnTo>
                <a:lnTo>
                  <a:pt x="0" y="21600"/>
                </a:lnTo>
                <a:lnTo>
                  <a:pt x="19263" y="21600"/>
                </a:lnTo>
                <a:lnTo>
                  <a:pt x="19263" y="2747"/>
                </a:lnTo>
                <a:lnTo>
                  <a:pt x="20255" y="2747"/>
                </a:lnTo>
                <a:lnTo>
                  <a:pt x="18840" y="0"/>
                </a:lnTo>
                <a:close/>
              </a:path>
            </a:pathLst>
          </a:custGeom>
          <a:solidFill>
            <a:srgbClr val="D60000">
              <a:alpha val="25098"/>
            </a:srgbClr>
          </a:solidFill>
          <a:ln w="9525">
            <a:solidFill>
              <a:srgbClr val="800000"/>
            </a:solidFill>
            <a:miter lim="800000"/>
            <a:headEnd/>
            <a:tailEnd/>
          </a:ln>
          <a:effectLst>
            <a:glow rad="101600">
              <a:srgbClr val="FF0000">
                <a:alpha val="60000"/>
              </a:srgbClr>
            </a:glow>
          </a:effectLst>
        </p:spPr>
        <p:txBody>
          <a:bodyPr wrap="none" anchor="ctr"/>
          <a:lstStyle/>
          <a:p>
            <a:endParaRPr lang="en-CA"/>
          </a:p>
        </p:txBody>
      </p:sp>
      <p:pic>
        <p:nvPicPr>
          <p:cNvPr id="337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2116138" cy="3962400"/>
          </a:xfrm>
          <a:prstGeom prst="rect">
            <a:avLst/>
          </a:prstGeom>
          <a:solidFill>
            <a:schemeClr val="hlink"/>
          </a:solidFill>
          <a:ln w="9525">
            <a:solidFill>
              <a:schemeClr val="bg1"/>
            </a:solidFill>
            <a:miter lim="800000"/>
            <a:headEnd/>
            <a:tailEnd/>
          </a:ln>
        </p:spPr>
      </p:pic>
      <p:sp>
        <p:nvSpPr>
          <p:cNvPr id="6" name="Rectangle 5"/>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35161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19200"/>
            <a:ext cx="5095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ChangeArrowheads="1"/>
          </p:cNvSpPr>
          <p:nvPr/>
        </p:nvSpPr>
        <p:spPr bwMode="auto">
          <a:xfrm>
            <a:off x="3124200" y="457200"/>
            <a:ext cx="54197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15913" indent="-315913" algn="ctr" defTabSz="457200">
              <a:buClr>
                <a:srgbClr val="FFFFFF"/>
              </a:buClr>
              <a:buSzPct val="100000"/>
              <a:buFont typeface="Arial" charset="0"/>
              <a:buNone/>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pPr>
            <a:r>
              <a:rPr lang="en-US" b="1">
                <a:solidFill>
                  <a:schemeClr val="bg1"/>
                </a:solidFill>
              </a:rPr>
              <a:t>The </a:t>
            </a:r>
            <a:r>
              <a:rPr lang="en-US" b="1" i="1" u="sng">
                <a:solidFill>
                  <a:schemeClr val="bg1"/>
                </a:solidFill>
              </a:rPr>
              <a:t>other</a:t>
            </a:r>
            <a:r>
              <a:rPr lang="en-US" b="1" i="1">
                <a:solidFill>
                  <a:schemeClr val="bg1"/>
                </a:solidFill>
              </a:rPr>
              <a:t> </a:t>
            </a:r>
            <a:r>
              <a:rPr lang="en-US" b="1">
                <a:solidFill>
                  <a:schemeClr val="bg1"/>
                </a:solidFill>
              </a:rPr>
              <a:t>population bomb</a:t>
            </a:r>
            <a:endParaRPr lang="en-GB">
              <a:solidFill>
                <a:schemeClr val="bg1"/>
              </a:solidFill>
            </a:endParaRPr>
          </a:p>
        </p:txBody>
      </p:sp>
      <p:sp>
        <p:nvSpPr>
          <p:cNvPr id="5" name="AutoShape 6"/>
          <p:cNvSpPr>
            <a:spLocks noChangeArrowheads="1"/>
          </p:cNvSpPr>
          <p:nvPr/>
        </p:nvSpPr>
        <p:spPr bwMode="auto">
          <a:xfrm>
            <a:off x="3657600" y="2133601"/>
            <a:ext cx="4632325" cy="1905000"/>
          </a:xfrm>
          <a:custGeom>
            <a:avLst/>
            <a:gdLst>
              <a:gd name="T0" fmla="*/ 4101989 w 20255"/>
              <a:gd name="T1" fmla="*/ 0 h 21600"/>
              <a:gd name="T2" fmla="*/ 3823733 w 20255"/>
              <a:gd name="T3" fmla="*/ 222889 h 21600"/>
              <a:gd name="T4" fmla="*/ 4009673 w 20255"/>
              <a:gd name="T5" fmla="*/ 222889 h 21600"/>
              <a:gd name="T6" fmla="*/ 4009673 w 20255"/>
              <a:gd name="T7" fmla="*/ 1675518 h 21600"/>
              <a:gd name="T8" fmla="*/ 0 w 20255"/>
              <a:gd name="T9" fmla="*/ 1675518 h 21600"/>
              <a:gd name="T10" fmla="*/ 0 w 20255"/>
              <a:gd name="T11" fmla="*/ 1752600 h 21600"/>
              <a:gd name="T12" fmla="*/ 4194088 w 20255"/>
              <a:gd name="T13" fmla="*/ 1752600 h 21600"/>
              <a:gd name="T14" fmla="*/ 4194088 w 20255"/>
              <a:gd name="T15" fmla="*/ 222889 h 21600"/>
              <a:gd name="T16" fmla="*/ 4410074 w 20255"/>
              <a:gd name="T17" fmla="*/ 222889 h 21600"/>
              <a:gd name="T18" fmla="*/ 4101989 w 20255"/>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55" h="21600">
                <a:moveTo>
                  <a:pt x="18840" y="0"/>
                </a:moveTo>
                <a:lnTo>
                  <a:pt x="17562" y="2747"/>
                </a:lnTo>
                <a:lnTo>
                  <a:pt x="18416" y="2747"/>
                </a:lnTo>
                <a:lnTo>
                  <a:pt x="18416" y="20650"/>
                </a:lnTo>
                <a:lnTo>
                  <a:pt x="0" y="20650"/>
                </a:lnTo>
                <a:lnTo>
                  <a:pt x="0" y="21600"/>
                </a:lnTo>
                <a:lnTo>
                  <a:pt x="19263" y="21600"/>
                </a:lnTo>
                <a:lnTo>
                  <a:pt x="19263" y="2747"/>
                </a:lnTo>
                <a:lnTo>
                  <a:pt x="20255" y="2747"/>
                </a:lnTo>
                <a:lnTo>
                  <a:pt x="18840" y="0"/>
                </a:lnTo>
                <a:close/>
              </a:path>
            </a:pathLst>
          </a:custGeom>
          <a:solidFill>
            <a:srgbClr val="D60000">
              <a:alpha val="23921"/>
            </a:srgbClr>
          </a:solidFill>
          <a:ln w="9525">
            <a:solidFill>
              <a:srgbClr val="990000"/>
            </a:solidFill>
            <a:miter lim="800000"/>
            <a:headEnd/>
            <a:tailEnd/>
          </a:ln>
          <a:effectLst>
            <a:glow rad="101600">
              <a:srgbClr val="FF0000">
                <a:alpha val="60000"/>
              </a:srgbClr>
            </a:glow>
          </a:effectLst>
        </p:spPr>
        <p:txBody>
          <a:bodyPr wrap="none" anchor="ctr"/>
          <a:lstStyle/>
          <a:p>
            <a:endParaRPr lang="en-CA"/>
          </a:p>
        </p:txBody>
      </p:sp>
      <p:pic>
        <p:nvPicPr>
          <p:cNvPr id="348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73" y="274164"/>
            <a:ext cx="2161992" cy="45931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9" descr="chickens - industrial far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4890021"/>
            <a:ext cx="2652712" cy="1492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23" name="Rectangle 5"/>
          <p:cNvSpPr>
            <a:spLocks noChangeArrowheads="1"/>
          </p:cNvSpPr>
          <p:nvPr/>
        </p:nvSpPr>
        <p:spPr bwMode="auto">
          <a:xfrm>
            <a:off x="5791200" y="2667000"/>
            <a:ext cx="835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tx1"/>
                </a:solidFill>
              </a:rPr>
              <a:t>livestock</a:t>
            </a:r>
          </a:p>
        </p:txBody>
      </p:sp>
      <p:sp>
        <p:nvSpPr>
          <p:cNvPr id="34824" name="Rectangle 6"/>
          <p:cNvSpPr>
            <a:spLocks noChangeArrowheads="1"/>
          </p:cNvSpPr>
          <p:nvPr/>
        </p:nvSpPr>
        <p:spPr bwMode="auto">
          <a:xfrm>
            <a:off x="5973763" y="4100513"/>
            <a:ext cx="723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humans</a:t>
            </a:r>
          </a:p>
        </p:txBody>
      </p:sp>
      <p:sp>
        <p:nvSpPr>
          <p:cNvPr id="10" name="Rectangle 4"/>
          <p:cNvSpPr>
            <a:spLocks noChangeArrowheads="1"/>
          </p:cNvSpPr>
          <p:nvPr/>
        </p:nvSpPr>
        <p:spPr bwMode="auto">
          <a:xfrm>
            <a:off x="7461250" y="1314450"/>
            <a:ext cx="828675" cy="539750"/>
          </a:xfrm>
          <a:prstGeom prst="rect">
            <a:avLst/>
          </a:prstGeom>
          <a:solidFill>
            <a:srgbClr val="C80000">
              <a:alpha val="65881"/>
            </a:srgbClr>
          </a:solidFill>
          <a:ln w="9525">
            <a:solidFill>
              <a:srgbClr val="990000"/>
            </a:solidFill>
            <a:miter lim="800000"/>
            <a:headEnd/>
            <a:tailEnd/>
          </a:ln>
        </p:spPr>
        <p:txBody>
          <a:bodyPr>
            <a:spAutoFit/>
          </a:bodyPr>
          <a:lstStyle/>
          <a:p>
            <a:pPr algn="ctr"/>
            <a:r>
              <a:rPr lang="en-US" sz="1800" b="1">
                <a:solidFill>
                  <a:schemeClr val="bg1"/>
                </a:solidFill>
              </a:rPr>
              <a:t>3.6 x</a:t>
            </a:r>
          </a:p>
          <a:p>
            <a:pPr algn="ctr"/>
            <a:r>
              <a:rPr lang="en-US" sz="1100" b="1">
                <a:solidFill>
                  <a:schemeClr val="bg1"/>
                </a:solidFill>
              </a:rPr>
              <a:t>increase</a:t>
            </a:r>
          </a:p>
        </p:txBody>
      </p:sp>
      <p:sp>
        <p:nvSpPr>
          <p:cNvPr id="11" name="Rectangle 10"/>
          <p:cNvSpPr/>
          <p:nvPr/>
        </p:nvSpPr>
        <p:spPr>
          <a:xfrm>
            <a:off x="341313" y="6382271"/>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4202610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19200"/>
            <a:ext cx="51244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5"/>
          <p:cNvSpPr>
            <a:spLocks noChangeArrowheads="1"/>
          </p:cNvSpPr>
          <p:nvPr/>
        </p:nvSpPr>
        <p:spPr bwMode="auto">
          <a:xfrm>
            <a:off x="5791200" y="2895600"/>
            <a:ext cx="1047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tx1"/>
                </a:solidFill>
              </a:rPr>
              <a:t>slaughtered</a:t>
            </a:r>
          </a:p>
        </p:txBody>
      </p:sp>
      <p:sp>
        <p:nvSpPr>
          <p:cNvPr id="35844" name="Rectangle 6"/>
          <p:cNvSpPr>
            <a:spLocks noChangeArrowheads="1"/>
          </p:cNvSpPr>
          <p:nvPr/>
        </p:nvSpPr>
        <p:spPr bwMode="auto">
          <a:xfrm>
            <a:off x="6646863" y="3725863"/>
            <a:ext cx="7667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livestock</a:t>
            </a:r>
          </a:p>
        </p:txBody>
      </p:sp>
      <p:sp>
        <p:nvSpPr>
          <p:cNvPr id="35845" name="Rectangle 7"/>
          <p:cNvSpPr>
            <a:spLocks noChangeArrowheads="1"/>
          </p:cNvSpPr>
          <p:nvPr/>
        </p:nvSpPr>
        <p:spPr bwMode="auto">
          <a:xfrm>
            <a:off x="6629400" y="4341813"/>
            <a:ext cx="723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humans</a:t>
            </a:r>
          </a:p>
        </p:txBody>
      </p:sp>
      <p:sp>
        <p:nvSpPr>
          <p:cNvPr id="6" name="Rectangle 4"/>
          <p:cNvSpPr>
            <a:spLocks noChangeArrowheads="1"/>
          </p:cNvSpPr>
          <p:nvPr/>
        </p:nvSpPr>
        <p:spPr bwMode="auto">
          <a:xfrm>
            <a:off x="7461250" y="1447800"/>
            <a:ext cx="828675" cy="538163"/>
          </a:xfrm>
          <a:prstGeom prst="rect">
            <a:avLst/>
          </a:prstGeom>
          <a:solidFill>
            <a:srgbClr val="C80000">
              <a:alpha val="65881"/>
            </a:srgbClr>
          </a:solidFill>
          <a:ln w="9525">
            <a:solidFill>
              <a:srgbClr val="990000"/>
            </a:solidFill>
            <a:miter lim="800000"/>
            <a:headEnd/>
            <a:tailEnd/>
          </a:ln>
        </p:spPr>
        <p:txBody>
          <a:bodyPr>
            <a:spAutoFit/>
          </a:bodyPr>
          <a:lstStyle/>
          <a:p>
            <a:pPr algn="ctr"/>
            <a:r>
              <a:rPr lang="en-US" sz="1800" b="1">
                <a:solidFill>
                  <a:schemeClr val="bg1"/>
                </a:solidFill>
              </a:rPr>
              <a:t>7.1 x</a:t>
            </a:r>
          </a:p>
          <a:p>
            <a:pPr algn="ctr"/>
            <a:r>
              <a:rPr lang="en-US" sz="1100" b="1">
                <a:solidFill>
                  <a:schemeClr val="bg1"/>
                </a:solidFill>
              </a:rPr>
              <a:t>increase</a:t>
            </a:r>
          </a:p>
        </p:txBody>
      </p:sp>
      <p:sp>
        <p:nvSpPr>
          <p:cNvPr id="7" name="AutoShape 6"/>
          <p:cNvSpPr>
            <a:spLocks noChangeArrowheads="1"/>
          </p:cNvSpPr>
          <p:nvPr/>
        </p:nvSpPr>
        <p:spPr bwMode="auto">
          <a:xfrm>
            <a:off x="3810000" y="2133600"/>
            <a:ext cx="4479925" cy="2208213"/>
          </a:xfrm>
          <a:custGeom>
            <a:avLst/>
            <a:gdLst>
              <a:gd name="T0" fmla="*/ 4166496 w 20255"/>
              <a:gd name="T1" fmla="*/ 0 h 21600"/>
              <a:gd name="T2" fmla="*/ 3883865 w 20255"/>
              <a:gd name="T3" fmla="*/ 280749 h 21600"/>
              <a:gd name="T4" fmla="*/ 4072728 w 20255"/>
              <a:gd name="T5" fmla="*/ 280749 h 21600"/>
              <a:gd name="T6" fmla="*/ 4072728 w 20255"/>
              <a:gd name="T7" fmla="*/ 2110470 h 21600"/>
              <a:gd name="T8" fmla="*/ 0 w 20255"/>
              <a:gd name="T9" fmla="*/ 2110470 h 21600"/>
              <a:gd name="T10" fmla="*/ 0 w 20255"/>
              <a:gd name="T11" fmla="*/ 2207562 h 21600"/>
              <a:gd name="T12" fmla="*/ 4260044 w 20255"/>
              <a:gd name="T13" fmla="*/ 2207562 h 21600"/>
              <a:gd name="T14" fmla="*/ 4260044 w 20255"/>
              <a:gd name="T15" fmla="*/ 280749 h 21600"/>
              <a:gd name="T16" fmla="*/ 4479426 w 20255"/>
              <a:gd name="T17" fmla="*/ 280749 h 21600"/>
              <a:gd name="T18" fmla="*/ 4166496 w 20255"/>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55" h="21600">
                <a:moveTo>
                  <a:pt x="18840" y="0"/>
                </a:moveTo>
                <a:lnTo>
                  <a:pt x="17562" y="2747"/>
                </a:lnTo>
                <a:lnTo>
                  <a:pt x="18416" y="2747"/>
                </a:lnTo>
                <a:lnTo>
                  <a:pt x="18416" y="20650"/>
                </a:lnTo>
                <a:lnTo>
                  <a:pt x="0" y="20650"/>
                </a:lnTo>
                <a:lnTo>
                  <a:pt x="0" y="21600"/>
                </a:lnTo>
                <a:lnTo>
                  <a:pt x="19263" y="21600"/>
                </a:lnTo>
                <a:lnTo>
                  <a:pt x="19263" y="2747"/>
                </a:lnTo>
                <a:lnTo>
                  <a:pt x="20255" y="2747"/>
                </a:lnTo>
                <a:lnTo>
                  <a:pt x="18840" y="0"/>
                </a:lnTo>
                <a:close/>
              </a:path>
            </a:pathLst>
          </a:custGeom>
          <a:solidFill>
            <a:srgbClr val="D60000">
              <a:alpha val="25098"/>
            </a:srgbClr>
          </a:solidFill>
          <a:ln w="9525">
            <a:solidFill>
              <a:srgbClr val="990000"/>
            </a:solidFill>
            <a:miter lim="800000"/>
            <a:headEnd/>
            <a:tailEnd/>
          </a:ln>
          <a:effectLst>
            <a:glow rad="101600">
              <a:srgbClr val="FF0000">
                <a:alpha val="60000"/>
              </a:srgbClr>
            </a:glow>
          </a:effectLst>
        </p:spPr>
        <p:txBody>
          <a:bodyPr wrap="none" anchor="ctr"/>
          <a:lstStyle/>
          <a:p>
            <a:endParaRPr lang="en-CA"/>
          </a:p>
        </p:txBody>
      </p:sp>
      <p:pic>
        <p:nvPicPr>
          <p:cNvPr id="35848" name="Picture 2" descr="pigs crowded -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684213"/>
            <a:ext cx="2508250" cy="251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58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3417888"/>
            <a:ext cx="286702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3927765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009" y="228600"/>
            <a:ext cx="5219889" cy="77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206" y="762000"/>
            <a:ext cx="5177266"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3048000" y="4484427"/>
            <a:ext cx="3284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1600" b="1" dirty="0" smtClean="0">
                <a:solidFill>
                  <a:schemeClr val="accent1"/>
                </a:solidFill>
                <a:hlinkClick r:id="rId5"/>
              </a:rPr>
              <a:t>www.animalvisuals.org</a:t>
            </a:r>
            <a:r>
              <a:rPr lang="en-US" sz="1600" b="1" dirty="0" smtClean="0">
                <a:solidFill>
                  <a:schemeClr val="accent1"/>
                </a:solidFill>
              </a:rPr>
              <a:t>  </a:t>
            </a:r>
            <a:endParaRPr lang="en-US" sz="1200" dirty="0">
              <a:solidFill>
                <a:schemeClr val="accent1"/>
              </a:solidFill>
            </a:endParaRPr>
          </a:p>
        </p:txBody>
      </p:sp>
      <p:sp>
        <p:nvSpPr>
          <p:cNvPr id="6" name="Rectangle 5"/>
          <p:cNvSpPr>
            <a:spLocks noChangeArrowheads="1"/>
          </p:cNvSpPr>
          <p:nvPr/>
        </p:nvSpPr>
        <p:spPr bwMode="auto">
          <a:xfrm>
            <a:off x="1333500" y="5410200"/>
            <a:ext cx="6400800" cy="762000"/>
          </a:xfrm>
          <a:prstGeom prst="rect">
            <a:avLst/>
          </a:prstGeom>
          <a:solidFill>
            <a:srgbClr val="D60000"/>
          </a:solidFill>
          <a:ln w="9525">
            <a:solidFill>
              <a:schemeClr val="bg1"/>
            </a:solidFill>
            <a:miter lim="800000"/>
            <a:headEnd/>
            <a:tailEnd/>
          </a:ln>
        </p:spPr>
        <p:txBody>
          <a:bodyPr/>
          <a:lstStyle/>
          <a:p>
            <a:pPr lvl="1">
              <a:spcBef>
                <a:spcPct val="20000"/>
              </a:spcBef>
            </a:pPr>
            <a:r>
              <a:rPr lang="en-CA" sz="1800" b="1">
                <a:solidFill>
                  <a:schemeClr val="bg1"/>
                </a:solidFill>
              </a:rPr>
              <a:t>-in the US, more chickens killed in </a:t>
            </a:r>
            <a:r>
              <a:rPr lang="en-CA" sz="1800" b="1" u="sng">
                <a:solidFill>
                  <a:schemeClr val="bg1"/>
                </a:solidFill>
              </a:rPr>
              <a:t>1 day</a:t>
            </a:r>
            <a:r>
              <a:rPr lang="en-CA" sz="1800" b="1">
                <a:solidFill>
                  <a:schemeClr val="bg1"/>
                </a:solidFill>
              </a:rPr>
              <a:t> today than were killed </a:t>
            </a:r>
            <a:r>
              <a:rPr lang="en-CA" sz="1800" b="1" i="1" u="sng">
                <a:solidFill>
                  <a:schemeClr val="bg1"/>
                </a:solidFill>
              </a:rPr>
              <a:t>all year</a:t>
            </a:r>
            <a:r>
              <a:rPr lang="en-CA" sz="1800" b="1" u="sng">
                <a:solidFill>
                  <a:schemeClr val="bg1"/>
                </a:solidFill>
              </a:rPr>
              <a:t> in 1930</a:t>
            </a:r>
            <a:endParaRPr lang="en-CA" b="1">
              <a:solidFill>
                <a:schemeClr val="tx1"/>
              </a:solidFill>
            </a:endParaRPr>
          </a:p>
        </p:txBody>
      </p:sp>
    </p:spTree>
    <p:extLst>
      <p:ext uri="{BB962C8B-B14F-4D97-AF65-F5344CB8AC3E}">
        <p14:creationId xmlns:p14="http://schemas.microsoft.com/office/powerpoint/2010/main" val="40021694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hinese chicken factory - Burtyn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0655"/>
            <a:ext cx="5629275" cy="37562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600200" y="1066800"/>
            <a:ext cx="2905125" cy="1147644"/>
          </a:xfrm>
          <a:prstGeom prst="rect">
            <a:avLst/>
          </a:prstGeom>
          <a:solidFill>
            <a:srgbClr val="C00000"/>
          </a:solidFill>
          <a:ln w="9525">
            <a:solidFill>
              <a:srgbClr val="FF3399"/>
            </a:solidFill>
            <a:miter lim="800000"/>
            <a:headEnd/>
            <a:tailEnd/>
          </a:ln>
        </p:spPr>
        <p:txBody>
          <a:bodyPr/>
          <a:lstStyle/>
          <a:p>
            <a:pPr marL="342900" indent="-342900">
              <a:spcBef>
                <a:spcPct val="20000"/>
              </a:spcBef>
              <a:defRPr/>
            </a:pPr>
            <a:r>
              <a:rPr lang="en-US" sz="1800" b="1" dirty="0">
                <a:solidFill>
                  <a:schemeClr val="bg1"/>
                </a:solidFill>
              </a:rPr>
              <a:t>China today</a:t>
            </a:r>
          </a:p>
          <a:p>
            <a:pPr marL="342900" indent="-342900">
              <a:spcBef>
                <a:spcPct val="20000"/>
              </a:spcBef>
              <a:defRPr/>
            </a:pPr>
            <a:r>
              <a:rPr lang="en-US" sz="1800" dirty="0">
                <a:solidFill>
                  <a:schemeClr val="bg1"/>
                </a:solidFill>
              </a:rPr>
              <a:t>	</a:t>
            </a:r>
            <a:r>
              <a:rPr lang="en-US" sz="1200" b="1" dirty="0">
                <a:solidFill>
                  <a:schemeClr val="bg1"/>
                </a:solidFill>
              </a:rPr>
              <a:t>~</a:t>
            </a:r>
            <a:r>
              <a:rPr lang="en-US" sz="2000" b="1" baseline="30000" dirty="0">
                <a:solidFill>
                  <a:schemeClr val="bg1"/>
                </a:solidFill>
              </a:rPr>
              <a:t>1</a:t>
            </a:r>
            <a:r>
              <a:rPr lang="en-US" sz="1600" b="1" dirty="0">
                <a:solidFill>
                  <a:schemeClr val="bg1"/>
                </a:solidFill>
              </a:rPr>
              <a:t>/</a:t>
            </a:r>
            <a:r>
              <a:rPr lang="en-US" sz="2000" b="1" baseline="-25000" dirty="0">
                <a:solidFill>
                  <a:schemeClr val="bg1"/>
                </a:solidFill>
              </a:rPr>
              <a:t>5</a:t>
            </a:r>
            <a:r>
              <a:rPr lang="en-US" sz="1600" b="1" dirty="0">
                <a:solidFill>
                  <a:schemeClr val="bg1"/>
                </a:solidFill>
              </a:rPr>
              <a:t> </a:t>
            </a:r>
            <a:r>
              <a:rPr lang="en-US" sz="1400" b="1" dirty="0">
                <a:solidFill>
                  <a:schemeClr val="bg1"/>
                </a:solidFill>
              </a:rPr>
              <a:t>humanity</a:t>
            </a:r>
          </a:p>
          <a:p>
            <a:pPr marL="342900" indent="-342900">
              <a:spcBef>
                <a:spcPct val="20000"/>
              </a:spcBef>
              <a:defRPr/>
            </a:pPr>
            <a:r>
              <a:rPr lang="en-US" sz="1400" b="1" dirty="0">
                <a:solidFill>
                  <a:schemeClr val="bg1"/>
                </a:solidFill>
              </a:rPr>
              <a:t>	</a:t>
            </a:r>
            <a:r>
              <a:rPr lang="en-US" sz="2000" dirty="0">
                <a:solidFill>
                  <a:schemeClr val="bg1"/>
                </a:solidFill>
              </a:rPr>
              <a:t>&gt;</a:t>
            </a:r>
            <a:r>
              <a:rPr lang="en-US" sz="2000" b="1" dirty="0">
                <a:solidFill>
                  <a:schemeClr val="bg1"/>
                </a:solidFill>
              </a:rPr>
              <a:t>½</a:t>
            </a:r>
            <a:r>
              <a:rPr lang="en-US" sz="1400" b="1" dirty="0">
                <a:solidFill>
                  <a:schemeClr val="bg1"/>
                </a:solidFill>
              </a:rPr>
              <a:t> world’s pigs</a:t>
            </a:r>
            <a:endParaRPr lang="en-US" b="1" dirty="0">
              <a:solidFill>
                <a:schemeClr val="bg1"/>
              </a:solidFill>
            </a:endParaRPr>
          </a:p>
        </p:txBody>
      </p:sp>
      <p:sp>
        <p:nvSpPr>
          <p:cNvPr id="39942" name="Rectangle 4"/>
          <p:cNvSpPr>
            <a:spLocks noChangeArrowheads="1"/>
          </p:cNvSpPr>
          <p:nvPr/>
        </p:nvSpPr>
        <p:spPr bwMode="auto">
          <a:xfrm>
            <a:off x="7308944" y="6468137"/>
            <a:ext cx="1600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t>Edward </a:t>
            </a:r>
            <a:r>
              <a:rPr lang="en-US" sz="1400" dirty="0" err="1"/>
              <a:t>Burtynsky</a:t>
            </a:r>
            <a:endParaRPr lang="en-US" sz="1400" dirty="0"/>
          </a:p>
        </p:txBody>
      </p:sp>
      <p:pic>
        <p:nvPicPr>
          <p:cNvPr id="39943" name="Picture 7" descr="Burtynsky - factory_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16" y="169770"/>
            <a:ext cx="2760828" cy="272088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2059"/>
            <a:ext cx="5457825"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42058"/>
            <a:ext cx="5457825"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a:spLocks noChangeArrowheads="1"/>
          </p:cNvSpPr>
          <p:nvPr/>
        </p:nvSpPr>
        <p:spPr bwMode="auto">
          <a:xfrm>
            <a:off x="6614615" y="1720471"/>
            <a:ext cx="600075" cy="342900"/>
          </a:xfrm>
          <a:prstGeom prst="ellipse">
            <a:avLst/>
          </a:prstGeom>
          <a:gradFill rotWithShape="1">
            <a:gsLst>
              <a:gs pos="0">
                <a:srgbClr val="D60000">
                  <a:alpha val="96001"/>
                </a:srgbClr>
              </a:gs>
              <a:gs pos="100000">
                <a:srgbClr val="630000">
                  <a:alpha val="71999"/>
                </a:srgbClr>
              </a:gs>
            </a:gsLst>
            <a:lin ang="5400000" scaled="1"/>
          </a:gradFill>
          <a:ln w="9525">
            <a:solidFill>
              <a:srgbClr val="CC3300"/>
            </a:solidFill>
            <a:round/>
            <a:headEnd/>
            <a:tailEnd/>
          </a:ln>
        </p:spPr>
        <p:txBody>
          <a:bodyPr wrap="none" anchor="ctr"/>
          <a:lstStyle/>
          <a:p>
            <a:pPr algn="ctr"/>
            <a:r>
              <a:rPr lang="en-US" sz="1400" b="1" dirty="0">
                <a:solidFill>
                  <a:schemeClr val="bg1"/>
                </a:solidFill>
              </a:rPr>
              <a:t>1.5 x</a:t>
            </a:r>
          </a:p>
        </p:txBody>
      </p:sp>
      <p:sp>
        <p:nvSpPr>
          <p:cNvPr id="4" name="Oval 3"/>
          <p:cNvSpPr>
            <a:spLocks noChangeArrowheads="1"/>
          </p:cNvSpPr>
          <p:nvPr/>
        </p:nvSpPr>
        <p:spPr bwMode="auto">
          <a:xfrm>
            <a:off x="6614615" y="3370997"/>
            <a:ext cx="600075" cy="342900"/>
          </a:xfrm>
          <a:prstGeom prst="ellipse">
            <a:avLst/>
          </a:prstGeom>
          <a:gradFill rotWithShape="1">
            <a:gsLst>
              <a:gs pos="0">
                <a:srgbClr val="D60000">
                  <a:alpha val="96001"/>
                </a:srgbClr>
              </a:gs>
              <a:gs pos="100000">
                <a:srgbClr val="630000">
                  <a:alpha val="71999"/>
                </a:srgbClr>
              </a:gs>
            </a:gsLst>
            <a:lin ang="5400000" scaled="1"/>
          </a:gradFill>
          <a:ln w="9525">
            <a:solidFill>
              <a:srgbClr val="CC3300"/>
            </a:solidFill>
            <a:round/>
            <a:headEnd/>
            <a:tailEnd/>
          </a:ln>
        </p:spPr>
        <p:txBody>
          <a:bodyPr wrap="none" anchor="ctr"/>
          <a:lstStyle/>
          <a:p>
            <a:pPr algn="ctr"/>
            <a:r>
              <a:rPr lang="en-US" sz="1400" b="1">
                <a:solidFill>
                  <a:schemeClr val="bg1"/>
                </a:solidFill>
              </a:rPr>
              <a:t>4.1 x</a:t>
            </a:r>
          </a:p>
        </p:txBody>
      </p:sp>
      <p:sp>
        <p:nvSpPr>
          <p:cNvPr id="6" name="Rectangle 5"/>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303450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15286"/>
            <a:ext cx="5349778" cy="525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84" y="615286"/>
            <a:ext cx="5327918" cy="525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02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3505200" cy="1295400"/>
          </a:xfrm>
        </p:spPr>
        <p:txBody>
          <a:bodyPr/>
          <a:lstStyle/>
          <a:p>
            <a:r>
              <a:rPr lang="en-CA" sz="2000" dirty="0" smtClean="0">
                <a:solidFill>
                  <a:schemeClr val="accent1"/>
                </a:solidFill>
                <a:latin typeface="Arial" pitchFamily="34" charset="0"/>
                <a:cs typeface="Arial" pitchFamily="34" charset="0"/>
              </a:rPr>
              <a:t>The Industrial </a:t>
            </a:r>
            <a:br>
              <a:rPr lang="en-CA" sz="2000" dirty="0" smtClean="0">
                <a:solidFill>
                  <a:schemeClr val="accent1"/>
                </a:solidFill>
                <a:latin typeface="Arial" pitchFamily="34" charset="0"/>
                <a:cs typeface="Arial" pitchFamily="34" charset="0"/>
              </a:rPr>
            </a:br>
            <a:r>
              <a:rPr lang="en-CA" sz="2000" dirty="0" smtClean="0">
                <a:solidFill>
                  <a:schemeClr val="accent1"/>
                </a:solidFill>
                <a:latin typeface="Arial" pitchFamily="34" charset="0"/>
                <a:cs typeface="Arial" pitchFamily="34" charset="0"/>
              </a:rPr>
              <a:t>Grain-</a:t>
            </a:r>
            <a:r>
              <a:rPr lang="en-CA" sz="2000" i="1" dirty="0" smtClean="0">
                <a:solidFill>
                  <a:schemeClr val="accent1"/>
                </a:solidFill>
                <a:latin typeface="Arial" pitchFamily="34" charset="0"/>
                <a:cs typeface="Arial" pitchFamily="34" charset="0"/>
              </a:rPr>
              <a:t>Oilseed</a:t>
            </a:r>
            <a:r>
              <a:rPr lang="en-CA" sz="2000" dirty="0" smtClean="0">
                <a:solidFill>
                  <a:schemeClr val="accent1"/>
                </a:solidFill>
                <a:latin typeface="Arial" pitchFamily="34" charset="0"/>
                <a:cs typeface="Arial" pitchFamily="34" charset="0"/>
              </a:rPr>
              <a:t>-Livestock Complex </a:t>
            </a:r>
            <a:endParaRPr lang="en-CA" sz="2000" dirty="0">
              <a:solidFill>
                <a:schemeClr val="accent1"/>
              </a:solidFill>
              <a:latin typeface="Arial" pitchFamily="34"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510"/>
            <a:ext cx="3124200" cy="34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2"/>
          <p:cNvSpPr>
            <a:spLocks noChangeArrowheads="1"/>
          </p:cNvSpPr>
          <p:nvPr/>
        </p:nvSpPr>
        <p:spPr bwMode="auto">
          <a:xfrm>
            <a:off x="3657600" y="2667000"/>
            <a:ext cx="674687" cy="2041525"/>
          </a:xfrm>
          <a:prstGeom prst="curvedRightArrow">
            <a:avLst>
              <a:gd name="adj1" fmla="val 68475"/>
              <a:gd name="adj2" fmla="val 136949"/>
              <a:gd name="adj3" fmla="val 33333"/>
            </a:avLst>
          </a:prstGeom>
          <a:solidFill>
            <a:srgbClr val="800000"/>
          </a:solidFill>
          <a:ln w="9525">
            <a:solidFill>
              <a:srgbClr val="CC3300"/>
            </a:solidFill>
            <a:miter lim="800000"/>
            <a:headEnd/>
            <a:tailEnd/>
          </a:ln>
        </p:spPr>
        <p:txBody>
          <a:bodyPr wrap="none" anchor="ct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560" y="3581400"/>
            <a:ext cx="310164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40912106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3" descr="Biofue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3038"/>
            <a:ext cx="41910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Biofuel carto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3429000"/>
            <a:ext cx="46720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 y="2468563"/>
            <a:ext cx="3467100" cy="13970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2"/>
                </a:solidFill>
                <a:latin typeface="Arial" charset="0"/>
              </a:defRPr>
            </a:lvl9pPr>
          </a:lstStyle>
          <a:p>
            <a:pPr eaLnBrk="1" hangingPunct="1">
              <a:buClr>
                <a:srgbClr val="FFFF00"/>
              </a:buClr>
              <a:buSzPct val="100000"/>
              <a:buFont typeface="Times New Roman" pitchFamily="18" charset="0"/>
              <a:buNone/>
            </a:pPr>
            <a:r>
              <a:rPr lang="en-GB" sz="1400" dirty="0">
                <a:solidFill>
                  <a:srgbClr val="FFFF99"/>
                </a:solidFill>
                <a:ea typeface="Lucida Sans Unicode" pitchFamily="34" charset="0"/>
                <a:cs typeface="Lucida Sans Unicode" pitchFamily="34" charset="0"/>
              </a:rPr>
              <a:t>LESTER BROWN</a:t>
            </a:r>
            <a:r>
              <a:rPr lang="en-GB" sz="1400" dirty="0" smtClean="0">
                <a:solidFill>
                  <a:srgbClr val="FFFF99"/>
                </a:solidFill>
                <a:ea typeface="Lucida Sans Unicode" pitchFamily="34" charset="0"/>
                <a:cs typeface="Lucida Sans Unicode" pitchFamily="34" charset="0"/>
              </a:rPr>
              <a:t>: </a:t>
            </a:r>
            <a:endParaRPr lang="en-GB" sz="1400" dirty="0">
              <a:solidFill>
                <a:srgbClr val="FFFF99"/>
              </a:solidFill>
              <a:ea typeface="Lucida Sans Unicode" pitchFamily="34" charset="0"/>
              <a:cs typeface="Lucida Sans Unicode" pitchFamily="34" charset="0"/>
            </a:endParaRPr>
          </a:p>
          <a:p>
            <a:pPr algn="ctr" eaLnBrk="1" hangingPunct="1">
              <a:buClr>
                <a:srgbClr val="FFFF00"/>
              </a:buClr>
              <a:buSzPct val="100000"/>
              <a:buFont typeface="Times New Roman" pitchFamily="18" charset="0"/>
              <a:buNone/>
            </a:pPr>
            <a:r>
              <a:rPr lang="en-GB" b="1" dirty="0">
                <a:solidFill>
                  <a:srgbClr val="FFFF99"/>
                </a:solidFill>
                <a:ea typeface="Lucida Sans Unicode" pitchFamily="34" charset="0"/>
                <a:cs typeface="Lucida Sans Unicode" pitchFamily="34" charset="0"/>
              </a:rPr>
              <a:t>~ 800 M motorists</a:t>
            </a:r>
          </a:p>
          <a:p>
            <a:pPr algn="ctr" eaLnBrk="1" hangingPunct="1">
              <a:buClr>
                <a:srgbClr val="FFFF00"/>
              </a:buClr>
              <a:buSzPct val="100000"/>
              <a:buFont typeface="Times New Roman" pitchFamily="18" charset="0"/>
              <a:buNone/>
            </a:pPr>
            <a:r>
              <a:rPr lang="en-GB" b="1" dirty="0">
                <a:solidFill>
                  <a:srgbClr val="FFFF99"/>
                </a:solidFill>
                <a:ea typeface="Lucida Sans Unicode" pitchFamily="34" charset="0"/>
                <a:cs typeface="Lucida Sans Unicode" pitchFamily="34" charset="0"/>
              </a:rPr>
              <a:t>vs.</a:t>
            </a:r>
          </a:p>
          <a:p>
            <a:pPr algn="ctr" eaLnBrk="1" hangingPunct="1">
              <a:buClr>
                <a:srgbClr val="FFFF00"/>
              </a:buClr>
              <a:buSzPct val="100000"/>
              <a:buFont typeface="Times New Roman" pitchFamily="18" charset="0"/>
              <a:buNone/>
            </a:pPr>
            <a:r>
              <a:rPr lang="en-GB" b="1" dirty="0">
                <a:solidFill>
                  <a:srgbClr val="FFFF99"/>
                </a:solidFill>
                <a:ea typeface="Lucida Sans Unicode" pitchFamily="34" charset="0"/>
                <a:cs typeface="Lucida Sans Unicode" pitchFamily="34" charset="0"/>
              </a:rPr>
              <a:t>2 B poorest</a:t>
            </a:r>
          </a:p>
        </p:txBody>
      </p:sp>
    </p:spTree>
    <p:extLst>
      <p:ext uri="{BB962C8B-B14F-4D97-AF65-F5344CB8AC3E}">
        <p14:creationId xmlns:p14="http://schemas.microsoft.com/office/powerpoint/2010/main" val="291589869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88185"/>
            <a:ext cx="5867400" cy="2990665"/>
          </a:xfrm>
          <a:prstGeom prst="rect">
            <a:avLst/>
          </a:prstGeom>
        </p:spPr>
      </p:pic>
      <p:sp>
        <p:nvSpPr>
          <p:cNvPr id="3" name="Rectangle 2"/>
          <p:cNvSpPr/>
          <p:nvPr/>
        </p:nvSpPr>
        <p:spPr>
          <a:xfrm>
            <a:off x="6245850" y="3015516"/>
            <a:ext cx="2364750" cy="253916"/>
          </a:xfrm>
          <a:prstGeom prst="rect">
            <a:avLst/>
          </a:prstGeom>
        </p:spPr>
        <p:txBody>
          <a:bodyPr wrap="none">
            <a:spAutoFit/>
          </a:bodyPr>
          <a:lstStyle/>
          <a:p>
            <a:r>
              <a:rPr lang="en-CA" sz="1050" dirty="0" smtClean="0">
                <a:solidFill>
                  <a:schemeClr val="tx1"/>
                </a:solidFill>
              </a:rPr>
              <a:t>source http</a:t>
            </a:r>
            <a:r>
              <a:rPr lang="en-CA" sz="1050" dirty="0">
                <a:solidFill>
                  <a:schemeClr val="tx1"/>
                </a:solidFill>
              </a:rPr>
              <a:t>://chartsbin.com/view/bhy</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660" y="3407390"/>
            <a:ext cx="4839940" cy="309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38600" y="6243759"/>
            <a:ext cx="4572000" cy="261610"/>
          </a:xfrm>
          <a:prstGeom prst="rect">
            <a:avLst/>
          </a:prstGeom>
        </p:spPr>
        <p:txBody>
          <a:bodyPr>
            <a:spAutoFit/>
          </a:bodyPr>
          <a:lstStyle/>
          <a:p>
            <a:pPr algn="r"/>
            <a:r>
              <a:rPr lang="en-CA" sz="1100" b="1" dirty="0">
                <a:solidFill>
                  <a:schemeClr val="tx1"/>
                </a:solidFill>
              </a:rPr>
              <a:t>s</a:t>
            </a:r>
            <a:r>
              <a:rPr lang="en-CA" sz="1100" b="1" dirty="0" smtClean="0">
                <a:solidFill>
                  <a:schemeClr val="tx1"/>
                </a:solidFill>
              </a:rPr>
              <a:t>ource</a:t>
            </a:r>
            <a:r>
              <a:rPr lang="en-CA" sz="1100" b="1" dirty="0">
                <a:solidFill>
                  <a:schemeClr val="tx1"/>
                </a:solidFill>
              </a:rPr>
              <a:t>: Global Hunger </a:t>
            </a:r>
            <a:r>
              <a:rPr lang="en-CA" sz="1100" b="1" dirty="0" smtClean="0">
                <a:solidFill>
                  <a:schemeClr val="tx1"/>
                </a:solidFill>
              </a:rPr>
              <a:t>Index (2010</a:t>
            </a:r>
            <a:r>
              <a:rPr lang="en-CA" sz="1100" b="1" dirty="0">
                <a:solidFill>
                  <a:schemeClr val="tx1"/>
                </a:solidFill>
              </a:rPr>
              <a:t>)</a:t>
            </a:r>
            <a:endParaRPr lang="en-CA" sz="1100" dirty="0">
              <a:solidFill>
                <a:schemeClr val="tx1"/>
              </a:solidFill>
            </a:endParaRPr>
          </a:p>
        </p:txBody>
      </p:sp>
      <p:sp>
        <p:nvSpPr>
          <p:cNvPr id="6" name="Oval 5"/>
          <p:cNvSpPr/>
          <p:nvPr/>
        </p:nvSpPr>
        <p:spPr bwMode="auto">
          <a:xfrm rot="20548207">
            <a:off x="5362265" y="1040318"/>
            <a:ext cx="1843993" cy="1522167"/>
          </a:xfrm>
          <a:prstGeom prst="ellipse">
            <a:avLst/>
          </a:prstGeom>
          <a:noFill/>
          <a:ln w="5715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bg2"/>
              </a:solidFill>
              <a:effectLst/>
              <a:latin typeface="Arial" charset="0"/>
            </a:endParaRPr>
          </a:p>
        </p:txBody>
      </p:sp>
      <p:sp>
        <p:nvSpPr>
          <p:cNvPr id="7" name="Oval 6"/>
          <p:cNvSpPr/>
          <p:nvPr/>
        </p:nvSpPr>
        <p:spPr bwMode="auto">
          <a:xfrm rot="20548207">
            <a:off x="5430571" y="4384019"/>
            <a:ext cx="2034616" cy="1601978"/>
          </a:xfrm>
          <a:prstGeom prst="ellipse">
            <a:avLst/>
          </a:prstGeom>
          <a:noFill/>
          <a:ln w="57150"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bg2"/>
              </a:solidFill>
              <a:effectLst/>
              <a:latin typeface="Arial" charset="0"/>
            </a:endParaRPr>
          </a:p>
        </p:txBody>
      </p:sp>
      <p:sp>
        <p:nvSpPr>
          <p:cNvPr id="8" name="Title 7"/>
          <p:cNvSpPr>
            <a:spLocks noGrp="1"/>
          </p:cNvSpPr>
          <p:nvPr>
            <p:ph type="title"/>
          </p:nvPr>
        </p:nvSpPr>
        <p:spPr>
          <a:xfrm>
            <a:off x="600501" y="329949"/>
            <a:ext cx="2133600" cy="936010"/>
          </a:xfrm>
        </p:spPr>
        <p:txBody>
          <a:bodyPr/>
          <a:lstStyle/>
          <a:p>
            <a:pPr algn="l"/>
            <a:r>
              <a:rPr lang="en-CA" sz="2800" dirty="0" smtClean="0">
                <a:solidFill>
                  <a:schemeClr val="accent5"/>
                </a:solidFill>
                <a:latin typeface="Arial" pitchFamily="34" charset="0"/>
                <a:cs typeface="Arial" pitchFamily="34" charset="0"/>
              </a:rPr>
              <a:t>p.c. meat</a:t>
            </a:r>
            <a:endParaRPr lang="en-CA" sz="2800" dirty="0">
              <a:solidFill>
                <a:schemeClr val="accent5"/>
              </a:solidFill>
              <a:latin typeface="Arial" pitchFamily="34" charset="0"/>
              <a:cs typeface="Arial" pitchFamily="34" charset="0"/>
            </a:endParaRPr>
          </a:p>
        </p:txBody>
      </p:sp>
      <p:sp>
        <p:nvSpPr>
          <p:cNvPr id="9" name="Title 7"/>
          <p:cNvSpPr txBox="1">
            <a:spLocks/>
          </p:cNvSpPr>
          <p:nvPr/>
        </p:nvSpPr>
        <p:spPr bwMode="auto">
          <a:xfrm>
            <a:off x="457200" y="5569359"/>
            <a:ext cx="2971800" cy="93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CA" sz="2800" dirty="0" smtClean="0">
                <a:solidFill>
                  <a:schemeClr val="accent5"/>
                </a:solidFill>
                <a:latin typeface="Arial" pitchFamily="34" charset="0"/>
                <a:cs typeface="Arial" pitchFamily="34" charset="0"/>
              </a:rPr>
              <a:t>‘hunger hotspots’</a:t>
            </a:r>
            <a:endParaRPr lang="en-CA" sz="2800"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41777514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38250"/>
            <a:ext cx="54292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2806233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2400" y="152400"/>
            <a:ext cx="3962401" cy="609600"/>
          </a:xfrm>
        </p:spPr>
        <p:txBody>
          <a:bodyPr/>
          <a:lstStyle/>
          <a:p>
            <a:r>
              <a:rPr lang="en-CA" sz="2400" b="1" i="1" dirty="0" smtClean="0">
                <a:solidFill>
                  <a:schemeClr val="accent1"/>
                </a:solidFill>
                <a:latin typeface="Arial" pitchFamily="34" charset="0"/>
                <a:cs typeface="Arial" pitchFamily="34" charset="0"/>
              </a:rPr>
              <a:t>Soaking up the surplus</a:t>
            </a:r>
            <a:endParaRPr lang="en-CA" sz="2400" b="1" i="1" dirty="0">
              <a:solidFill>
                <a:schemeClr val="accent1"/>
              </a:solidFill>
              <a:latin typeface="Arial" pitchFamily="34" charset="0"/>
              <a:cs typeface="Arial" pitchFamily="34" charset="0"/>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400800" cy="49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20753"/>
            <a:ext cx="2241230" cy="5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50822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263098"/>
            <a:ext cx="480477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a:spLocks noGrp="1"/>
          </p:cNvSpPr>
          <p:nvPr>
            <p:ph type="title"/>
          </p:nvPr>
        </p:nvSpPr>
        <p:spPr>
          <a:xfrm>
            <a:off x="152400" y="152400"/>
            <a:ext cx="3962401" cy="609600"/>
          </a:xfrm>
        </p:spPr>
        <p:txBody>
          <a:bodyPr/>
          <a:lstStyle/>
          <a:p>
            <a:r>
              <a:rPr lang="en-CA" sz="2400" b="1" i="1" dirty="0" smtClean="0">
                <a:solidFill>
                  <a:schemeClr val="accent1"/>
                </a:solidFill>
                <a:latin typeface="Arial" pitchFamily="34" charset="0"/>
                <a:cs typeface="Arial" pitchFamily="34" charset="0"/>
              </a:rPr>
              <a:t>Soaking up the surplus</a:t>
            </a:r>
            <a:endParaRPr lang="en-CA" sz="2400" b="1" i="1" dirty="0">
              <a:solidFill>
                <a:schemeClr val="accent1"/>
              </a:solidFill>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78" y="3276600"/>
            <a:ext cx="4495800" cy="285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2777" y="1447800"/>
            <a:ext cx="3512024" cy="830997"/>
          </a:xfrm>
          <a:prstGeom prst="rect">
            <a:avLst/>
          </a:prstGeom>
        </p:spPr>
        <p:txBody>
          <a:bodyPr wrap="square">
            <a:spAutoFit/>
          </a:bodyPr>
          <a:lstStyle/>
          <a:p>
            <a:r>
              <a:rPr lang="en-GB" dirty="0">
                <a:solidFill>
                  <a:schemeClr val="bg1"/>
                </a:solidFill>
              </a:rPr>
              <a:t>from a deflationary </a:t>
            </a:r>
            <a:r>
              <a:rPr lang="en-GB" dirty="0" smtClean="0">
                <a:solidFill>
                  <a:schemeClr val="bg1"/>
                </a:solidFill>
              </a:rPr>
              <a:t>millstone…</a:t>
            </a:r>
            <a:endParaRPr lang="en-CA" dirty="0">
              <a:solidFill>
                <a:schemeClr val="bg1"/>
              </a:solidFill>
            </a:endParaRPr>
          </a:p>
        </p:txBody>
      </p:sp>
      <p:sp>
        <p:nvSpPr>
          <p:cNvPr id="7" name="Rectangle 6"/>
          <p:cNvSpPr/>
          <p:nvPr/>
        </p:nvSpPr>
        <p:spPr>
          <a:xfrm>
            <a:off x="4876800" y="3657600"/>
            <a:ext cx="4191000" cy="1200329"/>
          </a:xfrm>
          <a:prstGeom prst="rect">
            <a:avLst/>
          </a:prstGeom>
        </p:spPr>
        <p:txBody>
          <a:bodyPr wrap="square">
            <a:spAutoFit/>
          </a:bodyPr>
          <a:lstStyle/>
          <a:p>
            <a:r>
              <a:rPr lang="en-GB" dirty="0" smtClean="0">
                <a:solidFill>
                  <a:schemeClr val="bg1"/>
                </a:solidFill>
              </a:rPr>
              <a:t>…to </a:t>
            </a:r>
            <a:r>
              <a:rPr lang="en-GB" dirty="0">
                <a:solidFill>
                  <a:schemeClr val="bg1"/>
                </a:solidFill>
              </a:rPr>
              <a:t>a steadily growing source of low margin earnings </a:t>
            </a:r>
            <a:endParaRPr lang="en-CA" dirty="0">
              <a:solidFill>
                <a:schemeClr val="bg1"/>
              </a:solidFill>
            </a:endParaRPr>
          </a:p>
        </p:txBody>
      </p:sp>
      <p:sp>
        <p:nvSpPr>
          <p:cNvPr id="8" name="Rectangle 7"/>
          <p:cNvSpPr/>
          <p:nvPr/>
        </p:nvSpPr>
        <p:spPr>
          <a:xfrm>
            <a:off x="914400" y="6131077"/>
            <a:ext cx="7245823" cy="461665"/>
          </a:xfrm>
          <a:prstGeom prst="rect">
            <a:avLst/>
          </a:prstGeom>
        </p:spPr>
        <p:txBody>
          <a:bodyPr wrap="square">
            <a:spAutoFit/>
          </a:bodyPr>
          <a:lstStyle/>
          <a:p>
            <a:r>
              <a:rPr lang="en-GB" dirty="0">
                <a:solidFill>
                  <a:schemeClr val="bg1"/>
                </a:solidFill>
              </a:rPr>
              <a:t>large-scale farmers, processors, and traders </a:t>
            </a:r>
            <a:endParaRPr lang="en-CA" dirty="0"/>
          </a:p>
        </p:txBody>
      </p:sp>
      <p:sp>
        <p:nvSpPr>
          <p:cNvPr id="9" name="Title 2"/>
          <p:cNvSpPr txBox="1">
            <a:spLocks/>
          </p:cNvSpPr>
          <p:nvPr/>
        </p:nvSpPr>
        <p:spPr bwMode="auto">
          <a:xfrm>
            <a:off x="4900684" y="5181600"/>
            <a:ext cx="39624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CA" sz="2400" b="1" i="1" dirty="0" smtClean="0">
                <a:solidFill>
                  <a:schemeClr val="accent1"/>
                </a:solidFill>
                <a:latin typeface="Arial" pitchFamily="34" charset="0"/>
                <a:cs typeface="Arial" pitchFamily="34" charset="0"/>
              </a:rPr>
              <a:t>“Get big or get out”</a:t>
            </a:r>
            <a:endParaRPr lang="en-CA" sz="2400" b="1" i="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5174824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griculture_c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2663"/>
            <a:ext cx="403860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orn into traile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381000" y="4476750"/>
            <a:ext cx="3733800" cy="2381250"/>
          </a:xfrm>
        </p:spPr>
      </p:pic>
      <p:pic>
        <p:nvPicPr>
          <p:cNvPr id="32772" name="Picture 4" descr="Combine - soy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0"/>
            <a:ext cx="3200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69" name="Picture 5" descr="Hog she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882775"/>
            <a:ext cx="3429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44071" name="Picture 7" descr="chickens - industrial farm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672013"/>
            <a:ext cx="38862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ChangeArrowheads="1"/>
          </p:cNvSpPr>
          <p:nvPr/>
        </p:nvSpPr>
        <p:spPr bwMode="auto">
          <a:xfrm>
            <a:off x="0" y="0"/>
            <a:ext cx="990600" cy="685800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32777" name="Rectangle 9"/>
          <p:cNvSpPr>
            <a:spLocks noChangeArrowheads="1"/>
          </p:cNvSpPr>
          <p:nvPr/>
        </p:nvSpPr>
        <p:spPr bwMode="auto">
          <a:xfrm>
            <a:off x="3962400" y="0"/>
            <a:ext cx="990600" cy="68580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8" name="Rectangle 10"/>
          <p:cNvSpPr>
            <a:spLocks noChangeArrowheads="1"/>
          </p:cNvSpPr>
          <p:nvPr/>
        </p:nvSpPr>
        <p:spPr bwMode="auto">
          <a:xfrm>
            <a:off x="8153400" y="0"/>
            <a:ext cx="990600" cy="68580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9" name="Rectangle 2"/>
          <p:cNvSpPr>
            <a:spLocks noGrp="1" noChangeArrowheads="1"/>
          </p:cNvSpPr>
          <p:nvPr>
            <p:ph type="title"/>
          </p:nvPr>
        </p:nvSpPr>
        <p:spPr>
          <a:xfrm>
            <a:off x="381000" y="152400"/>
            <a:ext cx="8077200" cy="228600"/>
          </a:xfrm>
        </p:spPr>
        <p:txBody>
          <a:bodyPr lIns="90000" tIns="46800" rIns="90000" bIns="46800"/>
          <a:lstStyle/>
          <a:p>
            <a:pPr defTabSz="457200" eaLnBrk="1" hangingPunct="1">
              <a:buClr>
                <a:srgbClr val="FFFF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smtClean="0">
                <a:solidFill>
                  <a:srgbClr val="C00000"/>
                </a:solidFill>
                <a:latin typeface="Arial" charset="0"/>
              </a:rPr>
              <a:t>The Industrial Grain-</a:t>
            </a:r>
            <a:r>
              <a:rPr lang="en-GB" sz="2400" b="1" i="1" smtClean="0">
                <a:solidFill>
                  <a:srgbClr val="C00000"/>
                </a:solidFill>
                <a:latin typeface="Arial" charset="0"/>
              </a:rPr>
              <a:t>Oilseed</a:t>
            </a:r>
            <a:r>
              <a:rPr lang="en-GB" sz="2400" b="1" smtClean="0">
                <a:solidFill>
                  <a:srgbClr val="C00000"/>
                </a:solidFill>
                <a:latin typeface="Arial" charset="0"/>
              </a:rPr>
              <a:t>-Livestock Complex</a:t>
            </a:r>
            <a:endParaRPr lang="en-GB" sz="2800" b="1" smtClean="0">
              <a:solidFill>
                <a:srgbClr val="C00000"/>
              </a:solidFill>
              <a:latin typeface="Arial" charset="0"/>
            </a:endParaRPr>
          </a:p>
        </p:txBody>
      </p:sp>
      <p:sp>
        <p:nvSpPr>
          <p:cNvPr id="12" name="Rectangle 8"/>
          <p:cNvSpPr>
            <a:spLocks noChangeArrowheads="1"/>
          </p:cNvSpPr>
          <p:nvPr/>
        </p:nvSpPr>
        <p:spPr bwMode="auto">
          <a:xfrm>
            <a:off x="1524001" y="990600"/>
            <a:ext cx="71004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500"/>
              </a:spcBef>
            </a:pPr>
            <a:r>
              <a:rPr lang="en-GB" sz="2800" dirty="0" smtClean="0">
                <a:solidFill>
                  <a:schemeClr val="bg1"/>
                </a:solidFill>
              </a:rPr>
              <a:t>industrial monocultures &amp; animals both disarticulated and entwined</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4069"/>
                                        </p:tgtEl>
                                        <p:attrNameLst>
                                          <p:attrName>style.visibility</p:attrName>
                                        </p:attrNameLst>
                                      </p:cBhvr>
                                      <p:to>
                                        <p:strVal val="visible"/>
                                      </p:to>
                                    </p:set>
                                    <p:animEffect transition="in" filter="fade">
                                      <p:cBhvr>
                                        <p:cTn id="7" dur="500"/>
                                        <p:tgtEl>
                                          <p:spTgt spid="344069"/>
                                        </p:tgtEl>
                                      </p:cBhvr>
                                    </p:animEffect>
                                  </p:childTnLst>
                                </p:cTn>
                              </p:par>
                              <p:par>
                                <p:cTn id="8" presetID="10" presetClass="entr" presetSubtype="0" fill="hold" nodeType="withEffect">
                                  <p:stCondLst>
                                    <p:cond delay="0"/>
                                  </p:stCondLst>
                                  <p:childTnLst>
                                    <p:set>
                                      <p:cBhvr>
                                        <p:cTn id="9" dur="1" fill="hold">
                                          <p:stCondLst>
                                            <p:cond delay="0"/>
                                          </p:stCondLst>
                                        </p:cTn>
                                        <p:tgtEl>
                                          <p:spTgt spid="344070"/>
                                        </p:tgtEl>
                                        <p:attrNameLst>
                                          <p:attrName>style.visibility</p:attrName>
                                        </p:attrNameLst>
                                      </p:cBhvr>
                                      <p:to>
                                        <p:strVal val="visible"/>
                                      </p:to>
                                    </p:set>
                                    <p:animEffect transition="in" filter="fade">
                                      <p:cBhvr>
                                        <p:cTn id="10" dur="500"/>
                                        <p:tgtEl>
                                          <p:spTgt spid="344070"/>
                                        </p:tgtEl>
                                      </p:cBhvr>
                                    </p:animEffect>
                                  </p:childTnLst>
                                </p:cTn>
                              </p:par>
                              <p:par>
                                <p:cTn id="11" presetID="10" presetClass="entr" presetSubtype="0" fill="hold" nodeType="withEffect">
                                  <p:stCondLst>
                                    <p:cond delay="0"/>
                                  </p:stCondLst>
                                  <p:childTnLst>
                                    <p:set>
                                      <p:cBhvr>
                                        <p:cTn id="12" dur="1" fill="hold">
                                          <p:stCondLst>
                                            <p:cond delay="0"/>
                                          </p:stCondLst>
                                        </p:cTn>
                                        <p:tgtEl>
                                          <p:spTgt spid="344071"/>
                                        </p:tgtEl>
                                        <p:attrNameLst>
                                          <p:attrName>style.visibility</p:attrName>
                                        </p:attrNameLst>
                                      </p:cBhvr>
                                      <p:to>
                                        <p:strVal val="visible"/>
                                      </p:to>
                                    </p:set>
                                    <p:animEffect transition="in" filter="fade">
                                      <p:cBhvr>
                                        <p:cTn id="13" dur="500"/>
                                        <p:tgtEl>
                                          <p:spTgt spid="344071"/>
                                        </p:tgtEl>
                                      </p:cBhvr>
                                    </p:animEffect>
                                  </p:childTnLst>
                                </p:cTn>
                              </p:par>
                            </p:childTnLst>
                          </p:cTn>
                        </p:par>
                        <p:par>
                          <p:cTn id="14" fill="hold">
                            <p:stCondLst>
                              <p:cond delay="500"/>
                            </p:stCondLst>
                            <p:childTnLst>
                              <p:par>
                                <p:cTn id="15" presetID="22" presetClass="entr" presetSubtype="4" fill="hold" grpId="0" nodeType="afterEffect">
                                  <p:stCondLst>
                                    <p:cond delay="4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rain farming - Color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
            <a:ext cx="6019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08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US_hay_farm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100" y="3609975"/>
            <a:ext cx="30480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267200"/>
            <a:ext cx="4114800" cy="243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2" name="Rectangle 21"/>
          <p:cNvSpPr>
            <a:spLocks noChangeArrowheads="1"/>
          </p:cNvSpPr>
          <p:nvPr/>
        </p:nvSpPr>
        <p:spPr bwMode="auto">
          <a:xfrm>
            <a:off x="3733800" y="2886075"/>
            <a:ext cx="5257800" cy="1000125"/>
          </a:xfrm>
          <a:prstGeom prst="rect">
            <a:avLst/>
          </a:prstGeom>
          <a:solidFill>
            <a:srgbClr val="000000"/>
          </a:solidFill>
          <a:ln w="9360">
            <a:solidFill>
              <a:srgbClr val="FFFF66"/>
            </a:solidFill>
            <a:miter lim="800000"/>
            <a:headEnd/>
            <a:tailEnd/>
          </a:ln>
        </p:spPr>
        <p:txBody>
          <a:bodyPr/>
          <a:lstStyle/>
          <a:p>
            <a:pPr defTabSz="457200">
              <a:lnSpc>
                <a:spcPct val="90000"/>
              </a:lnSpc>
              <a:spcBef>
                <a:spcPct val="20000"/>
              </a:spcBef>
              <a:tabLst>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pPr>
            <a:r>
              <a:rPr lang="en-US" sz="2000" b="1" i="1">
                <a:solidFill>
                  <a:schemeClr val="bg1"/>
                </a:solidFill>
              </a:rPr>
              <a:t>‘Modern agriculture has become the art of  turning oil into food.’</a:t>
            </a:r>
          </a:p>
          <a:p>
            <a:pPr marL="742950" lvl="1" indent="-312738" defTabSz="457200">
              <a:lnSpc>
                <a:spcPct val="90000"/>
              </a:lnSpc>
              <a:spcBef>
                <a:spcPct val="20000"/>
              </a:spcBef>
              <a:tabLst>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pPr>
            <a:r>
              <a:rPr lang="en-US" sz="2000" b="1" i="1">
                <a:solidFill>
                  <a:schemeClr val="bg1"/>
                </a:solidFill>
              </a:rPr>
              <a:t>	</a:t>
            </a:r>
            <a:r>
              <a:rPr lang="en-US" sz="1400" b="1">
                <a:solidFill>
                  <a:schemeClr val="bg1"/>
                </a:solidFill>
              </a:rPr>
              <a:t>-B. Clark &amp; R. York (2008:13)</a:t>
            </a:r>
            <a:endParaRPr lang="en-GB"/>
          </a:p>
        </p:txBody>
      </p:sp>
      <p:sp>
        <p:nvSpPr>
          <p:cNvPr id="8" name="Rectangle 5"/>
          <p:cNvSpPr txBox="1">
            <a:spLocks noChangeArrowheads="1"/>
          </p:cNvSpPr>
          <p:nvPr/>
        </p:nvSpPr>
        <p:spPr bwMode="auto">
          <a:xfrm>
            <a:off x="5257800" y="304800"/>
            <a:ext cx="266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1800" b="1" dirty="0" smtClean="0">
                <a:solidFill>
                  <a:schemeClr val="tx2">
                    <a:lumMod val="40000"/>
                    <a:lumOff val="60000"/>
                  </a:schemeClr>
                </a:solidFill>
                <a:latin typeface="Arial" pitchFamily="34" charset="0"/>
                <a:cs typeface="Arial" pitchFamily="34" charset="0"/>
              </a:rPr>
              <a:t>INEFFICIENCY:</a:t>
            </a:r>
          </a:p>
          <a:p>
            <a:pPr algn="l" eaLnBrk="1" hangingPunct="1">
              <a:defRPr/>
            </a:pPr>
            <a:r>
              <a:rPr lang="en-US" sz="1800" b="1" dirty="0" smtClean="0">
                <a:solidFill>
                  <a:schemeClr val="bg1"/>
                </a:solidFill>
                <a:latin typeface="Arial" pitchFamily="34" charset="0"/>
                <a:cs typeface="Arial" pitchFamily="34" charset="0"/>
              </a:rPr>
              <a:t>‘biophysical overrides’</a:t>
            </a:r>
            <a:br>
              <a:rPr lang="en-US" sz="1800" b="1" dirty="0" smtClean="0">
                <a:solidFill>
                  <a:schemeClr val="bg1"/>
                </a:solidFill>
                <a:latin typeface="Arial" pitchFamily="34" charset="0"/>
                <a:cs typeface="Arial" pitchFamily="34" charset="0"/>
              </a:rPr>
            </a:br>
            <a:r>
              <a:rPr lang="en-US" sz="1600" dirty="0" smtClean="0">
                <a:solidFill>
                  <a:schemeClr val="bg1"/>
                </a:solidFill>
                <a:latin typeface="Arial" pitchFamily="34" charset="0"/>
                <a:cs typeface="Arial" pitchFamily="34" charset="0"/>
              </a:rPr>
              <a:t>for scale &amp; simplification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g factory - FarmSa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4724400" cy="33258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6213"/>
            <a:ext cx="4343400" cy="3752851"/>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522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11538"/>
            <a:ext cx="4114800" cy="3446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2229" name="Picture 5" descr="milk facto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505200"/>
            <a:ext cx="4724400" cy="3059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30" name="Rectangle 3"/>
          <p:cNvSpPr>
            <a:spLocks noChangeArrowheads="1"/>
          </p:cNvSpPr>
          <p:nvPr/>
        </p:nvSpPr>
        <p:spPr bwMode="auto">
          <a:xfrm>
            <a:off x="10668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a:buClr>
                <a:srgbClr val="FFFF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i="1">
                <a:solidFill>
                  <a:schemeClr val="tx1"/>
                </a:solidFill>
              </a:rPr>
              <a:t>Our ‘Ecological Hoofprint’</a:t>
            </a:r>
            <a:endParaRPr lang="en-GB" sz="6600">
              <a:solidFill>
                <a:schemeClr val="tx1"/>
              </a:solidFill>
            </a:endParaRPr>
          </a:p>
        </p:txBody>
      </p:sp>
      <p:pic>
        <p:nvPicPr>
          <p:cNvPr id="52231" name="Picture 5" descr="C:\Users\Tony\AppData\Local\Microsoft\Windows\Temporary Internet Files\Content.IE5\1JQ1OURL\MC900431643[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2325" y="1462088"/>
            <a:ext cx="31146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3" descr="Meat on sh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1200"/>
            <a:ext cx="2590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US_hay_far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44227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Diet for a Small Pla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0"/>
            <a:ext cx="24320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Lappe - reverse protein factory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0"/>
            <a:ext cx="21478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10"/>
          <p:cNvSpPr>
            <a:spLocks noChangeArrowheads="1"/>
          </p:cNvSpPr>
          <p:nvPr/>
        </p:nvSpPr>
        <p:spPr bwMode="auto">
          <a:xfrm>
            <a:off x="914400" y="4038600"/>
            <a:ext cx="773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CA" b="1">
                <a:solidFill>
                  <a:srgbClr val="FF0000"/>
                </a:solidFill>
                <a:ea typeface="Lucida Sans Unicode" pitchFamily="34" charset="0"/>
                <a:cs typeface="Lucida Sans Unicode" pitchFamily="34" charset="0"/>
              </a:rPr>
              <a:t>grain-fed livestock: “reverse protein factories”</a:t>
            </a:r>
            <a:r>
              <a:rPr lang="en-CA" b="1">
                <a:solidFill>
                  <a:srgbClr val="FF0000"/>
                </a:solidFill>
                <a:latin typeface="Times New Roman" pitchFamily="18" charset="0"/>
                <a:ea typeface="Lucida Sans Unicode" pitchFamily="34" charset="0"/>
                <a:cs typeface="Lucida Sans Unicode" pitchFamily="34" charset="0"/>
              </a:rPr>
              <a:t> </a:t>
            </a:r>
            <a:r>
              <a:rPr lang="en-CA" sz="1600" b="1">
                <a:solidFill>
                  <a:srgbClr val="FF0000"/>
                </a:solidFill>
                <a:ea typeface="Lucida Sans Unicode" pitchFamily="34" charset="0"/>
                <a:cs typeface="Lucida Sans Unicode" pitchFamily="34" charset="0"/>
              </a:rPr>
              <a:t>(Lappe)</a:t>
            </a:r>
          </a:p>
        </p:txBody>
      </p:sp>
      <p:pic>
        <p:nvPicPr>
          <p:cNvPr id="43016" name="Picture 9" descr="Chicken - carcas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495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47244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98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0"/>
            <a:ext cx="4419600" cy="2535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3200"/>
            <a:ext cx="2493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98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743200"/>
            <a:ext cx="25701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990" name="Picture 7" descr="Meat supermark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540250"/>
            <a:ext cx="4114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11"/>
          <p:cNvSpPr>
            <a:spLocks noChangeArrowheads="1"/>
          </p:cNvSpPr>
          <p:nvPr/>
        </p:nvSpPr>
        <p:spPr bwMode="auto">
          <a:xfrm>
            <a:off x="273406" y="304800"/>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sz="1600" dirty="0">
                <a:solidFill>
                  <a:schemeClr val="bg1"/>
                </a:solidFill>
                <a:ea typeface="Lucida Sans Unicode" pitchFamily="34" charset="0"/>
                <a:cs typeface="Lucida Sans Unicode" pitchFamily="34" charset="0"/>
              </a:rPr>
              <a:t>m</a:t>
            </a:r>
            <a:r>
              <a:rPr lang="en-GB" sz="1600" dirty="0" smtClean="0">
                <a:solidFill>
                  <a:schemeClr val="bg1"/>
                </a:solidFill>
                <a:ea typeface="Lucida Sans Unicode" pitchFamily="34" charset="0"/>
                <a:cs typeface="Lucida Sans Unicode" pitchFamily="34" charset="0"/>
              </a:rPr>
              <a:t>uch useable nutrition lost </a:t>
            </a:r>
            <a:r>
              <a:rPr lang="en-GB" sz="1600" dirty="0">
                <a:solidFill>
                  <a:schemeClr val="bg1"/>
                </a:solidFill>
                <a:ea typeface="Lucida Sans Unicode" pitchFamily="34" charset="0"/>
                <a:cs typeface="Lucida Sans Unicode" pitchFamily="34" charset="0"/>
              </a:rPr>
              <a:t>in cycling </a:t>
            </a:r>
            <a:r>
              <a:rPr lang="en-GB" sz="1600" dirty="0" smtClean="0">
                <a:solidFill>
                  <a:schemeClr val="bg1"/>
                </a:solidFill>
                <a:ea typeface="Lucida Sans Unicode" pitchFamily="34" charset="0"/>
                <a:cs typeface="Lucida Sans Unicode" pitchFamily="34" charset="0"/>
              </a:rPr>
              <a:t>grains and oilseeds </a:t>
            </a:r>
            <a:r>
              <a:rPr lang="en-GB" sz="1600" dirty="0">
                <a:solidFill>
                  <a:schemeClr val="bg1"/>
                </a:solidFill>
                <a:ea typeface="Lucida Sans Unicode" pitchFamily="34" charset="0"/>
                <a:cs typeface="Lucida Sans Unicode" pitchFamily="34" charset="0"/>
              </a:rPr>
              <a:t>through livestock</a:t>
            </a:r>
            <a:r>
              <a:rPr lang="en-GB" sz="2000" dirty="0">
                <a:ea typeface="Lucida Sans Unicode" pitchFamily="34" charset="0"/>
                <a:cs typeface="Lucida Sans Unicode" pitchFamily="34" charset="0"/>
              </a:rPr>
              <a:t> </a:t>
            </a:r>
          </a:p>
        </p:txBody>
      </p:sp>
      <p:pic>
        <p:nvPicPr>
          <p:cNvPr id="38921" name="Picture 5" descr="C:\Users\Tony\AppData\Local\Microsoft\Windows\Temporary Internet Files\Content.IE5\1JQ1OURL\MC90043164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3" y="2205038"/>
            <a:ext cx="31146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11"/>
          <p:cNvSpPr>
            <a:spLocks noChangeArrowheads="1"/>
          </p:cNvSpPr>
          <p:nvPr/>
        </p:nvSpPr>
        <p:spPr bwMode="auto">
          <a:xfrm>
            <a:off x="273406" y="1220645"/>
            <a:ext cx="6230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dirty="0">
                <a:solidFill>
                  <a:schemeClr val="tx2"/>
                </a:solidFill>
              </a:rPr>
              <a:t>-intensification of livestock production</a:t>
            </a:r>
          </a:p>
          <a:p>
            <a:r>
              <a:rPr lang="en-GB" sz="1600" dirty="0">
                <a:solidFill>
                  <a:schemeClr val="tx2"/>
                </a:solidFill>
              </a:rPr>
              <a:t> =</a:t>
            </a:r>
            <a:r>
              <a:rPr lang="en-GB" sz="1600" b="1" dirty="0">
                <a:solidFill>
                  <a:schemeClr val="tx2"/>
                </a:solidFill>
              </a:rPr>
              <a:t>extra land area + resources needed for agriculture</a:t>
            </a:r>
            <a:r>
              <a:rPr lang="en-US" sz="1600" b="1" dirty="0">
                <a:solidFill>
                  <a:schemeClr val="bg1"/>
                </a:solidFill>
              </a:rPr>
              <a:t>	</a:t>
            </a:r>
            <a:r>
              <a:rPr lang="en-GB" sz="1600" dirty="0">
                <a:solidFill>
                  <a:schemeClr val="bg1"/>
                </a:solidFill>
              </a:rPr>
              <a:t>	</a:t>
            </a:r>
          </a:p>
        </p:txBody>
      </p:sp>
      <p:sp>
        <p:nvSpPr>
          <p:cNvPr id="11" name="Rectangle 11"/>
          <p:cNvSpPr>
            <a:spLocks noChangeArrowheads="1"/>
          </p:cNvSpPr>
          <p:nvPr/>
        </p:nvSpPr>
        <p:spPr bwMode="auto">
          <a:xfrm>
            <a:off x="273406" y="1912938"/>
            <a:ext cx="3663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dirty="0">
                <a:solidFill>
                  <a:schemeClr val="tx2"/>
                </a:solidFill>
              </a:rPr>
              <a:t>+ additional </a:t>
            </a:r>
            <a:r>
              <a:rPr lang="en-GB" sz="1600" b="1" dirty="0" smtClean="0">
                <a:solidFill>
                  <a:schemeClr val="tx2"/>
                </a:solidFill>
              </a:rPr>
              <a:t>atmospheric &amp; water</a:t>
            </a:r>
            <a:endParaRPr lang="en-GB" sz="1600" b="1" dirty="0">
              <a:solidFill>
                <a:schemeClr val="tx2"/>
              </a:solidFill>
            </a:endParaRPr>
          </a:p>
          <a:p>
            <a:r>
              <a:rPr lang="en-GB" sz="1600" b="1" dirty="0">
                <a:solidFill>
                  <a:schemeClr val="tx2"/>
                </a:solidFill>
              </a:rPr>
              <a:t>footprints</a:t>
            </a:r>
            <a:r>
              <a:rPr lang="en-US" sz="1100" b="1" dirty="0">
                <a:solidFill>
                  <a:schemeClr val="tx2"/>
                </a:solidFill>
              </a:rPr>
              <a:t>	</a:t>
            </a:r>
            <a:r>
              <a:rPr lang="en-GB" sz="1400" dirty="0">
                <a:solidFill>
                  <a:schemeClr val="tx2"/>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3356753" y="286215"/>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457200" eaLnBrk="0" hangingPunct="0">
              <a:buClr>
                <a:srgbClr val="FFFF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rgbClr val="FFFF99"/>
                </a:solidFill>
                <a:latin typeface="Arial" pitchFamily="34" charset="0"/>
                <a:cs typeface="Arial" pitchFamily="34" charset="0"/>
              </a:rPr>
              <a:t>Increasing attention…</a:t>
            </a:r>
            <a:endParaRPr lang="en-GB" sz="4400" dirty="0">
              <a:solidFill>
                <a:schemeClr val="tx2"/>
              </a:solidFill>
              <a:latin typeface="Arial" pitchFamily="34" charset="0"/>
              <a:cs typeface="Arial" pitchFamily="34" charset="0"/>
            </a:endParaRPr>
          </a:p>
        </p:txBody>
      </p:sp>
      <p:pic>
        <p:nvPicPr>
          <p:cNvPr id="289795" name="Picture 3" descr="E Magazine - Meat and Cli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44" y="2685139"/>
            <a:ext cx="2466655" cy="3358295"/>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the-greenhouse-hamburg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587083"/>
            <a:ext cx="2743200" cy="274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89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914400"/>
            <a:ext cx="2743200" cy="11795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7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057400"/>
            <a:ext cx="2743200" cy="5556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799" name="Picture 7" descr="Livestock Energy Costs - NYT - Jan 27 2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5403" y="1270794"/>
            <a:ext cx="2238731"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898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589" y="152400"/>
            <a:ext cx="2873367"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950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68264"/>
            <a:ext cx="5791200" cy="305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63507"/>
            <a:ext cx="2312834" cy="29289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322" y="3394653"/>
            <a:ext cx="2296912" cy="30659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878" y="3578500"/>
            <a:ext cx="104692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4114800" y="3751734"/>
            <a:ext cx="914400" cy="104886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bg2"/>
              </a:solidFill>
              <a:effectLst/>
              <a:latin typeface="Arial" charset="0"/>
            </a:endParaRPr>
          </a:p>
        </p:txBody>
      </p:sp>
      <p:pic>
        <p:nvPicPr>
          <p:cNvPr id="14" name="Picture 2" descr="ADM - value stre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844" y="191382"/>
            <a:ext cx="489367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ADMlogo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427" y="244173"/>
            <a:ext cx="1188477" cy="109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bwMode="auto">
          <a:xfrm>
            <a:off x="6019800" y="295219"/>
            <a:ext cx="457199" cy="328328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34972058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razil - Emas NP vs s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0"/>
            <a:ext cx="31416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Sheep - Austra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91000"/>
            <a:ext cx="5715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amazoncattl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39624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Amazon_defor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0"/>
            <a:ext cx="3200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Cattle - Amazon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057400"/>
            <a:ext cx="32004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8"/>
          <p:cNvSpPr>
            <a:spLocks noGrp="1" noChangeArrowheads="1"/>
          </p:cNvSpPr>
          <p:nvPr>
            <p:ph type="body" idx="4294967295"/>
          </p:nvPr>
        </p:nvSpPr>
        <p:spPr>
          <a:xfrm>
            <a:off x="2895600" y="2362200"/>
            <a:ext cx="4800600" cy="1828800"/>
          </a:xfrm>
        </p:spPr>
        <p:txBody>
          <a:bodyPr/>
          <a:lstStyle/>
          <a:p>
            <a:pPr>
              <a:buFontTx/>
              <a:buNone/>
            </a:pPr>
            <a:r>
              <a:rPr lang="en-US" sz="4000" b="1" dirty="0" smtClean="0">
                <a:solidFill>
                  <a:schemeClr val="bg1"/>
                </a:solidFill>
              </a:rPr>
              <a:t>	</a:t>
            </a:r>
            <a:r>
              <a:rPr lang="en-US" sz="1600" b="1" dirty="0" smtClean="0">
                <a:solidFill>
                  <a:schemeClr val="bg1"/>
                </a:solidFill>
                <a:latin typeface="Arial" charset="0"/>
                <a:cs typeface="Arial" charset="0"/>
              </a:rPr>
              <a:t>- clearing forested land </a:t>
            </a:r>
          </a:p>
          <a:p>
            <a:pPr>
              <a:buFontTx/>
              <a:buNone/>
            </a:pPr>
            <a:r>
              <a:rPr lang="en-US" sz="1600" b="1" dirty="0" smtClean="0">
                <a:solidFill>
                  <a:schemeClr val="bg1"/>
                </a:solidFill>
                <a:latin typeface="Arial" charset="0"/>
                <a:cs typeface="Arial" charset="0"/>
              </a:rPr>
              <a:t>	- fertilizer (</a:t>
            </a:r>
            <a:r>
              <a:rPr lang="en-US" sz="1600" b="1" dirty="0" err="1" smtClean="0">
                <a:solidFill>
                  <a:schemeClr val="bg1"/>
                </a:solidFill>
                <a:latin typeface="Arial" charset="0"/>
                <a:cs typeface="Arial" charset="0"/>
              </a:rPr>
              <a:t>prod’n</a:t>
            </a:r>
            <a:r>
              <a:rPr lang="en-US" sz="1600" b="1" dirty="0" smtClean="0">
                <a:solidFill>
                  <a:schemeClr val="bg1"/>
                </a:solidFill>
                <a:latin typeface="Arial" charset="0"/>
                <a:cs typeface="Arial" charset="0"/>
              </a:rPr>
              <a:t> + transport)</a:t>
            </a:r>
          </a:p>
          <a:p>
            <a:pPr>
              <a:buFontTx/>
              <a:buNone/>
            </a:pPr>
            <a:r>
              <a:rPr lang="en-US" sz="1600" b="1" dirty="0" smtClean="0">
                <a:solidFill>
                  <a:schemeClr val="bg1"/>
                </a:solidFill>
                <a:latin typeface="Arial" charset="0"/>
                <a:cs typeface="Arial" charset="0"/>
              </a:rPr>
              <a:t>	- farm vehicles</a:t>
            </a:r>
          </a:p>
          <a:p>
            <a:pPr>
              <a:buFontTx/>
              <a:buNone/>
            </a:pPr>
            <a:r>
              <a:rPr lang="en-US" sz="1600" b="1" dirty="0" smtClean="0">
                <a:solidFill>
                  <a:schemeClr val="bg1"/>
                </a:solidFill>
                <a:latin typeface="Arial" charset="0"/>
                <a:cs typeface="Arial" charset="0"/>
              </a:rPr>
              <a:t>	- ruminant flatulence</a:t>
            </a:r>
          </a:p>
        </p:txBody>
      </p:sp>
      <p:sp>
        <p:nvSpPr>
          <p:cNvPr id="46088" name="Rectangle 12"/>
          <p:cNvSpPr>
            <a:spLocks noChangeArrowheads="1"/>
          </p:cNvSpPr>
          <p:nvPr/>
        </p:nvSpPr>
        <p:spPr bwMode="auto">
          <a:xfrm>
            <a:off x="2895600" y="0"/>
            <a:ext cx="5562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457200">
              <a:buClr>
                <a:srgbClr val="FFFF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FFFF99"/>
                </a:solidFill>
              </a:rPr>
              <a:t>the ‘Atmospheric Hoofprint’</a:t>
            </a:r>
            <a:r>
              <a:rPr lang="en-GB" sz="4400">
                <a:solidFill>
                  <a:schemeClr val="tx2"/>
                </a:solidFill>
              </a:rPr>
              <a:t> </a:t>
            </a:r>
          </a:p>
        </p:txBody>
      </p:sp>
      <p:pic>
        <p:nvPicPr>
          <p:cNvPr id="46089" name="Picture 13" descr="fertilizer mach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8051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685800" y="533400"/>
            <a:ext cx="3810000" cy="609600"/>
          </a:xfrm>
        </p:spPr>
        <p:txBody>
          <a:bodyPr/>
          <a:lstStyle/>
          <a:p>
            <a:r>
              <a:rPr lang="en-US" sz="1800" dirty="0" smtClean="0">
                <a:solidFill>
                  <a:schemeClr val="bg1"/>
                </a:solidFill>
                <a:latin typeface="Arial" charset="0"/>
                <a:cs typeface="Arial" charset="0"/>
              </a:rPr>
              <a:t>uneven ‘atmospheric footprints’</a:t>
            </a:r>
          </a:p>
        </p:txBody>
      </p:sp>
      <p:pic>
        <p:nvPicPr>
          <p:cNvPr id="27651" name="Picture 5" descr="The Guardian - Carbon footprint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25" y="2557463"/>
            <a:ext cx="7040563" cy="3978275"/>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pic>
      <p:sp>
        <p:nvSpPr>
          <p:cNvPr id="27652" name="Oval 4"/>
          <p:cNvSpPr>
            <a:spLocks noChangeArrowheads="1"/>
          </p:cNvSpPr>
          <p:nvPr/>
        </p:nvSpPr>
        <p:spPr bwMode="auto">
          <a:xfrm rot="-1423010">
            <a:off x="4283075" y="4933950"/>
            <a:ext cx="869950" cy="1103313"/>
          </a:xfrm>
          <a:prstGeom prst="ellipse">
            <a:avLst/>
          </a:prstGeom>
          <a:solidFill>
            <a:srgbClr val="FFFF66">
              <a:alpha val="63921"/>
            </a:srgb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Oval 5"/>
          <p:cNvSpPr>
            <a:spLocks noChangeArrowheads="1"/>
          </p:cNvSpPr>
          <p:nvPr/>
        </p:nvSpPr>
        <p:spPr bwMode="auto">
          <a:xfrm rot="826420">
            <a:off x="5910263" y="5357813"/>
            <a:ext cx="2667000" cy="687387"/>
          </a:xfrm>
          <a:prstGeom prst="ellipse">
            <a:avLst/>
          </a:prstGeom>
          <a:solidFill>
            <a:srgbClr val="FFFF66">
              <a:alpha val="63921"/>
            </a:srgb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Oval 6"/>
          <p:cNvSpPr>
            <a:spLocks noChangeArrowheads="1"/>
          </p:cNvSpPr>
          <p:nvPr/>
        </p:nvSpPr>
        <p:spPr bwMode="auto">
          <a:xfrm>
            <a:off x="2590800" y="5386388"/>
            <a:ext cx="762000" cy="990600"/>
          </a:xfrm>
          <a:prstGeom prst="ellipse">
            <a:avLst/>
          </a:prstGeom>
          <a:solidFill>
            <a:srgbClr val="FFFF66">
              <a:alpha val="63921"/>
            </a:srgbClr>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4279" name="Picture 2" descr="Worldwatch - World population 2 - 2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97415"/>
            <a:ext cx="38481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5"/>
          <p:cNvSpPr>
            <a:spLocks noChangeArrowheads="1"/>
          </p:cNvSpPr>
          <p:nvPr/>
        </p:nvSpPr>
        <p:spPr bwMode="auto">
          <a:xfrm>
            <a:off x="3733800" y="1676401"/>
            <a:ext cx="23622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200" b="1" dirty="0">
                <a:solidFill>
                  <a:schemeClr val="bg1"/>
                </a:solidFill>
                <a:cs typeface="Arial" charset="0"/>
              </a:rPr>
              <a:t>population</a:t>
            </a:r>
          </a:p>
        </p:txBody>
      </p:sp>
      <p:sp>
        <p:nvSpPr>
          <p:cNvPr id="54281" name="Rectangle 6"/>
          <p:cNvSpPr>
            <a:spLocks noChangeArrowheads="1"/>
          </p:cNvSpPr>
          <p:nvPr/>
        </p:nvSpPr>
        <p:spPr bwMode="auto">
          <a:xfrm>
            <a:off x="2963141" y="1676400"/>
            <a:ext cx="1727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200" b="1" dirty="0">
                <a:solidFill>
                  <a:schemeClr val="bg1"/>
                </a:solidFill>
                <a:cs typeface="Arial" charset="0"/>
              </a:rPr>
              <a:t>Sized by:</a:t>
            </a:r>
          </a:p>
        </p:txBody>
      </p:sp>
      <p:sp>
        <p:nvSpPr>
          <p:cNvPr id="10" name="Rectangle 6"/>
          <p:cNvSpPr>
            <a:spLocks noChangeArrowheads="1"/>
          </p:cNvSpPr>
          <p:nvPr/>
        </p:nvSpPr>
        <p:spPr bwMode="auto">
          <a:xfrm>
            <a:off x="2999509" y="2158134"/>
            <a:ext cx="20335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1200" b="1" dirty="0">
                <a:solidFill>
                  <a:schemeClr val="bg1"/>
                </a:solidFill>
                <a:cs typeface="Arial" charset="0"/>
              </a:rPr>
              <a:t>carbon footprint</a:t>
            </a:r>
          </a:p>
        </p:txBody>
      </p:sp>
      <p:sp>
        <p:nvSpPr>
          <p:cNvPr id="2" name="Right Arrow 1"/>
          <p:cNvSpPr/>
          <p:nvPr/>
        </p:nvSpPr>
        <p:spPr bwMode="auto">
          <a:xfrm>
            <a:off x="4670298" y="1707573"/>
            <a:ext cx="489204"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bg2"/>
              </a:solidFill>
              <a:effectLst/>
              <a:latin typeface="Arial" charset="0"/>
            </a:endParaRPr>
          </a:p>
        </p:txBody>
      </p:sp>
      <p:sp>
        <p:nvSpPr>
          <p:cNvPr id="12" name="Right Arrow 11"/>
          <p:cNvSpPr/>
          <p:nvPr/>
        </p:nvSpPr>
        <p:spPr bwMode="auto">
          <a:xfrm rot="5400000">
            <a:off x="4534273" y="2188969"/>
            <a:ext cx="489204"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bg2"/>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3" grpId="0" animBg="1"/>
      <p:bldP spid="27654" grpId="0" animBg="1"/>
      <p:bldP spid="10"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2238375"/>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47107" name="Picture 11" descr="cattle feedlot st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133600"/>
            <a:ext cx="2743200" cy="20875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2" descr="pig factory - FarmSa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24200" cy="2198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9800"/>
            <a:ext cx="2209800" cy="1849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7110" name="Picture 6" descr="battery cage - farm sa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0"/>
            <a:ext cx="3276600" cy="2189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71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57650"/>
            <a:ext cx="3810000" cy="2892425"/>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47112" name="Picture 8" descr="Beef feedlock - California - NYT - Bittmann 1-2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029075"/>
            <a:ext cx="54102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9"/>
          <p:cNvSpPr>
            <a:spLocks noChangeArrowheads="1"/>
          </p:cNvSpPr>
          <p:nvPr/>
        </p:nvSpPr>
        <p:spPr bwMode="auto">
          <a:xfrm>
            <a:off x="2362200" y="2209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FFCC66"/>
                </a:solidFill>
              </a:rPr>
              <a:t>Our Ecological Hoofprint</a:t>
            </a:r>
          </a:p>
        </p:txBody>
      </p:sp>
      <p:sp>
        <p:nvSpPr>
          <p:cNvPr id="47114" name="Text Box 10"/>
          <p:cNvSpPr txBox="1">
            <a:spLocks noChangeArrowheads="1"/>
          </p:cNvSpPr>
          <p:nvPr/>
        </p:nvSpPr>
        <p:spPr bwMode="auto">
          <a:xfrm>
            <a:off x="2697163" y="2590800"/>
            <a:ext cx="2255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buFontTx/>
              <a:buAutoNum type="arabicPeriod"/>
            </a:pPr>
            <a:r>
              <a:rPr lang="en-US" sz="2000">
                <a:solidFill>
                  <a:schemeClr val="hlink"/>
                </a:solidFill>
              </a:rPr>
              <a:t>Scale</a:t>
            </a:r>
          </a:p>
          <a:p>
            <a:pPr eaLnBrk="1" hangingPunct="1">
              <a:buFontTx/>
              <a:buAutoNum type="arabicPeriod"/>
            </a:pPr>
            <a:r>
              <a:rPr lang="en-US" sz="2000">
                <a:solidFill>
                  <a:schemeClr val="hlink"/>
                </a:solidFill>
              </a:rPr>
              <a:t>Inequality</a:t>
            </a:r>
          </a:p>
          <a:p>
            <a:pPr eaLnBrk="1" hangingPunct="1">
              <a:buFontTx/>
              <a:buAutoNum type="arabicPeriod"/>
            </a:pPr>
            <a:r>
              <a:rPr lang="en-US" sz="2000">
                <a:solidFill>
                  <a:schemeClr val="hlink"/>
                </a:solidFill>
              </a:rPr>
              <a:t>Inefficiency</a:t>
            </a:r>
          </a:p>
        </p:txBody>
      </p:sp>
      <p:sp>
        <p:nvSpPr>
          <p:cNvPr id="47115" name="Text Box 7"/>
          <p:cNvSpPr txBox="1">
            <a:spLocks noChangeArrowheads="1"/>
          </p:cNvSpPr>
          <p:nvPr/>
        </p:nvSpPr>
        <p:spPr bwMode="auto">
          <a:xfrm>
            <a:off x="2673350" y="3586163"/>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r>
              <a:rPr lang="en-US" sz="2000">
                <a:solidFill>
                  <a:srgbClr val="FFC000"/>
                </a:solidFill>
              </a:rPr>
              <a:t>4.   Inter-species relations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549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1" name="Picture 2" descr="pig factory - FarmSa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24200" cy="2198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09800"/>
            <a:ext cx="2209800" cy="18494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descr="milk facto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209800"/>
            <a:ext cx="2819400" cy="18272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6" descr="battery cage - farm sa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0"/>
            <a:ext cx="3276600" cy="2189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813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75" y="4059238"/>
            <a:ext cx="3032125" cy="23018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6" name="Rectangle 13"/>
          <p:cNvSpPr>
            <a:spLocks noChangeArrowheads="1"/>
          </p:cNvSpPr>
          <p:nvPr/>
        </p:nvSpPr>
        <p:spPr bwMode="auto">
          <a:xfrm>
            <a:off x="1103313" y="1684338"/>
            <a:ext cx="6288087" cy="2887662"/>
          </a:xfrm>
          <a:prstGeom prst="rect">
            <a:avLst/>
          </a:prstGeom>
          <a:gradFill rotWithShape="1">
            <a:gsLst>
              <a:gs pos="0">
                <a:srgbClr val="800000">
                  <a:alpha val="35999"/>
                </a:srgbClr>
              </a:gs>
              <a:gs pos="100000">
                <a:srgbClr val="3B0000">
                  <a:alpha val="32001"/>
                </a:srgbClr>
              </a:gs>
            </a:gsLst>
            <a:lin ang="540000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US" sz="3600" b="1" i="1">
                <a:solidFill>
                  <a:srgbClr val="FFFFCC"/>
                </a:solidFill>
              </a:rPr>
              <a:t>	</a:t>
            </a:r>
            <a:r>
              <a:rPr lang="en-US" sz="2000" b="1" i="1">
                <a:solidFill>
                  <a:schemeClr val="bg1"/>
                </a:solidFill>
              </a:rPr>
              <a:t>“ethical dimensions of humanity’s footprint …[also] relate to how sentient life has been commodified; in other words, how the lives of individual animals are dominated to serve human economies and how extreme violence has been systematized and pushed into the unconscious.”      	</a:t>
            </a:r>
            <a:r>
              <a:rPr lang="en-US" sz="1400" b="1" i="1">
                <a:solidFill>
                  <a:schemeClr val="bg1"/>
                </a:solidFill>
              </a:rPr>
              <a:t>(Weis 2007:40)</a:t>
            </a:r>
            <a:endParaRPr lang="en-US" sz="1800" b="1">
              <a:solidFill>
                <a:schemeClr val="bg1"/>
              </a:solidFill>
            </a:endParaRPr>
          </a:p>
        </p:txBody>
      </p:sp>
      <p:pic>
        <p:nvPicPr>
          <p:cNvPr id="48137" name="Picture 2" descr="piglet castr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5150" y="4059238"/>
            <a:ext cx="3498850" cy="2301875"/>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8" name="Rectangle 12"/>
          <p:cNvSpPr>
            <a:spLocks noChangeArrowheads="1"/>
          </p:cNvSpPr>
          <p:nvPr/>
        </p:nvSpPr>
        <p:spPr bwMode="auto">
          <a:xfrm>
            <a:off x="1603375" y="98425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3200" b="1" i="1">
                <a:solidFill>
                  <a:schemeClr val="bg1"/>
                </a:solidFill>
                <a:cs typeface="Arial" charset="0"/>
              </a:rPr>
              <a:t>the ‘intimate commodity’</a:t>
            </a:r>
            <a:endParaRPr lang="en-US" sz="3200" b="1" i="1">
              <a:solidFill>
                <a:schemeClr val="bg1"/>
              </a:solidFill>
              <a:cs typeface="Arial" charset="0"/>
            </a:endParaRPr>
          </a:p>
        </p:txBody>
      </p:sp>
      <p:pic>
        <p:nvPicPr>
          <p:cNvPr id="48139" name="Picture 12" descr="cattle feedlot st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6088" y="4059238"/>
            <a:ext cx="3025775" cy="2301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half" idx="1"/>
          </p:nvPr>
        </p:nvSpPr>
        <p:spPr/>
        <p:txBody>
          <a:bodyPr/>
          <a:lstStyle/>
          <a:p>
            <a:endParaRPr lang="en-CA"/>
          </a:p>
        </p:txBody>
      </p:sp>
      <p:sp>
        <p:nvSpPr>
          <p:cNvPr id="4" name="Content Placeholder 3"/>
          <p:cNvSpPr>
            <a:spLocks noGrp="1"/>
          </p:cNvSpPr>
          <p:nvPr>
            <p:ph sz="half" idx="2"/>
          </p:nvPr>
        </p:nvSpPr>
        <p:spPr/>
        <p:txBody>
          <a:bodyPr/>
          <a:lstStyle/>
          <a:p>
            <a:endParaRPr lang="en-CA"/>
          </a:p>
        </p:txBody>
      </p:sp>
    </p:spTree>
    <p:extLst>
      <p:ext uri="{BB962C8B-B14F-4D97-AF65-F5344CB8AC3E}">
        <p14:creationId xmlns:p14="http://schemas.microsoft.com/office/powerpoint/2010/main" val="5157236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p:cNvSpPr>
            <a:spLocks noChangeArrowheads="1"/>
          </p:cNvSpPr>
          <p:nvPr/>
        </p:nvSpPr>
        <p:spPr bwMode="auto">
          <a:xfrm>
            <a:off x="1885950" y="2773363"/>
            <a:ext cx="5376863" cy="590550"/>
          </a:xfrm>
          <a:prstGeom prst="rightArrow">
            <a:avLst>
              <a:gd name="adj1" fmla="val 50000"/>
              <a:gd name="adj2" fmla="val 52772"/>
            </a:avLst>
          </a:prstGeom>
          <a:solidFill>
            <a:srgbClr val="990000"/>
          </a:solidFill>
          <a:ln w="9525">
            <a:solidFill>
              <a:schemeClr val="bg1">
                <a:lumMod val="50000"/>
              </a:schemeClr>
            </a:solidFill>
            <a:miter lim="800000"/>
            <a:headEnd/>
            <a:tailEnd/>
          </a:ln>
          <a:effectLst>
            <a:glow rad="63500">
              <a:srgbClr val="FF0000"/>
            </a:glow>
          </a:effectLst>
        </p:spPr>
        <p:txBody>
          <a:bodyPr wrap="none" anchor="ctr"/>
          <a:lstStyle/>
          <a:p>
            <a:pPr>
              <a:defRPr/>
            </a:pPr>
            <a:endParaRPr lang="en-US"/>
          </a:p>
        </p:txBody>
      </p:sp>
      <p:sp>
        <p:nvSpPr>
          <p:cNvPr id="50181" name="AutoShape 13"/>
          <p:cNvSpPr>
            <a:spLocks noChangeArrowheads="1"/>
          </p:cNvSpPr>
          <p:nvPr/>
        </p:nvSpPr>
        <p:spPr bwMode="auto">
          <a:xfrm rot="5400000">
            <a:off x="5149850" y="14288"/>
            <a:ext cx="823913" cy="11064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009900">
              <a:alpha val="43921"/>
            </a:srgbClr>
          </a:solidFill>
          <a:ln w="9525">
            <a:solidFill>
              <a:srgbClr val="009900"/>
            </a:solidFill>
            <a:miter lim="800000"/>
            <a:headEnd/>
            <a:tailEnd/>
          </a:ln>
        </p:spPr>
        <p:txBody>
          <a:bodyPr wrap="none" anchor="ctr"/>
          <a:lstStyle/>
          <a:p>
            <a:endParaRPr lang="en-CA"/>
          </a:p>
        </p:txBody>
      </p:sp>
      <p:sp>
        <p:nvSpPr>
          <p:cNvPr id="50182" name="AutoShape 14"/>
          <p:cNvSpPr>
            <a:spLocks noChangeArrowheads="1"/>
          </p:cNvSpPr>
          <p:nvPr/>
        </p:nvSpPr>
        <p:spPr bwMode="auto">
          <a:xfrm rot="-5400000">
            <a:off x="3350418" y="-83343"/>
            <a:ext cx="823913" cy="1155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009900">
              <a:alpha val="56862"/>
            </a:srgbClr>
          </a:solidFill>
          <a:ln w="9525">
            <a:solidFill>
              <a:srgbClr val="009900"/>
            </a:solidFill>
            <a:miter lim="800000"/>
            <a:headEnd/>
            <a:tailEnd/>
          </a:ln>
        </p:spPr>
        <p:txBody>
          <a:bodyPr wrap="none" anchor="ctr"/>
          <a:lstStyle/>
          <a:p>
            <a:endParaRPr lang="en-CA"/>
          </a:p>
        </p:txBody>
      </p:sp>
      <p:sp>
        <p:nvSpPr>
          <p:cNvPr id="2" name="Rectangle 15"/>
          <p:cNvSpPr>
            <a:spLocks noGrp="1" noChangeArrowheads="1"/>
          </p:cNvSpPr>
          <p:nvPr>
            <p:ph type="body" idx="1"/>
          </p:nvPr>
        </p:nvSpPr>
        <p:spPr>
          <a:xfrm>
            <a:off x="1889125" y="125413"/>
            <a:ext cx="5334000" cy="701675"/>
          </a:xfrm>
        </p:spPr>
        <p:txBody>
          <a:bodyPr/>
          <a:lstStyle/>
          <a:p>
            <a:pPr marL="0" indent="0" algn="ctr" eaLnBrk="1" hangingPunct="1">
              <a:buFontTx/>
              <a:buNone/>
              <a:defRPr/>
            </a:pPr>
            <a:r>
              <a:rPr lang="en-GB" sz="1800" b="1" dirty="0" smtClean="0">
                <a:solidFill>
                  <a:schemeClr val="bg1">
                    <a:lumMod val="50000"/>
                  </a:schemeClr>
                </a:solidFill>
                <a:latin typeface="Arial" charset="0"/>
              </a:rPr>
              <a:t>non-industrial agriculture: </a:t>
            </a:r>
          </a:p>
          <a:p>
            <a:pPr marL="0" indent="0" algn="ctr" eaLnBrk="1" hangingPunct="1">
              <a:buFontTx/>
              <a:buNone/>
              <a:defRPr/>
            </a:pPr>
            <a:r>
              <a:rPr lang="en-GB" sz="1600" i="1" dirty="0" smtClean="0">
                <a:solidFill>
                  <a:schemeClr val="bg1">
                    <a:lumMod val="50000"/>
                  </a:schemeClr>
                </a:solidFill>
                <a:latin typeface="Arial" charset="0"/>
              </a:rPr>
              <a:t>relatively closed-loop cycles of biological and physical </a:t>
            </a:r>
          </a:p>
          <a:p>
            <a:pPr marL="0" indent="0" algn="ctr" eaLnBrk="1" hangingPunct="1">
              <a:buFontTx/>
              <a:buNone/>
              <a:defRPr/>
            </a:pPr>
            <a:r>
              <a:rPr lang="en-GB" sz="1600" i="1" dirty="0" smtClean="0">
                <a:solidFill>
                  <a:schemeClr val="bg1">
                    <a:lumMod val="50000"/>
                  </a:schemeClr>
                </a:solidFill>
                <a:latin typeface="Arial" charset="0"/>
              </a:rPr>
              <a:t>materials and managed diversity </a:t>
            </a:r>
            <a:endParaRPr lang="en-US" sz="1600" i="1" dirty="0" smtClean="0">
              <a:solidFill>
                <a:schemeClr val="bg1">
                  <a:lumMod val="50000"/>
                </a:schemeClr>
              </a:solidFill>
              <a:latin typeface="Arial" charset="0"/>
            </a:endParaRPr>
          </a:p>
        </p:txBody>
      </p:sp>
      <p:cxnSp>
        <p:nvCxnSpPr>
          <p:cNvPr id="19475" name="Straight Connector 4"/>
          <p:cNvCxnSpPr>
            <a:cxnSpLocks noChangeShapeType="1"/>
          </p:cNvCxnSpPr>
          <p:nvPr/>
        </p:nvCxnSpPr>
        <p:spPr bwMode="auto">
          <a:xfrm>
            <a:off x="1752600" y="1095375"/>
            <a:ext cx="5715000" cy="0"/>
          </a:xfrm>
          <a:prstGeom prst="line">
            <a:avLst/>
          </a:prstGeom>
          <a:noFill/>
          <a:ln w="9525" algn="ctr">
            <a:solidFill>
              <a:schemeClr val="accent2">
                <a:lumMod val="40000"/>
                <a:lumOff val="60000"/>
              </a:schemeClr>
            </a:solidFill>
            <a:round/>
            <a:headEnd/>
            <a:tailEnd/>
          </a:ln>
          <a:extLst>
            <a:ext uri="{909E8E84-426E-40DD-AFC4-6F175D3DCCD1}">
              <a14:hiddenFill xmlns:a14="http://schemas.microsoft.com/office/drawing/2010/main">
                <a:noFill/>
              </a14:hiddenFill>
            </a:ext>
          </a:extLst>
        </p:spPr>
      </p:cxnSp>
      <p:sp>
        <p:nvSpPr>
          <p:cNvPr id="10" name="Rectangle 6"/>
          <p:cNvSpPr>
            <a:spLocks noChangeArrowheads="1"/>
          </p:cNvSpPr>
          <p:nvPr/>
        </p:nvSpPr>
        <p:spPr bwMode="auto">
          <a:xfrm>
            <a:off x="338138" y="1690688"/>
            <a:ext cx="1550987" cy="457200"/>
          </a:xfrm>
          <a:prstGeom prst="rect">
            <a:avLst/>
          </a:prstGeom>
          <a:solidFill>
            <a:srgbClr val="FFFF66"/>
          </a:solidFill>
          <a:ln w="9525">
            <a:solidFill>
              <a:schemeClr val="bg1">
                <a:lumMod val="50000"/>
              </a:schemeClr>
            </a:solidFill>
            <a:miter lim="800000"/>
            <a:headEnd/>
            <a:tailEnd/>
          </a:ln>
        </p:spPr>
        <p:txBody>
          <a:bodyPr wrap="none" anchor="ctr"/>
          <a:lstStyle/>
          <a:p>
            <a:pPr>
              <a:defRPr/>
            </a:pPr>
            <a:r>
              <a:rPr lang="en-US" sz="1200" dirty="0">
                <a:solidFill>
                  <a:srgbClr val="003300"/>
                </a:solidFill>
              </a:rPr>
              <a:t>mechanization</a:t>
            </a:r>
          </a:p>
        </p:txBody>
      </p:sp>
      <p:sp>
        <p:nvSpPr>
          <p:cNvPr id="11" name="Rectangle 3"/>
          <p:cNvSpPr>
            <a:spLocks noChangeArrowheads="1"/>
          </p:cNvSpPr>
          <p:nvPr/>
        </p:nvSpPr>
        <p:spPr bwMode="auto">
          <a:xfrm>
            <a:off x="338138" y="2708275"/>
            <a:ext cx="1524000" cy="796925"/>
          </a:xfrm>
          <a:prstGeom prst="rect">
            <a:avLst/>
          </a:prstGeom>
          <a:solidFill>
            <a:srgbClr val="FFFF66"/>
          </a:solidFill>
          <a:ln w="9525">
            <a:solidFill>
              <a:schemeClr val="bg1">
                <a:lumMod val="50000"/>
              </a:schemeClr>
            </a:solidFill>
            <a:miter lim="800000"/>
            <a:headEnd/>
            <a:tailEnd/>
          </a:ln>
        </p:spPr>
        <p:txBody>
          <a:bodyPr wrap="none" anchor="ctr"/>
          <a:lstStyle/>
          <a:p>
            <a:pPr>
              <a:defRPr/>
            </a:pPr>
            <a:r>
              <a:rPr lang="en-US" sz="1200" dirty="0">
                <a:solidFill>
                  <a:srgbClr val="003300"/>
                </a:solidFill>
              </a:rPr>
              <a:t>standardization /</a:t>
            </a:r>
          </a:p>
          <a:p>
            <a:pPr>
              <a:defRPr/>
            </a:pPr>
            <a:r>
              <a:rPr lang="en-US" sz="1200" dirty="0">
                <a:solidFill>
                  <a:srgbClr val="003300"/>
                </a:solidFill>
              </a:rPr>
              <a:t>biological </a:t>
            </a:r>
          </a:p>
          <a:p>
            <a:pPr>
              <a:defRPr/>
            </a:pPr>
            <a:r>
              <a:rPr lang="en-US" sz="1200" dirty="0">
                <a:solidFill>
                  <a:srgbClr val="003300"/>
                </a:solidFill>
              </a:rPr>
              <a:t>simplification</a:t>
            </a:r>
          </a:p>
        </p:txBody>
      </p:sp>
      <p:sp>
        <p:nvSpPr>
          <p:cNvPr id="12" name="AutoShape 7"/>
          <p:cNvSpPr>
            <a:spLocks noChangeArrowheads="1"/>
          </p:cNvSpPr>
          <p:nvPr/>
        </p:nvSpPr>
        <p:spPr bwMode="auto">
          <a:xfrm>
            <a:off x="955675" y="2212975"/>
            <a:ext cx="319088" cy="396875"/>
          </a:xfrm>
          <a:prstGeom prst="upDownArrow">
            <a:avLst>
              <a:gd name="adj1" fmla="val 50000"/>
              <a:gd name="adj2" fmla="val 21961"/>
            </a:avLst>
          </a:prstGeom>
          <a:solidFill>
            <a:srgbClr val="003300">
              <a:alpha val="31000"/>
            </a:srgbClr>
          </a:solidFill>
          <a:ln w="9525">
            <a:solidFill>
              <a:schemeClr val="bg1">
                <a:lumMod val="85000"/>
              </a:schemeClr>
            </a:solidFill>
            <a:miter lim="800000"/>
            <a:headEnd/>
            <a:tailEnd/>
          </a:ln>
        </p:spPr>
        <p:txBody>
          <a:bodyPr wrap="none" anchor="ctr"/>
          <a:lstStyle/>
          <a:p>
            <a:pPr>
              <a:defRPr/>
            </a:pPr>
            <a:endParaRPr lang="en-US"/>
          </a:p>
        </p:txBody>
      </p:sp>
      <p:sp>
        <p:nvSpPr>
          <p:cNvPr id="24" name="Rectangle 4"/>
          <p:cNvSpPr>
            <a:spLocks noChangeArrowheads="1"/>
          </p:cNvSpPr>
          <p:nvPr/>
        </p:nvSpPr>
        <p:spPr bwMode="auto">
          <a:xfrm>
            <a:off x="2057400" y="2708275"/>
            <a:ext cx="1066800" cy="796925"/>
          </a:xfrm>
          <a:prstGeom prst="rect">
            <a:avLst/>
          </a:prstGeom>
          <a:solidFill>
            <a:srgbClr val="FFFF66"/>
          </a:solidFill>
          <a:ln w="9525">
            <a:solidFill>
              <a:schemeClr val="bg1">
                <a:lumMod val="50000"/>
              </a:schemeClr>
            </a:solidFill>
            <a:miter lim="800000"/>
            <a:headEnd/>
            <a:tailEnd/>
          </a:ln>
        </p:spPr>
        <p:txBody>
          <a:bodyPr wrap="none" anchor="ctr"/>
          <a:lstStyle/>
          <a:p>
            <a:pPr>
              <a:defRPr/>
            </a:pPr>
            <a:r>
              <a:rPr lang="en-US" sz="1200" dirty="0">
                <a:solidFill>
                  <a:srgbClr val="003300"/>
                </a:solidFill>
              </a:rPr>
              <a:t>soil mining</a:t>
            </a:r>
          </a:p>
        </p:txBody>
      </p:sp>
      <p:sp>
        <p:nvSpPr>
          <p:cNvPr id="50189" name="Rectangle 15"/>
          <p:cNvSpPr>
            <a:spLocks noChangeArrowheads="1"/>
          </p:cNvSpPr>
          <p:nvPr/>
        </p:nvSpPr>
        <p:spPr bwMode="auto">
          <a:xfrm>
            <a:off x="2438400" y="28575"/>
            <a:ext cx="4648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3200" b="1">
                <a:solidFill>
                  <a:srgbClr val="FFCC66"/>
                </a:solidFill>
              </a:rPr>
              <a:t>‘biophysical overrides’</a:t>
            </a:r>
          </a:p>
        </p:txBody>
      </p:sp>
      <p:sp>
        <p:nvSpPr>
          <p:cNvPr id="14" name="Rectangle 5"/>
          <p:cNvSpPr>
            <a:spLocks noChangeArrowheads="1"/>
          </p:cNvSpPr>
          <p:nvPr/>
        </p:nvSpPr>
        <p:spPr bwMode="auto">
          <a:xfrm>
            <a:off x="3270250" y="2689225"/>
            <a:ext cx="1185863" cy="796925"/>
          </a:xfrm>
          <a:prstGeom prst="rect">
            <a:avLst/>
          </a:prstGeom>
          <a:solidFill>
            <a:srgbClr val="FFFF66"/>
          </a:solidFill>
          <a:ln w="9525">
            <a:solidFill>
              <a:schemeClr val="bg1">
                <a:lumMod val="50000"/>
              </a:schemeClr>
            </a:solidFill>
            <a:miter lim="800000"/>
            <a:headEnd/>
            <a:tailEnd/>
          </a:ln>
        </p:spPr>
        <p:txBody>
          <a:bodyPr wrap="none" anchor="ctr"/>
          <a:lstStyle/>
          <a:p>
            <a:pPr>
              <a:defRPr/>
            </a:pPr>
            <a:r>
              <a:rPr lang="en-US" sz="1100" dirty="0">
                <a:solidFill>
                  <a:srgbClr val="003300"/>
                </a:solidFill>
              </a:rPr>
              <a:t>increased </a:t>
            </a:r>
          </a:p>
          <a:p>
            <a:pPr>
              <a:defRPr/>
            </a:pPr>
            <a:r>
              <a:rPr lang="en-US" sz="1100" dirty="0">
                <a:solidFill>
                  <a:srgbClr val="003300"/>
                </a:solidFill>
              </a:rPr>
              <a:t>vulnerability to</a:t>
            </a:r>
          </a:p>
          <a:p>
            <a:pPr>
              <a:defRPr/>
            </a:pPr>
            <a:r>
              <a:rPr lang="en-US" sz="1100" dirty="0">
                <a:solidFill>
                  <a:srgbClr val="003300"/>
                </a:solidFill>
              </a:rPr>
              <a:t>insects, weeds,</a:t>
            </a:r>
          </a:p>
          <a:p>
            <a:pPr>
              <a:defRPr/>
            </a:pPr>
            <a:r>
              <a:rPr lang="en-US" sz="1100" dirty="0">
                <a:solidFill>
                  <a:srgbClr val="003300"/>
                </a:solidFill>
              </a:rPr>
              <a:t>fungus, disease</a:t>
            </a:r>
          </a:p>
        </p:txBody>
      </p:sp>
      <p:sp>
        <p:nvSpPr>
          <p:cNvPr id="15" name="AutoShape 9"/>
          <p:cNvSpPr>
            <a:spLocks noChangeArrowheads="1"/>
          </p:cNvSpPr>
          <p:nvPr/>
        </p:nvSpPr>
        <p:spPr bwMode="auto">
          <a:xfrm>
            <a:off x="2225675" y="3886200"/>
            <a:ext cx="803275" cy="2208213"/>
          </a:xfrm>
          <a:prstGeom prst="upArrow">
            <a:avLst>
              <a:gd name="adj1" fmla="val 50000"/>
              <a:gd name="adj2" fmla="val 25000"/>
            </a:avLst>
          </a:prstGeom>
          <a:solidFill>
            <a:srgbClr val="003300">
              <a:alpha val="26000"/>
            </a:srgbClr>
          </a:solidFill>
          <a:ln w="9525">
            <a:solidFill>
              <a:schemeClr val="bg1">
                <a:lumMod val="85000"/>
              </a:schemeClr>
            </a:solidFill>
            <a:miter lim="800000"/>
            <a:headEnd/>
            <a:tailEnd/>
          </a:ln>
        </p:spPr>
        <p:txBody>
          <a:bodyPr wrap="none" anchor="ctr"/>
          <a:lstStyle/>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r>
              <a:rPr lang="en-US" sz="1100" dirty="0">
                <a:solidFill>
                  <a:schemeClr val="bg1"/>
                </a:solidFill>
              </a:rPr>
              <a:t>inorganic</a:t>
            </a:r>
          </a:p>
          <a:p>
            <a:pPr>
              <a:defRPr/>
            </a:pPr>
            <a:r>
              <a:rPr lang="en-US" sz="1100" dirty="0">
                <a:solidFill>
                  <a:schemeClr val="bg1"/>
                </a:solidFill>
              </a:rPr>
              <a:t>fertilizer</a:t>
            </a:r>
          </a:p>
          <a:p>
            <a:pPr>
              <a:defRPr/>
            </a:pPr>
            <a:endParaRPr lang="en-US" sz="1400" dirty="0">
              <a:solidFill>
                <a:schemeClr val="tx1"/>
              </a:solidFill>
            </a:endParaRPr>
          </a:p>
        </p:txBody>
      </p:sp>
      <p:sp>
        <p:nvSpPr>
          <p:cNvPr id="17" name="AutoShape 10"/>
          <p:cNvSpPr>
            <a:spLocks noChangeArrowheads="1"/>
          </p:cNvSpPr>
          <p:nvPr/>
        </p:nvSpPr>
        <p:spPr bwMode="auto">
          <a:xfrm>
            <a:off x="3497263" y="3886200"/>
            <a:ext cx="842962" cy="2205038"/>
          </a:xfrm>
          <a:prstGeom prst="upArrow">
            <a:avLst>
              <a:gd name="adj1" fmla="val 50000"/>
              <a:gd name="adj2" fmla="val 25000"/>
            </a:avLst>
          </a:prstGeom>
          <a:solidFill>
            <a:srgbClr val="003300">
              <a:alpha val="34000"/>
            </a:srgbClr>
          </a:solidFill>
          <a:ln w="9525">
            <a:solidFill>
              <a:schemeClr val="bg1">
                <a:lumMod val="85000"/>
              </a:schemeClr>
            </a:solidFill>
            <a:miter lim="800000"/>
            <a:headEnd/>
            <a:tailEnd/>
          </a:ln>
        </p:spPr>
        <p:txBody>
          <a:bodyPr wrap="none" anchor="ctr"/>
          <a:lstStyle/>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r>
              <a:rPr lang="en-US" sz="1100" dirty="0">
                <a:solidFill>
                  <a:schemeClr val="bg1"/>
                </a:solidFill>
              </a:rPr>
              <a:t>chemical</a:t>
            </a:r>
          </a:p>
          <a:p>
            <a:pPr>
              <a:defRPr/>
            </a:pPr>
            <a:r>
              <a:rPr lang="en-US" sz="1100" dirty="0">
                <a:solidFill>
                  <a:schemeClr val="bg1"/>
                </a:solidFill>
              </a:rPr>
              <a:t>pesticides</a:t>
            </a:r>
          </a:p>
        </p:txBody>
      </p:sp>
      <p:sp>
        <p:nvSpPr>
          <p:cNvPr id="20" name="Rectangle 4"/>
          <p:cNvSpPr>
            <a:spLocks noChangeArrowheads="1"/>
          </p:cNvSpPr>
          <p:nvPr/>
        </p:nvSpPr>
        <p:spPr bwMode="auto">
          <a:xfrm>
            <a:off x="4576763" y="2670175"/>
            <a:ext cx="1066800" cy="796925"/>
          </a:xfrm>
          <a:prstGeom prst="rect">
            <a:avLst/>
          </a:prstGeom>
          <a:solidFill>
            <a:srgbClr val="FFFF66"/>
          </a:solidFill>
          <a:ln w="9525">
            <a:solidFill>
              <a:schemeClr val="bg1">
                <a:lumMod val="50000"/>
              </a:schemeClr>
            </a:solidFill>
            <a:miter lim="800000"/>
            <a:headEnd/>
            <a:tailEnd/>
          </a:ln>
        </p:spPr>
        <p:txBody>
          <a:bodyPr wrap="none" anchor="ctr"/>
          <a:lstStyle/>
          <a:p>
            <a:pPr>
              <a:defRPr/>
            </a:pPr>
            <a:r>
              <a:rPr lang="en-US" sz="1100" dirty="0">
                <a:solidFill>
                  <a:srgbClr val="003300"/>
                </a:solidFill>
              </a:rPr>
              <a:t>enhanced</a:t>
            </a:r>
          </a:p>
          <a:p>
            <a:pPr>
              <a:defRPr/>
            </a:pPr>
            <a:r>
              <a:rPr lang="en-US" sz="1100" dirty="0">
                <a:solidFill>
                  <a:srgbClr val="003300"/>
                </a:solidFill>
              </a:rPr>
              <a:t>seeds and</a:t>
            </a:r>
          </a:p>
          <a:p>
            <a:pPr>
              <a:defRPr/>
            </a:pPr>
            <a:r>
              <a:rPr lang="en-US" sz="1100" dirty="0">
                <a:solidFill>
                  <a:srgbClr val="003300"/>
                </a:solidFill>
              </a:rPr>
              <a:t>reduced </a:t>
            </a:r>
          </a:p>
          <a:p>
            <a:pPr>
              <a:defRPr/>
            </a:pPr>
            <a:r>
              <a:rPr lang="en-US" sz="1100" dirty="0">
                <a:solidFill>
                  <a:srgbClr val="003300"/>
                </a:solidFill>
              </a:rPr>
              <a:t>soil moisture</a:t>
            </a:r>
          </a:p>
        </p:txBody>
      </p:sp>
      <p:sp>
        <p:nvSpPr>
          <p:cNvPr id="21" name="AutoShape 9"/>
          <p:cNvSpPr>
            <a:spLocks noChangeArrowheads="1"/>
          </p:cNvSpPr>
          <p:nvPr/>
        </p:nvSpPr>
        <p:spPr bwMode="auto">
          <a:xfrm>
            <a:off x="4738688" y="3886200"/>
            <a:ext cx="823912" cy="2208213"/>
          </a:xfrm>
          <a:prstGeom prst="upArrow">
            <a:avLst>
              <a:gd name="adj1" fmla="val 50000"/>
              <a:gd name="adj2" fmla="val 25000"/>
            </a:avLst>
          </a:prstGeom>
          <a:solidFill>
            <a:srgbClr val="003300">
              <a:alpha val="33000"/>
            </a:srgbClr>
          </a:solidFill>
          <a:ln w="9525">
            <a:solidFill>
              <a:schemeClr val="bg1">
                <a:lumMod val="85000"/>
              </a:schemeClr>
            </a:solidFill>
            <a:miter lim="800000"/>
            <a:headEnd/>
            <a:tailEnd/>
          </a:ln>
        </p:spPr>
        <p:txBody>
          <a:bodyPr wrap="none" anchor="ctr"/>
          <a:lstStyle/>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r>
              <a:rPr lang="en-US" sz="1100" dirty="0">
                <a:solidFill>
                  <a:schemeClr val="bg1"/>
                </a:solidFill>
              </a:rPr>
              <a:t>increased</a:t>
            </a:r>
          </a:p>
          <a:p>
            <a:pPr>
              <a:defRPr/>
            </a:pPr>
            <a:r>
              <a:rPr lang="en-US" sz="1100" dirty="0">
                <a:solidFill>
                  <a:schemeClr val="bg1"/>
                </a:solidFill>
              </a:rPr>
              <a:t>irrigation</a:t>
            </a:r>
            <a:endParaRPr lang="en-US" sz="1050" dirty="0">
              <a:solidFill>
                <a:schemeClr val="bg1"/>
              </a:solidFill>
            </a:endParaRPr>
          </a:p>
          <a:p>
            <a:pPr>
              <a:defRPr/>
            </a:pPr>
            <a:endParaRPr lang="en-US" sz="1200" dirty="0">
              <a:solidFill>
                <a:schemeClr val="tx1"/>
              </a:solidFill>
            </a:endParaRPr>
          </a:p>
        </p:txBody>
      </p:sp>
      <p:sp>
        <p:nvSpPr>
          <p:cNvPr id="19" name="AutoShape 23"/>
          <p:cNvSpPr>
            <a:spLocks noChangeArrowheads="1"/>
          </p:cNvSpPr>
          <p:nvPr/>
        </p:nvSpPr>
        <p:spPr bwMode="auto">
          <a:xfrm>
            <a:off x="1314450" y="4962525"/>
            <a:ext cx="833438" cy="1103313"/>
          </a:xfrm>
          <a:prstGeom prst="upArrow">
            <a:avLst>
              <a:gd name="adj1" fmla="val 50000"/>
              <a:gd name="adj2" fmla="val 25000"/>
            </a:avLst>
          </a:prstGeom>
          <a:solidFill>
            <a:srgbClr val="003300">
              <a:alpha val="17000"/>
            </a:srgbClr>
          </a:solidFill>
          <a:ln w="9525">
            <a:solidFill>
              <a:schemeClr val="bg1">
                <a:lumMod val="85000"/>
              </a:schemeClr>
            </a:solidFill>
            <a:miter lim="800000"/>
            <a:headEnd/>
            <a:tailEnd/>
          </a:ln>
          <a:effectLst>
            <a:glow>
              <a:srgbClr val="FFFF66"/>
            </a:glow>
          </a:effectLst>
        </p:spPr>
        <p:txBody>
          <a:bodyPr wrap="none" anchor="ctr"/>
          <a:lstStyle/>
          <a:p>
            <a:pPr>
              <a:defRPr/>
            </a:pPr>
            <a:r>
              <a:rPr lang="en-US" sz="1100" dirty="0">
                <a:solidFill>
                  <a:schemeClr val="bg1"/>
                </a:solidFill>
              </a:rPr>
              <a:t>increased </a:t>
            </a:r>
          </a:p>
          <a:p>
            <a:pPr>
              <a:defRPr/>
            </a:pPr>
            <a:r>
              <a:rPr lang="en-US" sz="1100" dirty="0">
                <a:solidFill>
                  <a:schemeClr val="bg1"/>
                </a:solidFill>
              </a:rPr>
              <a:t>water</a:t>
            </a:r>
          </a:p>
        </p:txBody>
      </p:sp>
      <p:sp>
        <p:nvSpPr>
          <p:cNvPr id="25" name="Rectangle 22"/>
          <p:cNvSpPr>
            <a:spLocks noChangeArrowheads="1"/>
          </p:cNvSpPr>
          <p:nvPr/>
        </p:nvSpPr>
        <p:spPr bwMode="auto">
          <a:xfrm>
            <a:off x="338138" y="4083050"/>
            <a:ext cx="1566862" cy="762000"/>
          </a:xfrm>
          <a:prstGeom prst="rect">
            <a:avLst/>
          </a:prstGeom>
          <a:solidFill>
            <a:srgbClr val="FFFF66"/>
          </a:solidFill>
          <a:ln w="9525">
            <a:solidFill>
              <a:schemeClr val="bg1">
                <a:lumMod val="50000"/>
              </a:schemeClr>
            </a:solidFill>
            <a:miter lim="800000"/>
            <a:headEnd/>
            <a:tailEnd/>
          </a:ln>
        </p:spPr>
        <p:txBody>
          <a:bodyPr wrap="none" anchor="ctr"/>
          <a:lstStyle/>
          <a:p>
            <a:pPr>
              <a:defRPr/>
            </a:pPr>
            <a:r>
              <a:rPr lang="en-US" sz="1100" dirty="0">
                <a:solidFill>
                  <a:srgbClr val="003300"/>
                </a:solidFill>
              </a:rPr>
              <a:t>disarticulation of </a:t>
            </a:r>
          </a:p>
          <a:p>
            <a:pPr>
              <a:defRPr/>
            </a:pPr>
            <a:r>
              <a:rPr lang="en-US" sz="1100" dirty="0">
                <a:solidFill>
                  <a:srgbClr val="003300"/>
                </a:solidFill>
              </a:rPr>
              <a:t>livestock from land</a:t>
            </a:r>
          </a:p>
          <a:p>
            <a:pPr>
              <a:defRPr/>
            </a:pPr>
            <a:r>
              <a:rPr lang="en-US" sz="1100" dirty="0">
                <a:solidFill>
                  <a:srgbClr val="003300"/>
                </a:solidFill>
              </a:rPr>
              <a:t>+ speeding turnover</a:t>
            </a:r>
          </a:p>
          <a:p>
            <a:pPr>
              <a:defRPr/>
            </a:pPr>
            <a:r>
              <a:rPr lang="en-US" sz="1100" dirty="0">
                <a:solidFill>
                  <a:srgbClr val="003300"/>
                </a:solidFill>
              </a:rPr>
              <a:t>(factory farming)</a:t>
            </a:r>
          </a:p>
        </p:txBody>
      </p:sp>
      <p:sp>
        <p:nvSpPr>
          <p:cNvPr id="26" name="AutoShape 7"/>
          <p:cNvSpPr>
            <a:spLocks noChangeArrowheads="1"/>
          </p:cNvSpPr>
          <p:nvPr/>
        </p:nvSpPr>
        <p:spPr bwMode="auto">
          <a:xfrm>
            <a:off x="941388" y="3590925"/>
            <a:ext cx="319087" cy="398463"/>
          </a:xfrm>
          <a:prstGeom prst="upDownArrow">
            <a:avLst>
              <a:gd name="adj1" fmla="val 50000"/>
              <a:gd name="adj2" fmla="val 21961"/>
            </a:avLst>
          </a:prstGeom>
          <a:solidFill>
            <a:srgbClr val="003300">
              <a:alpha val="30000"/>
            </a:srgbClr>
          </a:solidFill>
          <a:ln w="9525">
            <a:solidFill>
              <a:schemeClr val="bg1">
                <a:lumMod val="85000"/>
              </a:schemeClr>
            </a:solidFill>
            <a:miter lim="800000"/>
            <a:headEnd/>
            <a:tailEnd/>
          </a:ln>
        </p:spPr>
        <p:txBody>
          <a:bodyPr wrap="none" anchor="ctr"/>
          <a:lstStyle/>
          <a:p>
            <a:pPr>
              <a:defRPr/>
            </a:pPr>
            <a:endParaRPr lang="en-US"/>
          </a:p>
        </p:txBody>
      </p:sp>
      <p:sp>
        <p:nvSpPr>
          <p:cNvPr id="18" name="AutoShape 23"/>
          <p:cNvSpPr>
            <a:spLocks noChangeArrowheads="1"/>
          </p:cNvSpPr>
          <p:nvPr/>
        </p:nvSpPr>
        <p:spPr bwMode="auto">
          <a:xfrm>
            <a:off x="206976" y="4962525"/>
            <a:ext cx="827088" cy="1103312"/>
          </a:xfrm>
          <a:prstGeom prst="upArrow">
            <a:avLst>
              <a:gd name="adj1" fmla="val 50000"/>
              <a:gd name="adj2" fmla="val 25000"/>
            </a:avLst>
          </a:prstGeom>
          <a:solidFill>
            <a:srgbClr val="003300">
              <a:alpha val="17000"/>
            </a:srgbClr>
          </a:solidFill>
          <a:ln w="9525">
            <a:solidFill>
              <a:schemeClr val="bg1">
                <a:lumMod val="85000"/>
              </a:schemeClr>
            </a:solidFill>
            <a:miter lim="800000"/>
            <a:headEnd/>
            <a:tailEnd/>
          </a:ln>
          <a:effectLst>
            <a:glow>
              <a:srgbClr val="FFFF66"/>
            </a:glow>
          </a:effectLst>
        </p:spPr>
        <p:txBody>
          <a:bodyPr wrap="none" lIns="0" anchor="ctr"/>
          <a:lstStyle/>
          <a:p>
            <a:pPr>
              <a:defRPr/>
            </a:pPr>
            <a:endParaRPr lang="en-US" sz="1100" b="1" dirty="0">
              <a:solidFill>
                <a:schemeClr val="tx1"/>
              </a:solidFill>
            </a:endParaRPr>
          </a:p>
          <a:p>
            <a:pPr>
              <a:defRPr/>
            </a:pPr>
            <a:r>
              <a:rPr lang="en-US" sz="1100" dirty="0">
                <a:solidFill>
                  <a:schemeClr val="bg1"/>
                </a:solidFill>
              </a:rPr>
              <a:t>pharmaceuticals</a:t>
            </a:r>
          </a:p>
          <a:p>
            <a:pPr>
              <a:defRPr/>
            </a:pPr>
            <a:r>
              <a:rPr lang="en-US" sz="1100" dirty="0">
                <a:solidFill>
                  <a:schemeClr val="bg1"/>
                </a:solidFill>
              </a:rPr>
              <a:t>&amp; mutilations</a:t>
            </a:r>
          </a:p>
          <a:p>
            <a:pPr>
              <a:defRPr/>
            </a:pPr>
            <a:endParaRPr lang="en-US" sz="1100" dirty="0">
              <a:solidFill>
                <a:schemeClr val="tx1"/>
              </a:solidFill>
            </a:endParaRPr>
          </a:p>
        </p:txBody>
      </p:sp>
      <p:sp>
        <p:nvSpPr>
          <p:cNvPr id="30" name="Rectangle 16"/>
          <p:cNvSpPr>
            <a:spLocks noChangeArrowheads="1"/>
          </p:cNvSpPr>
          <p:nvPr/>
        </p:nvSpPr>
        <p:spPr bwMode="auto">
          <a:xfrm>
            <a:off x="7315200" y="2670175"/>
            <a:ext cx="1492250" cy="758825"/>
          </a:xfrm>
          <a:prstGeom prst="rect">
            <a:avLst/>
          </a:prstGeom>
          <a:solidFill>
            <a:srgbClr val="FFFF66"/>
          </a:solidFill>
          <a:ln w="9525">
            <a:solidFill>
              <a:schemeClr val="accent5">
                <a:lumMod val="50000"/>
              </a:schemeClr>
            </a:solidFill>
            <a:miter lim="800000"/>
            <a:headEnd/>
            <a:tailEnd/>
          </a:ln>
        </p:spPr>
        <p:txBody>
          <a:bodyPr wrap="none" anchor="ctr"/>
          <a:lstStyle/>
          <a:p>
            <a:pPr algn="ctr">
              <a:defRPr/>
            </a:pPr>
            <a:r>
              <a:rPr lang="en-US" sz="1200" dirty="0">
                <a:solidFill>
                  <a:srgbClr val="003300"/>
                </a:solidFill>
              </a:rPr>
              <a:t>distance &amp; </a:t>
            </a:r>
          </a:p>
          <a:p>
            <a:pPr algn="ctr">
              <a:defRPr/>
            </a:pPr>
            <a:r>
              <a:rPr lang="en-US" sz="1200" dirty="0">
                <a:solidFill>
                  <a:srgbClr val="003300"/>
                </a:solidFill>
              </a:rPr>
              <a:t>durability of food </a:t>
            </a:r>
          </a:p>
        </p:txBody>
      </p:sp>
      <p:sp>
        <p:nvSpPr>
          <p:cNvPr id="50204" name="Rectangle 18"/>
          <p:cNvSpPr>
            <a:spLocks noChangeArrowheads="1"/>
          </p:cNvSpPr>
          <p:nvPr/>
        </p:nvSpPr>
        <p:spPr bwMode="auto">
          <a:xfrm>
            <a:off x="5721350" y="2312988"/>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a:solidFill>
                  <a:schemeClr val="bg1"/>
                </a:solidFill>
              </a:rPr>
              <a:t>increasing refining, </a:t>
            </a:r>
          </a:p>
          <a:p>
            <a:pPr algn="ctr"/>
            <a:r>
              <a:rPr lang="en-US" sz="1200" b="1">
                <a:solidFill>
                  <a:schemeClr val="bg1"/>
                </a:solidFill>
              </a:rPr>
              <a:t>processing, and </a:t>
            </a:r>
          </a:p>
          <a:p>
            <a:pPr algn="ctr"/>
            <a:r>
              <a:rPr lang="en-US" sz="1200" b="1">
                <a:solidFill>
                  <a:schemeClr val="bg1"/>
                </a:solidFill>
              </a:rPr>
              <a:t>‘food miles’</a:t>
            </a:r>
            <a:endParaRPr lang="en-US" sz="1100" b="1">
              <a:solidFill>
                <a:schemeClr val="bg1"/>
              </a:solidFill>
            </a:endParaRPr>
          </a:p>
        </p:txBody>
      </p:sp>
      <p:sp>
        <p:nvSpPr>
          <p:cNvPr id="32" name="AutoShape 19"/>
          <p:cNvSpPr>
            <a:spLocks noChangeArrowheads="1"/>
          </p:cNvSpPr>
          <p:nvPr/>
        </p:nvSpPr>
        <p:spPr bwMode="auto">
          <a:xfrm>
            <a:off x="152400" y="1052513"/>
            <a:ext cx="8655050" cy="706437"/>
          </a:xfrm>
          <a:prstGeom prst="rightArrow">
            <a:avLst>
              <a:gd name="adj1" fmla="val 50000"/>
              <a:gd name="adj2" fmla="val 106125"/>
            </a:avLst>
          </a:prstGeom>
          <a:solidFill>
            <a:srgbClr val="990000">
              <a:alpha val="32000"/>
            </a:srgbClr>
          </a:solidFill>
          <a:ln w="9525">
            <a:solidFill>
              <a:schemeClr val="tx1"/>
            </a:solidFill>
            <a:miter lim="800000"/>
            <a:headEnd/>
            <a:tailEnd/>
          </a:ln>
          <a:effectLst>
            <a:glow rad="127000">
              <a:srgbClr val="FFC000"/>
            </a:glow>
            <a:softEdge rad="0"/>
          </a:effectLst>
        </p:spPr>
        <p:txBody>
          <a:bodyPr wrap="none" anchor="ctr"/>
          <a:lstStyle/>
          <a:p>
            <a:pPr algn="ctr">
              <a:defRPr/>
            </a:pPr>
            <a:r>
              <a:rPr lang="en-US" sz="1600" b="1" i="1" dirty="0">
                <a:solidFill>
                  <a:schemeClr val="tx1"/>
                </a:solidFill>
              </a:rPr>
              <a:t>Agriculture as through-flow process contingent on external inputs</a:t>
            </a:r>
          </a:p>
        </p:txBody>
      </p:sp>
      <p:sp>
        <p:nvSpPr>
          <p:cNvPr id="34" name="Rectangle 8"/>
          <p:cNvSpPr>
            <a:spLocks noChangeArrowheads="1"/>
          </p:cNvSpPr>
          <p:nvPr/>
        </p:nvSpPr>
        <p:spPr bwMode="auto">
          <a:xfrm>
            <a:off x="152400" y="6205654"/>
            <a:ext cx="5257800" cy="457200"/>
          </a:xfrm>
          <a:prstGeom prst="rect">
            <a:avLst/>
          </a:prstGeom>
          <a:solidFill>
            <a:srgbClr val="FFC000"/>
          </a:solidFill>
          <a:ln w="9525">
            <a:solidFill>
              <a:schemeClr val="tx1"/>
            </a:solidFill>
            <a:miter lim="800000"/>
            <a:headEnd/>
            <a:tailEnd/>
          </a:ln>
          <a:effectLst>
            <a:glow rad="127000">
              <a:srgbClr val="FFFF66"/>
            </a:glow>
          </a:effectLst>
        </p:spPr>
        <p:txBody>
          <a:bodyPr wrap="none" anchor="ctr"/>
          <a:lstStyle/>
          <a:p>
            <a:pPr algn="ctr">
              <a:defRPr/>
            </a:pPr>
            <a:r>
              <a:rPr lang="en-US" b="1" dirty="0">
                <a:solidFill>
                  <a:schemeClr val="tx1"/>
                </a:solidFill>
              </a:rPr>
              <a:t>INPUTS</a:t>
            </a:r>
          </a:p>
        </p:txBody>
      </p:sp>
      <p:sp>
        <p:nvSpPr>
          <p:cNvPr id="35" name="Rectangle 8"/>
          <p:cNvSpPr>
            <a:spLocks noChangeArrowheads="1"/>
          </p:cNvSpPr>
          <p:nvPr/>
        </p:nvSpPr>
        <p:spPr bwMode="auto">
          <a:xfrm>
            <a:off x="5905500" y="6208152"/>
            <a:ext cx="3124200" cy="457200"/>
          </a:xfrm>
          <a:prstGeom prst="rect">
            <a:avLst/>
          </a:prstGeom>
          <a:solidFill>
            <a:srgbClr val="FFC000">
              <a:alpha val="99000"/>
            </a:srgbClr>
          </a:solidFill>
          <a:ln w="9525">
            <a:solidFill>
              <a:schemeClr val="tx1"/>
            </a:solidFill>
            <a:miter lim="800000"/>
            <a:headEnd/>
            <a:tailEnd/>
          </a:ln>
          <a:effectLst>
            <a:glow rad="127000">
              <a:schemeClr val="tx2">
                <a:lumMod val="60000"/>
                <a:lumOff val="40000"/>
              </a:schemeClr>
            </a:glow>
          </a:effectLst>
        </p:spPr>
        <p:txBody>
          <a:bodyPr wrap="none" anchor="ctr"/>
          <a:lstStyle/>
          <a:p>
            <a:pPr algn="ctr">
              <a:defRPr/>
            </a:pPr>
            <a:r>
              <a:rPr lang="en-US" b="1" dirty="0">
                <a:solidFill>
                  <a:schemeClr val="tx1"/>
                </a:solidFill>
              </a:rPr>
              <a:t>OUTPUTS</a:t>
            </a:r>
          </a:p>
        </p:txBody>
      </p:sp>
      <p:sp>
        <p:nvSpPr>
          <p:cNvPr id="27" name="AutoShape 20"/>
          <p:cNvSpPr>
            <a:spLocks noChangeArrowheads="1"/>
          </p:cNvSpPr>
          <p:nvPr/>
        </p:nvSpPr>
        <p:spPr bwMode="auto">
          <a:xfrm>
            <a:off x="168275" y="639763"/>
            <a:ext cx="8624888" cy="762000"/>
          </a:xfrm>
          <a:prstGeom prst="rightArrow">
            <a:avLst>
              <a:gd name="adj1" fmla="val 50000"/>
              <a:gd name="adj2" fmla="val 96891"/>
            </a:avLst>
          </a:prstGeom>
          <a:solidFill>
            <a:schemeClr val="tx1"/>
          </a:solidFill>
          <a:ln w="9525">
            <a:solidFill>
              <a:schemeClr val="bg1"/>
            </a:solidFill>
            <a:miter lim="800000"/>
            <a:headEnd/>
            <a:tailEnd/>
          </a:ln>
        </p:spPr>
        <p:txBody>
          <a:bodyPr wrap="none" anchor="ctr"/>
          <a:lstStyle/>
          <a:p>
            <a:pPr algn="ctr"/>
            <a:r>
              <a:rPr lang="en-US" sz="1800" b="1" i="1">
                <a:solidFill>
                  <a:schemeClr val="bg1"/>
                </a:solidFill>
              </a:rPr>
              <a:t>hinge on FOSSIL ENERGY &amp; DERIVATIVES</a:t>
            </a:r>
          </a:p>
        </p:txBody>
      </p:sp>
      <p:sp>
        <p:nvSpPr>
          <p:cNvPr id="28" name="AutoShape 20"/>
          <p:cNvSpPr>
            <a:spLocks noChangeArrowheads="1"/>
          </p:cNvSpPr>
          <p:nvPr/>
        </p:nvSpPr>
        <p:spPr bwMode="auto">
          <a:xfrm>
            <a:off x="168275" y="1503363"/>
            <a:ext cx="8624888" cy="469900"/>
          </a:xfrm>
          <a:prstGeom prst="rightArrow">
            <a:avLst>
              <a:gd name="adj1" fmla="val 50000"/>
              <a:gd name="adj2" fmla="val 157993"/>
            </a:avLst>
          </a:prstGeom>
          <a:solidFill>
            <a:schemeClr val="tx1"/>
          </a:solidFill>
          <a:ln w="9525">
            <a:solidFill>
              <a:schemeClr val="accent3"/>
            </a:solidFill>
            <a:miter lim="800000"/>
            <a:headEnd/>
            <a:tailEnd/>
          </a:ln>
          <a:extLst/>
        </p:spPr>
        <p:txBody>
          <a:bodyPr wrap="none" anchor="ctr"/>
          <a:lstStyle/>
          <a:p>
            <a:pPr algn="ctr">
              <a:defRPr/>
            </a:pPr>
            <a:r>
              <a:rPr lang="en-US" sz="1400" b="1" i="1">
                <a:solidFill>
                  <a:schemeClr val="bg1"/>
                </a:solidFill>
              </a:rPr>
              <a:t>carbon emissions</a:t>
            </a:r>
          </a:p>
        </p:txBody>
      </p:sp>
      <p:sp>
        <p:nvSpPr>
          <p:cNvPr id="33" name="Rectangle 21"/>
          <p:cNvSpPr>
            <a:spLocks noChangeArrowheads="1"/>
          </p:cNvSpPr>
          <p:nvPr/>
        </p:nvSpPr>
        <p:spPr bwMode="auto">
          <a:xfrm>
            <a:off x="4610100" y="3790156"/>
            <a:ext cx="4229100" cy="1467644"/>
          </a:xfrm>
          <a:prstGeom prst="rect">
            <a:avLst/>
          </a:prstGeom>
          <a:solidFill>
            <a:srgbClr val="000000"/>
          </a:solidFill>
          <a:ln w="9360">
            <a:solidFill>
              <a:srgbClr val="FFFF66"/>
            </a:solidFill>
            <a:miter lim="800000"/>
            <a:headEnd/>
            <a:tailEnd/>
          </a:ln>
          <a:effectLst>
            <a:glow rad="165100">
              <a:schemeClr val="accent1">
                <a:lumMod val="75000"/>
              </a:schemeClr>
            </a:glow>
          </a:effectLst>
        </p:spPr>
        <p:txBody>
          <a:bodyPr/>
          <a:lstStyle/>
          <a:p>
            <a:pPr defTabSz="457200">
              <a:lnSpc>
                <a:spcPct val="90000"/>
              </a:lnSpc>
              <a:spcBef>
                <a:spcPct val="20000"/>
              </a:spcBef>
              <a:tabLst>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pPr>
            <a:r>
              <a:rPr lang="en-US" b="1" i="1" dirty="0">
                <a:solidFill>
                  <a:schemeClr val="bg1"/>
                </a:solidFill>
              </a:rPr>
              <a:t>‘Modern agriculture has become the art of  turning oil into food.’</a:t>
            </a:r>
          </a:p>
          <a:p>
            <a:pPr marL="742950" lvl="1" indent="-312738" defTabSz="457200">
              <a:lnSpc>
                <a:spcPct val="90000"/>
              </a:lnSpc>
              <a:spcBef>
                <a:spcPct val="20000"/>
              </a:spcBef>
              <a:tabLst>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pPr>
            <a:r>
              <a:rPr lang="en-US" sz="2000" b="1" i="1" dirty="0">
                <a:solidFill>
                  <a:schemeClr val="bg1"/>
                </a:solidFill>
              </a:rPr>
              <a:t>	</a:t>
            </a:r>
            <a:r>
              <a:rPr lang="en-US" sz="1600" dirty="0">
                <a:solidFill>
                  <a:schemeClr val="bg1"/>
                </a:solidFill>
              </a:rPr>
              <a:t>-B. Clark &amp; R. York (2008:13)</a:t>
            </a:r>
            <a:endParaRPr lang="en-GB" sz="2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2399"/>
            <a:ext cx="4343400" cy="6580909"/>
          </a:xfrm>
          <a:prstGeom prst="rect">
            <a:avLst/>
          </a:prstGeom>
        </p:spPr>
      </p:pic>
      <p:sp>
        <p:nvSpPr>
          <p:cNvPr id="3" name="Title 2"/>
          <p:cNvSpPr>
            <a:spLocks noGrp="1"/>
          </p:cNvSpPr>
          <p:nvPr>
            <p:ph type="title"/>
          </p:nvPr>
        </p:nvSpPr>
        <p:spPr>
          <a:xfrm>
            <a:off x="6400800" y="6026726"/>
            <a:ext cx="2590800" cy="685800"/>
          </a:xfrm>
        </p:spPr>
        <p:txBody>
          <a:bodyPr/>
          <a:lstStyle/>
          <a:p>
            <a:r>
              <a:rPr lang="en-CA" sz="1400" dirty="0" smtClean="0">
                <a:solidFill>
                  <a:schemeClr val="accent1">
                    <a:lumMod val="60000"/>
                    <a:lumOff val="40000"/>
                  </a:schemeClr>
                </a:solidFill>
                <a:latin typeface="Arial" pitchFamily="34" charset="0"/>
                <a:cs typeface="Arial" pitchFamily="34" charset="0"/>
              </a:rPr>
              <a:t>Phil </a:t>
            </a:r>
            <a:r>
              <a:rPr lang="en-CA" sz="1400" dirty="0" err="1" smtClean="0">
                <a:solidFill>
                  <a:schemeClr val="accent1">
                    <a:lumMod val="60000"/>
                    <a:lumOff val="40000"/>
                  </a:schemeClr>
                </a:solidFill>
                <a:latin typeface="Arial" pitchFamily="34" charset="0"/>
                <a:cs typeface="Arial" pitchFamily="34" charset="0"/>
              </a:rPr>
              <a:t>Testamale</a:t>
            </a:r>
            <a:endParaRPr lang="en-CA" sz="1400"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169850297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AutoShape 13"/>
          <p:cNvSpPr>
            <a:spLocks noChangeArrowheads="1"/>
          </p:cNvSpPr>
          <p:nvPr/>
        </p:nvSpPr>
        <p:spPr bwMode="auto">
          <a:xfrm rot="5400000">
            <a:off x="4902200" y="14287"/>
            <a:ext cx="823913" cy="1106487"/>
          </a:xfrm>
          <a:custGeom>
            <a:avLst/>
            <a:gdLst>
              <a:gd name="T0" fmla="*/ 1370626016 w 21600"/>
              <a:gd name="T1" fmla="*/ 0 h 21600"/>
              <a:gd name="T2" fmla="*/ 452676101 w 21600"/>
              <a:gd name="T3" fmla="*/ 2147483647 h 21600"/>
              <a:gd name="T4" fmla="*/ 1441011162 w 21600"/>
              <a:gd name="T5" fmla="*/ 1494391107 h 21600"/>
              <a:gd name="T6" fmla="*/ 2147483647 w 21600"/>
              <a:gd name="T7" fmla="*/ 2147483647 h 21600"/>
              <a:gd name="T8" fmla="*/ 2147483647 w 21600"/>
              <a:gd name="T9" fmla="*/ 149439110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009900">
              <a:alpha val="44000"/>
            </a:srgbClr>
          </a:solidFill>
          <a:ln w="9525">
            <a:solidFill>
              <a:srgbClr val="009900"/>
            </a:solidFill>
            <a:miter lim="800000"/>
            <a:headEnd/>
            <a:tailEnd/>
          </a:ln>
        </p:spPr>
        <p:txBody>
          <a:bodyPr wrap="none" anchor="ctr"/>
          <a:lstStyle/>
          <a:p>
            <a:pPr>
              <a:defRPr/>
            </a:pPr>
            <a:endParaRPr lang="en-GB"/>
          </a:p>
        </p:txBody>
      </p:sp>
      <p:sp>
        <p:nvSpPr>
          <p:cNvPr id="19469" name="AutoShape 14"/>
          <p:cNvSpPr>
            <a:spLocks noChangeArrowheads="1"/>
          </p:cNvSpPr>
          <p:nvPr/>
        </p:nvSpPr>
        <p:spPr bwMode="auto">
          <a:xfrm rot="16200000">
            <a:off x="3518693" y="-102393"/>
            <a:ext cx="823913" cy="1155700"/>
          </a:xfrm>
          <a:custGeom>
            <a:avLst/>
            <a:gdLst>
              <a:gd name="T0" fmla="*/ 1376346563 w 21600"/>
              <a:gd name="T1" fmla="*/ 0 h 21600"/>
              <a:gd name="T2" fmla="*/ 454566553 w 21600"/>
              <a:gd name="T3" fmla="*/ 2147483647 h 21600"/>
              <a:gd name="T4" fmla="*/ 1447025720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009900">
              <a:alpha val="57000"/>
            </a:srgbClr>
          </a:solidFill>
          <a:ln w="9525">
            <a:solidFill>
              <a:srgbClr val="009900"/>
            </a:solidFill>
            <a:miter lim="800000"/>
            <a:headEnd/>
            <a:tailEnd/>
          </a:ln>
        </p:spPr>
        <p:txBody>
          <a:bodyPr wrap="none" anchor="ctr"/>
          <a:lstStyle/>
          <a:p>
            <a:pPr>
              <a:defRPr/>
            </a:pPr>
            <a:endParaRPr lang="en-GB"/>
          </a:p>
        </p:txBody>
      </p:sp>
      <p:sp>
        <p:nvSpPr>
          <p:cNvPr id="2" name="Rectangle 15"/>
          <p:cNvSpPr>
            <a:spLocks noGrp="1" noChangeArrowheads="1"/>
          </p:cNvSpPr>
          <p:nvPr>
            <p:ph type="body" idx="1"/>
          </p:nvPr>
        </p:nvSpPr>
        <p:spPr>
          <a:xfrm>
            <a:off x="1889125" y="124620"/>
            <a:ext cx="5334000" cy="701674"/>
          </a:xfrm>
          <a:noFill/>
        </p:spPr>
        <p:txBody>
          <a:bodyPr/>
          <a:lstStyle/>
          <a:p>
            <a:pPr marL="0" indent="0" algn="ctr" eaLnBrk="1" hangingPunct="1">
              <a:buFontTx/>
              <a:buNone/>
            </a:pPr>
            <a:r>
              <a:rPr lang="en-GB" sz="1800" b="1" dirty="0" smtClean="0">
                <a:solidFill>
                  <a:schemeClr val="bg1">
                    <a:lumMod val="65000"/>
                  </a:schemeClr>
                </a:solidFill>
                <a:latin typeface="Arial" charset="0"/>
              </a:rPr>
              <a:t>non-industrial agriculture: </a:t>
            </a:r>
          </a:p>
          <a:p>
            <a:pPr marL="0" indent="0" algn="ctr" eaLnBrk="1" hangingPunct="1">
              <a:buFontTx/>
              <a:buNone/>
            </a:pPr>
            <a:r>
              <a:rPr lang="en-GB" sz="1600" i="1" dirty="0" smtClean="0">
                <a:solidFill>
                  <a:schemeClr val="bg1">
                    <a:lumMod val="65000"/>
                  </a:schemeClr>
                </a:solidFill>
                <a:latin typeface="Arial" charset="0"/>
              </a:rPr>
              <a:t>relatively closed-loop cycles of biological and physical </a:t>
            </a:r>
          </a:p>
          <a:p>
            <a:pPr marL="0" indent="0" algn="ctr" eaLnBrk="1" hangingPunct="1">
              <a:buFontTx/>
              <a:buNone/>
            </a:pPr>
            <a:r>
              <a:rPr lang="en-GB" sz="1600" i="1" dirty="0" smtClean="0">
                <a:solidFill>
                  <a:schemeClr val="bg1">
                    <a:lumMod val="65000"/>
                  </a:schemeClr>
                </a:solidFill>
                <a:latin typeface="Arial" charset="0"/>
              </a:rPr>
              <a:t>materials and managed diversity </a:t>
            </a:r>
            <a:endParaRPr lang="en-US" sz="1600" i="1" dirty="0" smtClean="0">
              <a:solidFill>
                <a:schemeClr val="bg1">
                  <a:lumMod val="65000"/>
                </a:schemeClr>
              </a:solidFill>
              <a:latin typeface="Arial" charset="0"/>
            </a:endParaRPr>
          </a:p>
        </p:txBody>
      </p:sp>
      <p:cxnSp>
        <p:nvCxnSpPr>
          <p:cNvPr id="19475" name="Straight Connector 4"/>
          <p:cNvCxnSpPr>
            <a:cxnSpLocks noChangeShapeType="1"/>
          </p:cNvCxnSpPr>
          <p:nvPr/>
        </p:nvCxnSpPr>
        <p:spPr bwMode="auto">
          <a:xfrm>
            <a:off x="1752600" y="1094988"/>
            <a:ext cx="5715000" cy="0"/>
          </a:xfrm>
          <a:prstGeom prst="line">
            <a:avLst/>
          </a:prstGeom>
          <a:noFill/>
          <a:ln w="9525" algn="ctr">
            <a:solidFill>
              <a:schemeClr val="accent2">
                <a:lumMod val="40000"/>
                <a:lumOff val="60000"/>
              </a:schemeClr>
            </a:solidFill>
            <a:round/>
            <a:headEnd/>
            <a:tailEnd/>
          </a:ln>
          <a:extLst>
            <a:ext uri="{909E8E84-426E-40DD-AFC4-6F175D3DCCD1}">
              <a14:hiddenFill xmlns:a14="http://schemas.microsoft.com/office/drawing/2010/main">
                <a:noFill/>
              </a14:hiddenFill>
            </a:ext>
          </a:extLst>
        </p:spPr>
      </p:cxnSp>
      <p:sp>
        <p:nvSpPr>
          <p:cNvPr id="12" name="AutoShape 7"/>
          <p:cNvSpPr>
            <a:spLocks noChangeArrowheads="1"/>
          </p:cNvSpPr>
          <p:nvPr/>
        </p:nvSpPr>
        <p:spPr bwMode="auto">
          <a:xfrm>
            <a:off x="955675" y="2212975"/>
            <a:ext cx="319088" cy="396875"/>
          </a:xfrm>
          <a:prstGeom prst="upDownArrow">
            <a:avLst>
              <a:gd name="adj1" fmla="val 50000"/>
              <a:gd name="adj2" fmla="val 21961"/>
            </a:avLst>
          </a:prstGeom>
          <a:solidFill>
            <a:srgbClr val="990000"/>
          </a:solidFill>
          <a:ln w="9525">
            <a:solidFill>
              <a:schemeClr val="bg1">
                <a:lumMod val="85000"/>
              </a:schemeClr>
            </a:solidFill>
            <a:miter lim="800000"/>
            <a:headEnd/>
            <a:tailEnd/>
          </a:ln>
        </p:spPr>
        <p:txBody>
          <a:bodyPr wrap="none" anchor="ctr"/>
          <a:lstStyle/>
          <a:p>
            <a:pPr algn="l">
              <a:defRPr/>
            </a:pPr>
            <a:endParaRPr lang="en-US"/>
          </a:p>
        </p:txBody>
      </p:sp>
      <p:sp>
        <p:nvSpPr>
          <p:cNvPr id="24" name="Rectangle 4"/>
          <p:cNvSpPr>
            <a:spLocks noChangeArrowheads="1"/>
          </p:cNvSpPr>
          <p:nvPr/>
        </p:nvSpPr>
        <p:spPr bwMode="auto">
          <a:xfrm>
            <a:off x="2057400" y="2708275"/>
            <a:ext cx="1066800" cy="796925"/>
          </a:xfrm>
          <a:prstGeom prst="rect">
            <a:avLst/>
          </a:prstGeom>
          <a:solidFill>
            <a:srgbClr val="FFFF66"/>
          </a:solidFill>
          <a:ln w="9525">
            <a:solidFill>
              <a:srgbClr val="FFC000"/>
            </a:solidFill>
            <a:miter lim="800000"/>
            <a:headEnd/>
            <a:tailEnd/>
          </a:ln>
        </p:spPr>
        <p:txBody>
          <a:bodyPr wrap="none" anchor="ctr"/>
          <a:lstStyle/>
          <a:p>
            <a:r>
              <a:rPr lang="en-US" sz="1200" b="1" dirty="0">
                <a:solidFill>
                  <a:schemeClr val="tx1"/>
                </a:solidFill>
              </a:rPr>
              <a:t>soil mining</a:t>
            </a:r>
          </a:p>
        </p:txBody>
      </p:sp>
      <p:sp>
        <p:nvSpPr>
          <p:cNvPr id="16" name="Rectangle 5"/>
          <p:cNvSpPr>
            <a:spLocks noChangeArrowheads="1"/>
          </p:cNvSpPr>
          <p:nvPr/>
        </p:nvSpPr>
        <p:spPr bwMode="auto">
          <a:xfrm>
            <a:off x="3270250" y="2689225"/>
            <a:ext cx="1185863" cy="796925"/>
          </a:xfrm>
          <a:prstGeom prst="rect">
            <a:avLst/>
          </a:prstGeom>
          <a:solidFill>
            <a:srgbClr val="FFFF66"/>
          </a:solidFill>
          <a:ln w="9525">
            <a:solidFill>
              <a:schemeClr val="accent5">
                <a:lumMod val="50000"/>
              </a:schemeClr>
            </a:solidFill>
            <a:miter lim="800000"/>
            <a:headEnd/>
            <a:tailEnd/>
          </a:ln>
        </p:spPr>
        <p:txBody>
          <a:bodyPr wrap="none" anchor="ctr"/>
          <a:lstStyle/>
          <a:p>
            <a:r>
              <a:rPr lang="en-US" sz="1100" b="1" dirty="0">
                <a:solidFill>
                  <a:schemeClr val="tx1"/>
                </a:solidFill>
              </a:rPr>
              <a:t>increased </a:t>
            </a:r>
          </a:p>
          <a:p>
            <a:r>
              <a:rPr lang="en-US" sz="1100" b="1" dirty="0">
                <a:solidFill>
                  <a:schemeClr val="tx1"/>
                </a:solidFill>
              </a:rPr>
              <a:t>vulnerability to</a:t>
            </a:r>
          </a:p>
          <a:p>
            <a:r>
              <a:rPr lang="en-US" sz="1100" b="1" dirty="0">
                <a:solidFill>
                  <a:schemeClr val="tx1"/>
                </a:solidFill>
              </a:rPr>
              <a:t>insects, weeds,</a:t>
            </a:r>
          </a:p>
          <a:p>
            <a:r>
              <a:rPr lang="en-US" sz="1100" b="1" dirty="0">
                <a:solidFill>
                  <a:schemeClr val="tx1"/>
                </a:solidFill>
              </a:rPr>
              <a:t>fungus, disease</a:t>
            </a:r>
          </a:p>
        </p:txBody>
      </p:sp>
      <p:sp>
        <p:nvSpPr>
          <p:cNvPr id="19" name="Rectangle 4"/>
          <p:cNvSpPr>
            <a:spLocks noChangeArrowheads="1"/>
          </p:cNvSpPr>
          <p:nvPr/>
        </p:nvSpPr>
        <p:spPr bwMode="auto">
          <a:xfrm>
            <a:off x="4576763" y="2670175"/>
            <a:ext cx="1066800" cy="796925"/>
          </a:xfrm>
          <a:prstGeom prst="rect">
            <a:avLst/>
          </a:prstGeom>
          <a:solidFill>
            <a:srgbClr val="FFFF66"/>
          </a:solidFill>
          <a:ln w="9525">
            <a:solidFill>
              <a:schemeClr val="accent5">
                <a:lumMod val="50000"/>
              </a:schemeClr>
            </a:solidFill>
            <a:miter lim="800000"/>
            <a:headEnd/>
            <a:tailEnd/>
          </a:ln>
        </p:spPr>
        <p:txBody>
          <a:bodyPr wrap="none" anchor="ctr"/>
          <a:lstStyle/>
          <a:p>
            <a:r>
              <a:rPr lang="en-US" sz="1100" b="1" dirty="0">
                <a:solidFill>
                  <a:schemeClr val="tx1"/>
                </a:solidFill>
              </a:rPr>
              <a:t>enhanced</a:t>
            </a:r>
          </a:p>
          <a:p>
            <a:r>
              <a:rPr lang="en-US" sz="1100" b="1" dirty="0">
                <a:solidFill>
                  <a:schemeClr val="tx1"/>
                </a:solidFill>
              </a:rPr>
              <a:t>seeds and</a:t>
            </a:r>
          </a:p>
          <a:p>
            <a:r>
              <a:rPr lang="en-US" sz="1100" b="1" dirty="0">
                <a:solidFill>
                  <a:schemeClr val="tx1"/>
                </a:solidFill>
              </a:rPr>
              <a:t>reduced </a:t>
            </a:r>
          </a:p>
          <a:p>
            <a:r>
              <a:rPr lang="en-US" sz="1100" b="1" dirty="0">
                <a:solidFill>
                  <a:schemeClr val="tx1"/>
                </a:solidFill>
              </a:rPr>
              <a:t>soil moisture</a:t>
            </a:r>
          </a:p>
        </p:txBody>
      </p:sp>
      <p:sp>
        <p:nvSpPr>
          <p:cNvPr id="20" name="Rectangle 6"/>
          <p:cNvSpPr>
            <a:spLocks noChangeArrowheads="1"/>
          </p:cNvSpPr>
          <p:nvPr/>
        </p:nvSpPr>
        <p:spPr bwMode="auto">
          <a:xfrm>
            <a:off x="338138" y="1690688"/>
            <a:ext cx="1550987" cy="457200"/>
          </a:xfrm>
          <a:prstGeom prst="rect">
            <a:avLst/>
          </a:prstGeom>
          <a:solidFill>
            <a:srgbClr val="FFFF66"/>
          </a:solidFill>
          <a:ln w="9525">
            <a:solidFill>
              <a:srgbClr val="FFC000"/>
            </a:solidFill>
            <a:miter lim="800000"/>
            <a:headEnd/>
            <a:tailEnd/>
          </a:ln>
        </p:spPr>
        <p:txBody>
          <a:bodyPr wrap="none" anchor="ctr"/>
          <a:lstStyle/>
          <a:p>
            <a:r>
              <a:rPr lang="en-US" sz="1200" b="1" dirty="0">
                <a:solidFill>
                  <a:schemeClr val="tx1">
                    <a:lumMod val="95000"/>
                    <a:lumOff val="5000"/>
                  </a:schemeClr>
                </a:solidFill>
              </a:rPr>
              <a:t>mechanization</a:t>
            </a:r>
          </a:p>
        </p:txBody>
      </p:sp>
      <p:sp>
        <p:nvSpPr>
          <p:cNvPr id="26" name="Rectangle 3"/>
          <p:cNvSpPr>
            <a:spLocks noChangeArrowheads="1"/>
          </p:cNvSpPr>
          <p:nvPr/>
        </p:nvSpPr>
        <p:spPr bwMode="auto">
          <a:xfrm>
            <a:off x="338138" y="2708275"/>
            <a:ext cx="1524000" cy="796925"/>
          </a:xfrm>
          <a:prstGeom prst="rect">
            <a:avLst/>
          </a:prstGeom>
          <a:solidFill>
            <a:srgbClr val="FFFF66"/>
          </a:solidFill>
          <a:ln w="9525">
            <a:solidFill>
              <a:srgbClr val="FFC000"/>
            </a:solidFill>
            <a:miter lim="800000"/>
            <a:headEnd/>
            <a:tailEnd/>
          </a:ln>
        </p:spPr>
        <p:txBody>
          <a:bodyPr wrap="none" anchor="ctr"/>
          <a:lstStyle/>
          <a:p>
            <a:r>
              <a:rPr lang="en-US" sz="1200" b="1" dirty="0">
                <a:solidFill>
                  <a:schemeClr val="tx1">
                    <a:lumMod val="95000"/>
                    <a:lumOff val="5000"/>
                  </a:schemeClr>
                </a:solidFill>
              </a:rPr>
              <a:t>standardization /</a:t>
            </a:r>
          </a:p>
          <a:p>
            <a:r>
              <a:rPr lang="en-US" sz="1200" b="1" dirty="0">
                <a:solidFill>
                  <a:schemeClr val="tx1">
                    <a:lumMod val="95000"/>
                    <a:lumOff val="5000"/>
                  </a:schemeClr>
                </a:solidFill>
              </a:rPr>
              <a:t>biological </a:t>
            </a:r>
          </a:p>
          <a:p>
            <a:r>
              <a:rPr lang="en-US" sz="1200" b="1" dirty="0">
                <a:solidFill>
                  <a:schemeClr val="tx1">
                    <a:lumMod val="95000"/>
                    <a:lumOff val="5000"/>
                  </a:schemeClr>
                </a:solidFill>
              </a:rPr>
              <a:t>simplification</a:t>
            </a:r>
          </a:p>
        </p:txBody>
      </p:sp>
      <p:sp>
        <p:nvSpPr>
          <p:cNvPr id="27" name="AutoShape 9"/>
          <p:cNvSpPr>
            <a:spLocks noChangeArrowheads="1"/>
          </p:cNvSpPr>
          <p:nvPr/>
        </p:nvSpPr>
        <p:spPr bwMode="auto">
          <a:xfrm>
            <a:off x="2225675" y="3886200"/>
            <a:ext cx="803275" cy="2208213"/>
          </a:xfrm>
          <a:prstGeom prst="upArrow">
            <a:avLst>
              <a:gd name="adj1" fmla="val 50000"/>
              <a:gd name="adj2" fmla="val 25000"/>
            </a:avLst>
          </a:prstGeom>
          <a:solidFill>
            <a:srgbClr val="990000"/>
          </a:solidFill>
          <a:ln w="9525">
            <a:solidFill>
              <a:schemeClr val="bg2">
                <a:lumMod val="75000"/>
              </a:schemeClr>
            </a:solidFill>
            <a:miter lim="800000"/>
            <a:headEnd/>
            <a:tailEnd/>
          </a:ln>
          <a:effectLst>
            <a:glow rad="50800">
              <a:srgbClr val="990000"/>
            </a:glow>
          </a:effectLst>
        </p:spPr>
        <p:txBody>
          <a:bodyPr wrap="none" anchor="ctr"/>
          <a:lstStyle/>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r>
              <a:rPr lang="en-US" sz="1100" b="1" dirty="0">
                <a:solidFill>
                  <a:schemeClr val="bg1"/>
                </a:solidFill>
              </a:rPr>
              <a:t>inorganic</a:t>
            </a:r>
          </a:p>
          <a:p>
            <a:pPr>
              <a:defRPr/>
            </a:pPr>
            <a:r>
              <a:rPr lang="en-US" sz="1100" b="1" dirty="0" smtClean="0">
                <a:solidFill>
                  <a:schemeClr val="bg1"/>
                </a:solidFill>
              </a:rPr>
              <a:t>fertilizer</a:t>
            </a:r>
          </a:p>
          <a:p>
            <a:pPr>
              <a:defRPr/>
            </a:pPr>
            <a:r>
              <a:rPr lang="en-US" sz="1100" dirty="0" smtClean="0">
                <a:solidFill>
                  <a:schemeClr val="bg1"/>
                </a:solidFill>
              </a:rPr>
              <a:t>N, P, K</a:t>
            </a:r>
            <a:endParaRPr lang="en-US" sz="1100" dirty="0">
              <a:solidFill>
                <a:schemeClr val="bg1"/>
              </a:solidFill>
            </a:endParaRPr>
          </a:p>
          <a:p>
            <a:pPr>
              <a:defRPr/>
            </a:pPr>
            <a:endParaRPr lang="en-US" sz="1400" dirty="0">
              <a:solidFill>
                <a:schemeClr val="tx1"/>
              </a:solidFill>
            </a:endParaRPr>
          </a:p>
        </p:txBody>
      </p:sp>
      <p:sp>
        <p:nvSpPr>
          <p:cNvPr id="28" name="AutoShape 10"/>
          <p:cNvSpPr>
            <a:spLocks noChangeArrowheads="1"/>
          </p:cNvSpPr>
          <p:nvPr/>
        </p:nvSpPr>
        <p:spPr bwMode="auto">
          <a:xfrm>
            <a:off x="3497263" y="3886200"/>
            <a:ext cx="842962" cy="2205038"/>
          </a:xfrm>
          <a:prstGeom prst="upArrow">
            <a:avLst>
              <a:gd name="adj1" fmla="val 50000"/>
              <a:gd name="adj2" fmla="val 25000"/>
            </a:avLst>
          </a:prstGeom>
          <a:solidFill>
            <a:srgbClr val="990000"/>
          </a:solidFill>
          <a:ln w="9525">
            <a:solidFill>
              <a:schemeClr val="bg2">
                <a:lumMod val="75000"/>
              </a:schemeClr>
            </a:solidFill>
            <a:miter lim="800000"/>
            <a:headEnd/>
            <a:tailEnd/>
          </a:ln>
          <a:effectLst>
            <a:glow rad="50800">
              <a:srgbClr val="C00000"/>
            </a:glow>
          </a:effectLst>
        </p:spPr>
        <p:txBody>
          <a:bodyPr wrap="none" anchor="ctr"/>
          <a:lstStyle/>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r>
              <a:rPr lang="en-US" sz="1100" b="1" dirty="0">
                <a:solidFill>
                  <a:schemeClr val="bg1"/>
                </a:solidFill>
              </a:rPr>
              <a:t>chemical</a:t>
            </a:r>
          </a:p>
          <a:p>
            <a:pPr>
              <a:defRPr/>
            </a:pPr>
            <a:r>
              <a:rPr lang="en-US" sz="1100" b="1" dirty="0">
                <a:solidFill>
                  <a:schemeClr val="bg1"/>
                </a:solidFill>
              </a:rPr>
              <a:t>p</a:t>
            </a:r>
            <a:r>
              <a:rPr lang="en-US" sz="1100" b="1" dirty="0" smtClean="0">
                <a:solidFill>
                  <a:schemeClr val="bg1"/>
                </a:solidFill>
              </a:rPr>
              <a:t>esticides</a:t>
            </a:r>
          </a:p>
          <a:p>
            <a:pPr>
              <a:defRPr/>
            </a:pPr>
            <a:r>
              <a:rPr lang="en-US" sz="1100" dirty="0">
                <a:solidFill>
                  <a:schemeClr val="bg1"/>
                </a:solidFill>
              </a:rPr>
              <a:t>i</a:t>
            </a:r>
            <a:r>
              <a:rPr lang="en-US" sz="1100" dirty="0" smtClean="0">
                <a:solidFill>
                  <a:schemeClr val="bg1"/>
                </a:solidFill>
              </a:rPr>
              <a:t>nsecticides,</a:t>
            </a:r>
          </a:p>
          <a:p>
            <a:pPr>
              <a:defRPr/>
            </a:pPr>
            <a:r>
              <a:rPr lang="en-US" sz="1100" dirty="0">
                <a:solidFill>
                  <a:schemeClr val="bg1"/>
                </a:solidFill>
              </a:rPr>
              <a:t>h</a:t>
            </a:r>
            <a:r>
              <a:rPr lang="en-US" sz="1100" dirty="0" smtClean="0">
                <a:solidFill>
                  <a:schemeClr val="bg1"/>
                </a:solidFill>
              </a:rPr>
              <a:t>erbicides,</a:t>
            </a:r>
          </a:p>
          <a:p>
            <a:pPr>
              <a:defRPr/>
            </a:pPr>
            <a:r>
              <a:rPr lang="en-US" sz="1100" dirty="0">
                <a:solidFill>
                  <a:schemeClr val="bg1"/>
                </a:solidFill>
              </a:rPr>
              <a:t>f</a:t>
            </a:r>
            <a:r>
              <a:rPr lang="en-US" sz="1100" dirty="0" smtClean="0">
                <a:solidFill>
                  <a:schemeClr val="bg1"/>
                </a:solidFill>
              </a:rPr>
              <a:t>ungicides,</a:t>
            </a:r>
          </a:p>
          <a:p>
            <a:pPr>
              <a:defRPr/>
            </a:pPr>
            <a:r>
              <a:rPr lang="en-US" sz="1100" dirty="0" smtClean="0">
                <a:solidFill>
                  <a:schemeClr val="bg1"/>
                </a:solidFill>
              </a:rPr>
              <a:t>disinfectants</a:t>
            </a:r>
            <a:endParaRPr lang="en-US" sz="1100" dirty="0">
              <a:solidFill>
                <a:schemeClr val="bg1"/>
              </a:solidFill>
            </a:endParaRPr>
          </a:p>
          <a:p>
            <a:pPr>
              <a:defRPr/>
            </a:pPr>
            <a:endParaRPr lang="en-US" sz="1200" dirty="0">
              <a:solidFill>
                <a:schemeClr val="tx1"/>
              </a:solidFill>
            </a:endParaRPr>
          </a:p>
        </p:txBody>
      </p:sp>
      <p:sp>
        <p:nvSpPr>
          <p:cNvPr id="29" name="AutoShape 9"/>
          <p:cNvSpPr>
            <a:spLocks noChangeArrowheads="1"/>
          </p:cNvSpPr>
          <p:nvPr/>
        </p:nvSpPr>
        <p:spPr bwMode="auto">
          <a:xfrm>
            <a:off x="4738688" y="3886199"/>
            <a:ext cx="823912" cy="2208213"/>
          </a:xfrm>
          <a:prstGeom prst="upArrow">
            <a:avLst>
              <a:gd name="adj1" fmla="val 50000"/>
              <a:gd name="adj2" fmla="val 25000"/>
            </a:avLst>
          </a:prstGeom>
          <a:solidFill>
            <a:srgbClr val="990000"/>
          </a:solidFill>
          <a:ln w="9525">
            <a:solidFill>
              <a:schemeClr val="bg2">
                <a:lumMod val="75000"/>
              </a:schemeClr>
            </a:solidFill>
            <a:miter lim="800000"/>
            <a:headEnd/>
            <a:tailEnd/>
          </a:ln>
          <a:effectLst>
            <a:glow rad="50800">
              <a:srgbClr val="990000"/>
            </a:glow>
          </a:effectLst>
        </p:spPr>
        <p:txBody>
          <a:bodyPr wrap="none" anchor="ctr"/>
          <a:lstStyle/>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r>
              <a:rPr lang="en-US" sz="1100" b="1" dirty="0">
                <a:solidFill>
                  <a:schemeClr val="bg1"/>
                </a:solidFill>
              </a:rPr>
              <a:t>increased</a:t>
            </a:r>
          </a:p>
          <a:p>
            <a:pPr>
              <a:defRPr/>
            </a:pPr>
            <a:r>
              <a:rPr lang="en-US" sz="1100" b="1" dirty="0">
                <a:solidFill>
                  <a:schemeClr val="bg1"/>
                </a:solidFill>
              </a:rPr>
              <a:t>irrigation</a:t>
            </a:r>
            <a:endParaRPr lang="en-US" sz="1050" b="1" dirty="0">
              <a:solidFill>
                <a:schemeClr val="bg1"/>
              </a:solidFill>
            </a:endParaRPr>
          </a:p>
          <a:p>
            <a:pPr>
              <a:defRPr/>
            </a:pPr>
            <a:endParaRPr lang="en-US" sz="1200" dirty="0">
              <a:solidFill>
                <a:schemeClr val="tx1"/>
              </a:solidFill>
            </a:endParaRPr>
          </a:p>
        </p:txBody>
      </p:sp>
      <p:sp>
        <p:nvSpPr>
          <p:cNvPr id="30" name="Rectangle 22"/>
          <p:cNvSpPr>
            <a:spLocks noChangeArrowheads="1"/>
          </p:cNvSpPr>
          <p:nvPr/>
        </p:nvSpPr>
        <p:spPr bwMode="auto">
          <a:xfrm>
            <a:off x="338138" y="4083050"/>
            <a:ext cx="1566862" cy="762000"/>
          </a:xfrm>
          <a:prstGeom prst="rect">
            <a:avLst/>
          </a:prstGeom>
          <a:solidFill>
            <a:srgbClr val="FFFF66"/>
          </a:solidFill>
          <a:ln w="9525">
            <a:solidFill>
              <a:schemeClr val="accent5">
                <a:lumMod val="50000"/>
              </a:schemeClr>
            </a:solidFill>
            <a:miter lim="800000"/>
            <a:headEnd/>
            <a:tailEnd/>
          </a:ln>
        </p:spPr>
        <p:txBody>
          <a:bodyPr wrap="none" anchor="ctr"/>
          <a:lstStyle/>
          <a:p>
            <a:r>
              <a:rPr lang="en-US" sz="1100" b="1" dirty="0">
                <a:solidFill>
                  <a:schemeClr val="tx1"/>
                </a:solidFill>
              </a:rPr>
              <a:t>disarticulation of </a:t>
            </a:r>
          </a:p>
          <a:p>
            <a:r>
              <a:rPr lang="en-US" sz="1100" b="1" dirty="0">
                <a:solidFill>
                  <a:schemeClr val="tx1"/>
                </a:solidFill>
              </a:rPr>
              <a:t>livestock from land</a:t>
            </a:r>
          </a:p>
          <a:p>
            <a:r>
              <a:rPr lang="en-US" sz="1100" b="1" dirty="0">
                <a:solidFill>
                  <a:schemeClr val="tx1"/>
                </a:solidFill>
              </a:rPr>
              <a:t>+ speeding turnover</a:t>
            </a:r>
          </a:p>
          <a:p>
            <a:r>
              <a:rPr lang="en-US" sz="1100" b="1" dirty="0">
                <a:solidFill>
                  <a:schemeClr val="tx1"/>
                </a:solidFill>
              </a:rPr>
              <a:t>(factory farming)</a:t>
            </a:r>
          </a:p>
        </p:txBody>
      </p:sp>
      <p:sp>
        <p:nvSpPr>
          <p:cNvPr id="31" name="AutoShape 7"/>
          <p:cNvSpPr>
            <a:spLocks noChangeArrowheads="1"/>
          </p:cNvSpPr>
          <p:nvPr/>
        </p:nvSpPr>
        <p:spPr bwMode="auto">
          <a:xfrm>
            <a:off x="941388" y="3590925"/>
            <a:ext cx="319087" cy="398463"/>
          </a:xfrm>
          <a:prstGeom prst="upDownArrow">
            <a:avLst>
              <a:gd name="adj1" fmla="val 50000"/>
              <a:gd name="adj2" fmla="val 21961"/>
            </a:avLst>
          </a:prstGeom>
          <a:solidFill>
            <a:srgbClr val="990000"/>
          </a:solidFill>
          <a:ln w="9525">
            <a:solidFill>
              <a:schemeClr val="bg1">
                <a:lumMod val="85000"/>
              </a:schemeClr>
            </a:solidFill>
            <a:miter lim="800000"/>
            <a:headEnd/>
            <a:tailEnd/>
          </a:ln>
        </p:spPr>
        <p:txBody>
          <a:bodyPr wrap="none" anchor="ctr"/>
          <a:lstStyle/>
          <a:p>
            <a:pPr algn="l">
              <a:defRPr/>
            </a:pPr>
            <a:endParaRPr lang="en-US"/>
          </a:p>
        </p:txBody>
      </p:sp>
      <p:sp>
        <p:nvSpPr>
          <p:cNvPr id="32" name="AutoShape 23"/>
          <p:cNvSpPr>
            <a:spLocks noChangeArrowheads="1"/>
          </p:cNvSpPr>
          <p:nvPr/>
        </p:nvSpPr>
        <p:spPr bwMode="auto">
          <a:xfrm>
            <a:off x="206976" y="4962525"/>
            <a:ext cx="827088" cy="1103312"/>
          </a:xfrm>
          <a:prstGeom prst="upArrow">
            <a:avLst>
              <a:gd name="adj1" fmla="val 50000"/>
              <a:gd name="adj2" fmla="val 25000"/>
            </a:avLst>
          </a:prstGeom>
          <a:solidFill>
            <a:srgbClr val="990000"/>
          </a:solidFill>
          <a:ln w="9525">
            <a:solidFill>
              <a:schemeClr val="bg2">
                <a:lumMod val="75000"/>
              </a:schemeClr>
            </a:solidFill>
            <a:miter lim="800000"/>
            <a:headEnd/>
            <a:tailEnd/>
          </a:ln>
          <a:effectLst>
            <a:glow rad="63500">
              <a:srgbClr val="990000"/>
            </a:glow>
          </a:effectLst>
        </p:spPr>
        <p:txBody>
          <a:bodyPr wrap="none" lIns="0" anchor="ctr"/>
          <a:lstStyle/>
          <a:p>
            <a:pPr>
              <a:defRPr/>
            </a:pPr>
            <a:endParaRPr lang="en-US" sz="1100" b="1" dirty="0" smtClean="0">
              <a:solidFill>
                <a:schemeClr val="tx1"/>
              </a:solidFill>
            </a:endParaRPr>
          </a:p>
          <a:p>
            <a:pPr>
              <a:defRPr/>
            </a:pPr>
            <a:r>
              <a:rPr lang="en-US" sz="1100" b="1" dirty="0" smtClean="0">
                <a:solidFill>
                  <a:schemeClr val="bg1"/>
                </a:solidFill>
              </a:rPr>
              <a:t>pharmaceuticals</a:t>
            </a:r>
            <a:endParaRPr lang="en-US" sz="1100" b="1" dirty="0">
              <a:solidFill>
                <a:schemeClr val="bg1"/>
              </a:solidFill>
            </a:endParaRPr>
          </a:p>
          <a:p>
            <a:pPr>
              <a:defRPr/>
            </a:pPr>
            <a:r>
              <a:rPr lang="en-US" sz="1100" b="1" dirty="0">
                <a:solidFill>
                  <a:schemeClr val="bg1"/>
                </a:solidFill>
              </a:rPr>
              <a:t>&amp; mutilations</a:t>
            </a:r>
          </a:p>
          <a:p>
            <a:pPr>
              <a:defRPr/>
            </a:pPr>
            <a:endParaRPr lang="en-US" sz="1100" dirty="0">
              <a:solidFill>
                <a:schemeClr val="tx1"/>
              </a:solidFill>
            </a:endParaRPr>
          </a:p>
        </p:txBody>
      </p:sp>
    </p:spTree>
    <p:extLst>
      <p:ext uri="{BB962C8B-B14F-4D97-AF65-F5344CB8AC3E}">
        <p14:creationId xmlns:p14="http://schemas.microsoft.com/office/powerpoint/2010/main" val="3523485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P spid="19" grpId="0" animBg="1"/>
      <p:bldP spid="27"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2238375"/>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27651" name="Picture 11" descr="cattle feedlot st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133600"/>
            <a:ext cx="2743200" cy="20875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2" descr="pig factory - FarmSa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24200" cy="2198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9800"/>
            <a:ext cx="2209800" cy="1849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6" descr="battery cage - farm sa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0"/>
            <a:ext cx="3276600" cy="2189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57650"/>
            <a:ext cx="3810000" cy="2892425"/>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27656" name="Picture 8" descr="Beef feedlock - California - NYT - Bittmann 1-2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029075"/>
            <a:ext cx="54102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800" i="1" dirty="0" smtClean="0">
                <a:solidFill>
                  <a:schemeClr val="accent1"/>
                </a:solidFill>
                <a:latin typeface="Arial" pitchFamily="34" charset="0"/>
                <a:cs typeface="Arial" pitchFamily="34" charset="0"/>
              </a:rPr>
              <a:t>challenging narratives…</a:t>
            </a:r>
          </a:p>
        </p:txBody>
      </p:sp>
      <p:sp>
        <p:nvSpPr>
          <p:cNvPr id="49155" name="Text Placeholder 2"/>
          <p:cNvSpPr>
            <a:spLocks noGrp="1"/>
          </p:cNvSpPr>
          <p:nvPr>
            <p:ph type="body" sz="half" idx="1"/>
          </p:nvPr>
        </p:nvSpPr>
        <p:spPr>
          <a:xfrm>
            <a:off x="304800" y="2209800"/>
            <a:ext cx="3810000" cy="1676400"/>
          </a:xfrm>
        </p:spPr>
        <p:txBody>
          <a:bodyPr/>
          <a:lstStyle/>
          <a:p>
            <a:pPr marL="0" indent="0">
              <a:buNone/>
            </a:pPr>
            <a:r>
              <a:rPr lang="en-US" sz="2400" dirty="0">
                <a:solidFill>
                  <a:schemeClr val="bg1"/>
                </a:solidFill>
                <a:latin typeface="Arial" pitchFamily="34" charset="0"/>
                <a:cs typeface="Arial" pitchFamily="34" charset="0"/>
              </a:rPr>
              <a:t>a ‘hungry planet’ that </a:t>
            </a:r>
            <a:r>
              <a:rPr lang="en-US" sz="2400" dirty="0" smtClean="0">
                <a:solidFill>
                  <a:schemeClr val="bg1"/>
                </a:solidFill>
                <a:latin typeface="Arial" pitchFamily="34" charset="0"/>
                <a:cs typeface="Arial" pitchFamily="34" charset="0"/>
              </a:rPr>
              <a:t>needs  </a:t>
            </a:r>
            <a:r>
              <a:rPr lang="en-US" sz="2400" dirty="0">
                <a:solidFill>
                  <a:schemeClr val="bg1"/>
                </a:solidFill>
                <a:latin typeface="Arial" pitchFamily="34" charset="0"/>
                <a:cs typeface="Arial" pitchFamily="34" charset="0"/>
              </a:rPr>
              <a:t>improved yields</a:t>
            </a:r>
            <a:endParaRPr lang="en-US" sz="2400" dirty="0" smtClean="0">
              <a:solidFill>
                <a:schemeClr val="bg1"/>
              </a:solidFill>
              <a:latin typeface="Arial" pitchFamily="34" charset="0"/>
              <a:cs typeface="Arial" pitchFamily="34" charset="0"/>
            </a:endParaRPr>
          </a:p>
        </p:txBody>
      </p:sp>
      <p:sp>
        <p:nvSpPr>
          <p:cNvPr id="49156" name="Content Placeholder 3"/>
          <p:cNvSpPr>
            <a:spLocks noGrp="1"/>
          </p:cNvSpPr>
          <p:nvPr>
            <p:ph sz="half" idx="2"/>
          </p:nvPr>
        </p:nvSpPr>
        <p:spPr>
          <a:xfrm>
            <a:off x="5105400" y="1981200"/>
            <a:ext cx="3657600" cy="2362200"/>
          </a:xfrm>
        </p:spPr>
        <p:txBody>
          <a:bodyPr/>
          <a:lstStyle/>
          <a:p>
            <a:pPr marL="0" indent="0">
              <a:buNone/>
            </a:pPr>
            <a:r>
              <a:rPr lang="en-US" sz="2400" dirty="0">
                <a:solidFill>
                  <a:schemeClr val="bg1"/>
                </a:solidFill>
                <a:latin typeface="Arial" pitchFamily="34" charset="0"/>
                <a:cs typeface="Arial" pitchFamily="34" charset="0"/>
              </a:rPr>
              <a:t>a</a:t>
            </a:r>
            <a:r>
              <a:rPr lang="en-US" sz="2400" dirty="0" smtClean="0">
                <a:solidFill>
                  <a:schemeClr val="bg1"/>
                </a:solidFill>
                <a:latin typeface="Arial" pitchFamily="34" charset="0"/>
                <a:cs typeface="Arial" pitchFamily="34" charset="0"/>
              </a:rPr>
              <a:t>n asymmetrically ‘meaty </a:t>
            </a:r>
            <a:r>
              <a:rPr lang="en-US" sz="2400" dirty="0">
                <a:solidFill>
                  <a:schemeClr val="bg1"/>
                </a:solidFill>
                <a:latin typeface="Arial" pitchFamily="34" charset="0"/>
                <a:cs typeface="Arial" pitchFamily="34" charset="0"/>
              </a:rPr>
              <a:t>planet’ that needs to urgently </a:t>
            </a:r>
            <a:r>
              <a:rPr lang="en-US" sz="2400" dirty="0" smtClean="0">
                <a:solidFill>
                  <a:schemeClr val="bg1"/>
                </a:solidFill>
                <a:latin typeface="Arial" pitchFamily="34" charset="0"/>
                <a:cs typeface="Arial" pitchFamily="34" charset="0"/>
              </a:rPr>
              <a:t>reassess how </a:t>
            </a:r>
            <a:r>
              <a:rPr lang="en-US" sz="2400" dirty="0">
                <a:solidFill>
                  <a:schemeClr val="bg1"/>
                </a:solidFill>
                <a:latin typeface="Arial" pitchFamily="34" charset="0"/>
                <a:cs typeface="Arial" pitchFamily="34" charset="0"/>
              </a:rPr>
              <a:t>efficiency is understood and </a:t>
            </a:r>
            <a:r>
              <a:rPr lang="en-US" sz="2400" dirty="0" smtClean="0">
                <a:solidFill>
                  <a:schemeClr val="bg1"/>
                </a:solidFill>
                <a:latin typeface="Arial" pitchFamily="34" charset="0"/>
                <a:cs typeface="Arial" pitchFamily="34" charset="0"/>
              </a:rPr>
              <a:t>reorganize how food </a:t>
            </a:r>
            <a:r>
              <a:rPr lang="en-US" sz="2400" dirty="0">
                <a:solidFill>
                  <a:schemeClr val="bg1"/>
                </a:solidFill>
                <a:latin typeface="Arial" pitchFamily="34" charset="0"/>
                <a:cs typeface="Arial" pitchFamily="34" charset="0"/>
              </a:rPr>
              <a:t>is produced</a:t>
            </a:r>
            <a:endParaRPr lang="en-US" sz="2400" dirty="0" smtClean="0">
              <a:solidFill>
                <a:schemeClr val="bg1"/>
              </a:solidFill>
              <a:latin typeface="Arial" pitchFamily="34" charset="0"/>
              <a:cs typeface="Arial" pitchFamily="34" charset="0"/>
            </a:endParaRPr>
          </a:p>
        </p:txBody>
      </p:sp>
      <p:sp>
        <p:nvSpPr>
          <p:cNvPr id="5" name="Title 1"/>
          <p:cNvSpPr txBox="1">
            <a:spLocks/>
          </p:cNvSpPr>
          <p:nvPr/>
        </p:nvSpPr>
        <p:spPr bwMode="auto">
          <a:xfrm>
            <a:off x="3810000" y="2362200"/>
            <a:ext cx="1066800" cy="609600"/>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400" b="1" dirty="0" smtClean="0">
                <a:solidFill>
                  <a:schemeClr val="tx1"/>
                </a:solidFill>
                <a:latin typeface="Arial" charset="0"/>
                <a:cs typeface="Arial" charset="0"/>
              </a:rPr>
              <a:t>vs.</a:t>
            </a:r>
          </a:p>
        </p:txBody>
      </p:sp>
    </p:spTree>
    <p:extLst>
      <p:ext uri="{BB962C8B-B14F-4D97-AF65-F5344CB8AC3E}">
        <p14:creationId xmlns:p14="http://schemas.microsoft.com/office/powerpoint/2010/main" val="27084522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2238375"/>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27651" name="Picture 11" descr="cattle feedlot st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133600"/>
            <a:ext cx="2743200" cy="20875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2" descr="pig factory - FarmSa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24200" cy="2198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9800"/>
            <a:ext cx="2209800" cy="1849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6" descr="battery cage - farm san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0"/>
            <a:ext cx="3276600" cy="2189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57650"/>
            <a:ext cx="3810000" cy="2892425"/>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pic>
      <p:pic>
        <p:nvPicPr>
          <p:cNvPr id="27656" name="Picture 8" descr="Beef feedlock - California - NYT - Bittmann 1-2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029075"/>
            <a:ext cx="54102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9"/>
          <p:cNvSpPr>
            <a:spLocks noChangeArrowheads="1"/>
          </p:cNvSpPr>
          <p:nvPr/>
        </p:nvSpPr>
        <p:spPr bwMode="auto">
          <a:xfrm>
            <a:off x="2362200" y="2438400"/>
            <a:ext cx="3810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dirty="0">
                <a:solidFill>
                  <a:srgbClr val="FFCC66"/>
                </a:solidFill>
              </a:rPr>
              <a:t>The Ecological </a:t>
            </a:r>
            <a:r>
              <a:rPr lang="en-US" b="1" i="1" dirty="0" err="1">
                <a:solidFill>
                  <a:srgbClr val="FFCC66"/>
                </a:solidFill>
              </a:rPr>
              <a:t>Hoof</a:t>
            </a:r>
            <a:r>
              <a:rPr lang="en-US" b="1" dirty="0" err="1">
                <a:solidFill>
                  <a:srgbClr val="FFCC66"/>
                </a:solidFill>
              </a:rPr>
              <a:t>print</a:t>
            </a:r>
            <a:endParaRPr lang="en-US" b="1" dirty="0">
              <a:solidFill>
                <a:srgbClr val="FFCC66"/>
              </a:solidFill>
            </a:endParaRPr>
          </a:p>
        </p:txBody>
      </p:sp>
      <p:sp>
        <p:nvSpPr>
          <p:cNvPr id="27658" name="Text Box 10"/>
          <p:cNvSpPr txBox="1">
            <a:spLocks noChangeArrowheads="1"/>
          </p:cNvSpPr>
          <p:nvPr/>
        </p:nvSpPr>
        <p:spPr bwMode="auto">
          <a:xfrm>
            <a:off x="2732088" y="2819400"/>
            <a:ext cx="2255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bg2"/>
                </a:solidFill>
                <a:latin typeface="Arial" charset="0"/>
              </a:defRPr>
            </a:lvl1pPr>
            <a:lvl2pPr marL="742950" indent="-285750" eaLnBrk="0" hangingPunct="0">
              <a:defRPr sz="2400">
                <a:solidFill>
                  <a:schemeClr val="bg2"/>
                </a:solidFill>
                <a:latin typeface="Arial" charset="0"/>
              </a:defRPr>
            </a:lvl2pPr>
            <a:lvl3pPr marL="1143000" indent="-228600" eaLnBrk="0" hangingPunct="0">
              <a:defRPr sz="2400">
                <a:solidFill>
                  <a:schemeClr val="bg2"/>
                </a:solidFill>
                <a:latin typeface="Arial" charset="0"/>
              </a:defRPr>
            </a:lvl3pPr>
            <a:lvl4pPr marL="1600200" indent="-228600" eaLnBrk="0" hangingPunct="0">
              <a:defRPr sz="2400">
                <a:solidFill>
                  <a:schemeClr val="bg2"/>
                </a:solidFill>
                <a:latin typeface="Arial" charset="0"/>
              </a:defRPr>
            </a:lvl4pPr>
            <a:lvl5pPr marL="2057400" indent="-228600" eaLnBrk="0" hangingPunct="0">
              <a:defRPr sz="2400">
                <a:solidFill>
                  <a:schemeClr val="bg2"/>
                </a:solidFill>
                <a:latin typeface="Arial" charset="0"/>
              </a:defRPr>
            </a:lvl5pPr>
            <a:lvl6pPr marL="2514600" indent="-228600" eaLnBrk="0" fontAlgn="base" hangingPunct="0">
              <a:spcBef>
                <a:spcPct val="0"/>
              </a:spcBef>
              <a:spcAft>
                <a:spcPct val="0"/>
              </a:spcAft>
              <a:defRPr sz="2400">
                <a:solidFill>
                  <a:schemeClr val="bg2"/>
                </a:solidFill>
                <a:latin typeface="Arial" charset="0"/>
              </a:defRPr>
            </a:lvl6pPr>
            <a:lvl7pPr marL="2971800" indent="-228600" eaLnBrk="0" fontAlgn="base" hangingPunct="0">
              <a:spcBef>
                <a:spcPct val="0"/>
              </a:spcBef>
              <a:spcAft>
                <a:spcPct val="0"/>
              </a:spcAft>
              <a:defRPr sz="2400">
                <a:solidFill>
                  <a:schemeClr val="bg2"/>
                </a:solidFill>
                <a:latin typeface="Arial" charset="0"/>
              </a:defRPr>
            </a:lvl7pPr>
            <a:lvl8pPr marL="3429000" indent="-228600" eaLnBrk="0" fontAlgn="base" hangingPunct="0">
              <a:spcBef>
                <a:spcPct val="0"/>
              </a:spcBef>
              <a:spcAft>
                <a:spcPct val="0"/>
              </a:spcAft>
              <a:defRPr sz="2400">
                <a:solidFill>
                  <a:schemeClr val="bg2"/>
                </a:solidFill>
                <a:latin typeface="Arial" charset="0"/>
              </a:defRPr>
            </a:lvl8pPr>
            <a:lvl9pPr marL="3886200" indent="-228600" eaLnBrk="0" fontAlgn="base" hangingPunct="0">
              <a:spcBef>
                <a:spcPct val="0"/>
              </a:spcBef>
              <a:spcAft>
                <a:spcPct val="0"/>
              </a:spcAft>
              <a:defRPr sz="2400">
                <a:solidFill>
                  <a:schemeClr val="bg2"/>
                </a:solidFill>
                <a:latin typeface="Arial" charset="0"/>
              </a:defRPr>
            </a:lvl9pPr>
          </a:lstStyle>
          <a:p>
            <a:pPr eaLnBrk="1" hangingPunct="1">
              <a:buFontTx/>
              <a:buAutoNum type="arabicPeriod"/>
            </a:pPr>
            <a:r>
              <a:rPr lang="en-US" sz="2000" dirty="0">
                <a:solidFill>
                  <a:schemeClr val="hlink"/>
                </a:solidFill>
              </a:rPr>
              <a:t>Scale</a:t>
            </a:r>
          </a:p>
          <a:p>
            <a:pPr eaLnBrk="1" hangingPunct="1">
              <a:buFontTx/>
              <a:buAutoNum type="arabicPeriod"/>
            </a:pPr>
            <a:r>
              <a:rPr lang="en-US" sz="2000" dirty="0">
                <a:solidFill>
                  <a:schemeClr val="hlink"/>
                </a:solidFill>
              </a:rPr>
              <a:t>Inequality</a:t>
            </a:r>
          </a:p>
          <a:p>
            <a:pPr eaLnBrk="1" hangingPunct="1">
              <a:buFontTx/>
              <a:buAutoNum type="arabicPeriod"/>
            </a:pPr>
            <a:r>
              <a:rPr lang="en-US" sz="2000" dirty="0">
                <a:solidFill>
                  <a:schemeClr val="hlink"/>
                </a:solidFill>
              </a:rPr>
              <a:t>Inefficiency</a:t>
            </a:r>
          </a:p>
        </p:txBody>
      </p:sp>
    </p:spTree>
    <p:extLst>
      <p:ext uri="{BB962C8B-B14F-4D97-AF65-F5344CB8AC3E}">
        <p14:creationId xmlns:p14="http://schemas.microsoft.com/office/powerpoint/2010/main" val="11076538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88157"/>
            <a:ext cx="5514289" cy="585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887" y="788157"/>
            <a:ext cx="5580112" cy="585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4"/>
          <p:cNvSpPr>
            <a:spLocks noChangeShapeType="1"/>
          </p:cNvSpPr>
          <p:nvPr/>
        </p:nvSpPr>
        <p:spPr bwMode="auto">
          <a:xfrm flipV="1">
            <a:off x="6781800" y="4343400"/>
            <a:ext cx="2016224" cy="378114"/>
          </a:xfrm>
          <a:prstGeom prst="line">
            <a:avLst/>
          </a:prstGeom>
          <a:noFill/>
          <a:ln w="19050">
            <a:solidFill>
              <a:srgbClr val="D60000"/>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6" name="Rectangle 19"/>
          <p:cNvSpPr>
            <a:spLocks noChangeArrowheads="1"/>
          </p:cNvSpPr>
          <p:nvPr/>
        </p:nvSpPr>
        <p:spPr bwMode="auto">
          <a:xfrm>
            <a:off x="381000" y="1604"/>
            <a:ext cx="8229600" cy="6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i="1" dirty="0">
                <a:solidFill>
                  <a:schemeClr val="accent1">
                    <a:lumMod val="60000"/>
                    <a:lumOff val="40000"/>
                  </a:schemeClr>
                </a:solidFill>
              </a:rPr>
              <a:t>the ‘</a:t>
            </a:r>
            <a:r>
              <a:rPr lang="en-US" sz="2800" b="1" i="1" dirty="0" err="1">
                <a:solidFill>
                  <a:schemeClr val="accent1">
                    <a:lumMod val="60000"/>
                    <a:lumOff val="40000"/>
                  </a:schemeClr>
                </a:solidFill>
              </a:rPr>
              <a:t>meatification</a:t>
            </a:r>
            <a:r>
              <a:rPr lang="en-US" sz="2800" b="1" i="1" dirty="0">
                <a:solidFill>
                  <a:schemeClr val="accent1">
                    <a:lumMod val="60000"/>
                    <a:lumOff val="40000"/>
                  </a:schemeClr>
                </a:solidFill>
              </a:rPr>
              <a:t>’ of diets</a:t>
            </a:r>
            <a:endParaRPr lang="en-US" sz="1600" i="1" dirty="0">
              <a:solidFill>
                <a:schemeClr val="accent1">
                  <a:lumMod val="60000"/>
                  <a:lumOff val="40000"/>
                </a:schemeClr>
              </a:solidFill>
            </a:endParaRPr>
          </a:p>
        </p:txBody>
      </p:sp>
      <p:sp>
        <p:nvSpPr>
          <p:cNvPr id="7" name="Rectangle 3"/>
          <p:cNvSpPr txBox="1">
            <a:spLocks noChangeArrowheads="1"/>
          </p:cNvSpPr>
          <p:nvPr/>
        </p:nvSpPr>
        <p:spPr>
          <a:xfrm>
            <a:off x="7495488" y="5022373"/>
            <a:ext cx="1648511" cy="10630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1600" b="1" dirty="0" smtClean="0">
                <a:solidFill>
                  <a:srgbClr val="FF0000"/>
                </a:solidFill>
                <a:latin typeface="Arial Black" pitchFamily="34" charset="0"/>
                <a:cs typeface="Arial" pitchFamily="34" charset="0"/>
              </a:rPr>
              <a:t>+</a:t>
            </a:r>
          </a:p>
          <a:p>
            <a:pPr eaLnBrk="1" hangingPunct="1">
              <a:defRPr/>
            </a:pPr>
            <a:r>
              <a:rPr lang="en-US" sz="1600" b="1" dirty="0" smtClean="0">
                <a:solidFill>
                  <a:srgbClr val="FF0000"/>
                </a:solidFill>
                <a:latin typeface="Arial Black" pitchFamily="34" charset="0"/>
                <a:cs typeface="Arial" pitchFamily="34" charset="0"/>
              </a:rPr>
              <a:t>class </a:t>
            </a:r>
          </a:p>
          <a:p>
            <a:pPr eaLnBrk="1" hangingPunct="1">
              <a:defRPr/>
            </a:pPr>
            <a:r>
              <a:rPr lang="en-US" sz="1600" b="1" dirty="0" smtClean="0">
                <a:solidFill>
                  <a:srgbClr val="FF0000"/>
                </a:solidFill>
                <a:latin typeface="Arial Black" pitchFamily="34" charset="0"/>
                <a:cs typeface="Arial" pitchFamily="34" charset="0"/>
              </a:rPr>
              <a:t>disparities</a:t>
            </a:r>
          </a:p>
        </p:txBody>
      </p:sp>
      <p:sp>
        <p:nvSpPr>
          <p:cNvPr id="9" name="Rectangle 3"/>
          <p:cNvSpPr txBox="1">
            <a:spLocks noChangeArrowheads="1"/>
          </p:cNvSpPr>
          <p:nvPr/>
        </p:nvSpPr>
        <p:spPr>
          <a:xfrm>
            <a:off x="8551227" y="4114800"/>
            <a:ext cx="533400" cy="36280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2400" b="1" dirty="0" smtClean="0">
                <a:solidFill>
                  <a:srgbClr val="FF0000"/>
                </a:solidFill>
                <a:latin typeface="Arial Black" pitchFamily="34" charset="0"/>
                <a:cs typeface="Arial" pitchFamily="34" charset="0"/>
              </a:rPr>
              <a:t>?</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46" y="794411"/>
            <a:ext cx="5534953" cy="583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auto">
          <a:xfrm rot="21016474">
            <a:off x="459208" y="5108575"/>
            <a:ext cx="4011137" cy="642629"/>
          </a:xfrm>
          <a:prstGeom prst="rightArrow">
            <a:avLst/>
          </a:prstGeom>
          <a:solidFill>
            <a:schemeClr val="accent1">
              <a:alpha val="55000"/>
            </a:schemeClr>
          </a:solidFill>
          <a:ln w="9525" cap="flat" cmpd="sng" algn="ctr">
            <a:solidFill>
              <a:schemeClr val="tx1"/>
            </a:solidFill>
            <a:prstDash val="solid"/>
            <a:round/>
            <a:headEnd type="none" w="med" len="med"/>
            <a:tailEnd type="none" w="med" len="med"/>
          </a:ln>
          <a:effectLst>
            <a:glow rad="127000">
              <a:schemeClr val="accent1"/>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CA" sz="1400" b="1" dirty="0" smtClean="0">
                <a:solidFill>
                  <a:schemeClr val="tx1"/>
                </a:solidFill>
              </a:rPr>
              <a:t>vector of ‘development’ &amp; inequality</a:t>
            </a:r>
            <a:endParaRPr kumimoji="0" lang="en-CA" sz="1400" b="1" i="0" u="none" strike="noStrike" cap="none" normalizeH="0" baseline="0" dirty="0" smtClean="0">
              <a:ln>
                <a:noFill/>
              </a:ln>
              <a:solidFill>
                <a:schemeClr val="tx1"/>
              </a:solidFill>
              <a:effectLst/>
            </a:endParaRPr>
          </a:p>
        </p:txBody>
      </p:sp>
      <p:sp>
        <p:nvSpPr>
          <p:cNvPr id="2" name="Rectangle 1"/>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368405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2" y="466725"/>
            <a:ext cx="62007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76250"/>
            <a:ext cx="620077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76937" y="685800"/>
            <a:ext cx="1241284" cy="461665"/>
          </a:xfrm>
          <a:prstGeom prst="rect">
            <a:avLst/>
          </a:prstGeom>
          <a:noFill/>
        </p:spPr>
        <p:txBody>
          <a:bodyPr wrap="square" rtlCol="0">
            <a:spAutoFit/>
          </a:bodyPr>
          <a:lstStyle/>
          <a:p>
            <a:pPr algn="ctr"/>
            <a:r>
              <a:rPr lang="en-CA" sz="1200" b="1" dirty="0" smtClean="0">
                <a:solidFill>
                  <a:schemeClr val="bg1">
                    <a:lumMod val="65000"/>
                  </a:schemeClr>
                </a:solidFill>
              </a:rPr>
              <a:t>WORLD</a:t>
            </a:r>
          </a:p>
          <a:p>
            <a:pPr algn="ctr"/>
            <a:r>
              <a:rPr lang="en-CA" sz="1200" b="1" dirty="0" smtClean="0">
                <a:solidFill>
                  <a:schemeClr val="bg1">
                    <a:lumMod val="65000"/>
                  </a:schemeClr>
                </a:solidFill>
              </a:rPr>
              <a:t>POPULATION</a:t>
            </a:r>
            <a:endParaRPr lang="en-CA" sz="1200" b="1" dirty="0">
              <a:solidFill>
                <a:schemeClr val="bg1">
                  <a:lumMod val="65000"/>
                </a:schemeClr>
              </a:solidFill>
            </a:endParaRPr>
          </a:p>
        </p:txBody>
      </p:sp>
      <p:sp>
        <p:nvSpPr>
          <p:cNvPr id="10" name="TextBox 9"/>
          <p:cNvSpPr txBox="1"/>
          <p:nvPr/>
        </p:nvSpPr>
        <p:spPr>
          <a:xfrm>
            <a:off x="7973543" y="1314680"/>
            <a:ext cx="648072" cy="338554"/>
          </a:xfrm>
          <a:prstGeom prst="rect">
            <a:avLst/>
          </a:prstGeom>
          <a:noFill/>
        </p:spPr>
        <p:txBody>
          <a:bodyPr wrap="square" rtlCol="0">
            <a:spAutoFit/>
          </a:bodyPr>
          <a:lstStyle/>
          <a:p>
            <a:r>
              <a:rPr lang="en-CA" sz="1600" dirty="0" smtClean="0"/>
              <a:t>20%</a:t>
            </a:r>
            <a:endParaRPr lang="en-CA" sz="1600" dirty="0"/>
          </a:p>
        </p:txBody>
      </p:sp>
      <p:sp>
        <p:nvSpPr>
          <p:cNvPr id="11" name="TextBox 10"/>
          <p:cNvSpPr txBox="1"/>
          <p:nvPr/>
        </p:nvSpPr>
        <p:spPr>
          <a:xfrm>
            <a:off x="8017370" y="3250387"/>
            <a:ext cx="560418" cy="307777"/>
          </a:xfrm>
          <a:prstGeom prst="rect">
            <a:avLst/>
          </a:prstGeom>
          <a:noFill/>
        </p:spPr>
        <p:txBody>
          <a:bodyPr wrap="square" rtlCol="0">
            <a:spAutoFit/>
          </a:bodyPr>
          <a:lstStyle/>
          <a:p>
            <a:r>
              <a:rPr lang="en-CA" sz="1400" dirty="0" smtClean="0"/>
              <a:t>5%</a:t>
            </a:r>
            <a:endParaRPr lang="en-CA" sz="1400" dirty="0"/>
          </a:p>
        </p:txBody>
      </p:sp>
      <p:sp>
        <p:nvSpPr>
          <p:cNvPr id="12" name="TextBox 11"/>
          <p:cNvSpPr txBox="1"/>
          <p:nvPr/>
        </p:nvSpPr>
        <p:spPr>
          <a:xfrm>
            <a:off x="8009392" y="5320732"/>
            <a:ext cx="648072" cy="307777"/>
          </a:xfrm>
          <a:prstGeom prst="rect">
            <a:avLst/>
          </a:prstGeom>
          <a:noFill/>
        </p:spPr>
        <p:txBody>
          <a:bodyPr wrap="square" rtlCol="0">
            <a:spAutoFit/>
          </a:bodyPr>
          <a:lstStyle/>
          <a:p>
            <a:r>
              <a:rPr lang="en-CA" sz="1400" dirty="0" smtClean="0"/>
              <a:t>25%</a:t>
            </a:r>
            <a:endParaRPr lang="en-CA" sz="1400" dirty="0"/>
          </a:p>
        </p:txBody>
      </p:sp>
      <p:sp>
        <p:nvSpPr>
          <p:cNvPr id="13" name="TextBox 12"/>
          <p:cNvSpPr txBox="1"/>
          <p:nvPr/>
        </p:nvSpPr>
        <p:spPr>
          <a:xfrm>
            <a:off x="8004917" y="5012955"/>
            <a:ext cx="720080" cy="307777"/>
          </a:xfrm>
          <a:prstGeom prst="rect">
            <a:avLst/>
          </a:prstGeom>
          <a:noFill/>
        </p:spPr>
        <p:txBody>
          <a:bodyPr wrap="square" rtlCol="0">
            <a:spAutoFit/>
          </a:bodyPr>
          <a:lstStyle/>
          <a:p>
            <a:r>
              <a:rPr lang="en-CA" sz="1400" dirty="0" smtClean="0"/>
              <a:t>15%</a:t>
            </a:r>
            <a:endParaRPr lang="en-CA" sz="1400" dirty="0"/>
          </a:p>
        </p:txBody>
      </p:sp>
      <p:sp>
        <p:nvSpPr>
          <p:cNvPr id="14" name="TextBox 13"/>
          <p:cNvSpPr txBox="1"/>
          <p:nvPr/>
        </p:nvSpPr>
        <p:spPr>
          <a:xfrm>
            <a:off x="8004917" y="4541161"/>
            <a:ext cx="560418" cy="307777"/>
          </a:xfrm>
          <a:prstGeom prst="rect">
            <a:avLst/>
          </a:prstGeom>
          <a:noFill/>
        </p:spPr>
        <p:txBody>
          <a:bodyPr wrap="square" rtlCol="0">
            <a:spAutoFit/>
          </a:bodyPr>
          <a:lstStyle/>
          <a:p>
            <a:r>
              <a:rPr lang="en-CA" sz="1400" dirty="0"/>
              <a:t>3</a:t>
            </a:r>
            <a:r>
              <a:rPr lang="en-CA" sz="1400" dirty="0" smtClean="0"/>
              <a:t>%</a:t>
            </a:r>
            <a:endParaRPr lang="en-CA" sz="1400" dirty="0"/>
          </a:p>
        </p:txBody>
      </p:sp>
      <p:sp>
        <p:nvSpPr>
          <p:cNvPr id="15" name="TextBox 14"/>
          <p:cNvSpPr txBox="1"/>
          <p:nvPr/>
        </p:nvSpPr>
        <p:spPr>
          <a:xfrm>
            <a:off x="7972193" y="3689817"/>
            <a:ext cx="649422" cy="307777"/>
          </a:xfrm>
          <a:prstGeom prst="rect">
            <a:avLst/>
          </a:prstGeom>
          <a:noFill/>
        </p:spPr>
        <p:txBody>
          <a:bodyPr wrap="square" rtlCol="0">
            <a:spAutoFit/>
          </a:bodyPr>
          <a:lstStyle/>
          <a:p>
            <a:r>
              <a:rPr lang="en-CA" sz="1400" dirty="0" smtClean="0"/>
              <a:t>6.4%</a:t>
            </a:r>
            <a:endParaRPr lang="en-CA" sz="1400" dirty="0"/>
          </a:p>
        </p:txBody>
      </p:sp>
      <p:sp>
        <p:nvSpPr>
          <p:cNvPr id="16" name="Rectangle 15"/>
          <p:cNvSpPr/>
          <p:nvPr/>
        </p:nvSpPr>
        <p:spPr>
          <a:xfrm>
            <a:off x="152400" y="6381750"/>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1115739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3200" i="1" dirty="0" smtClean="0">
                <a:solidFill>
                  <a:schemeClr val="accent1">
                    <a:lumMod val="60000"/>
                    <a:lumOff val="40000"/>
                  </a:schemeClr>
                </a:solidFill>
                <a:latin typeface="Arial" pitchFamily="34" charset="0"/>
                <a:cs typeface="Arial" pitchFamily="34" charset="0"/>
              </a:rPr>
              <a:t>the ‘Big 3’</a:t>
            </a:r>
            <a:endParaRPr lang="en-CA" sz="3200" i="1" dirty="0">
              <a:solidFill>
                <a:schemeClr val="accent1">
                  <a:lumMod val="60000"/>
                  <a:lumOff val="4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09800"/>
            <a:ext cx="2318387" cy="2050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6294558"/>
            <a:ext cx="2971800" cy="338554"/>
          </a:xfrm>
          <a:prstGeom prst="rect">
            <a:avLst/>
          </a:prstGeom>
        </p:spPr>
        <p:txBody>
          <a:bodyPr wrap="square">
            <a:spAutoFit/>
          </a:bodyPr>
          <a:lstStyle/>
          <a:p>
            <a:r>
              <a:rPr lang="en-GB" sz="1600" b="1" dirty="0" smtClean="0">
                <a:solidFill>
                  <a:schemeClr val="bg1"/>
                </a:solidFill>
              </a:rPr>
              <a:t>data: </a:t>
            </a:r>
            <a:r>
              <a:rPr lang="en-GB" sz="1600" b="1" dirty="0">
                <a:solidFill>
                  <a:schemeClr val="bg1"/>
                </a:solidFill>
              </a:rPr>
              <a:t>FAOSTATS </a:t>
            </a:r>
            <a:endParaRPr lang="en-CA" sz="1600" b="1" dirty="0">
              <a:solidFill>
                <a:schemeClr val="bg1"/>
              </a:solidFill>
            </a:endParaRPr>
          </a:p>
        </p:txBody>
      </p:sp>
    </p:spTree>
    <p:extLst>
      <p:ext uri="{BB962C8B-B14F-4D97-AF65-F5344CB8AC3E}">
        <p14:creationId xmlns:p14="http://schemas.microsoft.com/office/powerpoint/2010/main" val="206395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FFFF00"/>
      </a:dk2>
      <a:lt2>
        <a:srgbClr val="808080"/>
      </a:lt2>
      <a:accent1>
        <a:srgbClr val="FFCC66"/>
      </a:accent1>
      <a:accent2>
        <a:srgbClr val="808080"/>
      </a:accent2>
      <a:accent3>
        <a:srgbClr val="FFFFFF"/>
      </a:accent3>
      <a:accent4>
        <a:srgbClr val="000000"/>
      </a:accent4>
      <a:accent5>
        <a:srgbClr val="FFE2B8"/>
      </a:accent5>
      <a:accent6>
        <a:srgbClr val="737373"/>
      </a:accent6>
      <a:hlink>
        <a:srgbClr val="DDDDDD"/>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FFFFFF"/>
        </a:dk1>
        <a:lt1>
          <a:srgbClr val="FFFFFF"/>
        </a:lt1>
        <a:dk2>
          <a:srgbClr val="FFFF00"/>
        </a:dk2>
        <a:lt2>
          <a:srgbClr val="808080"/>
        </a:lt2>
        <a:accent1>
          <a:srgbClr val="FFCC66"/>
        </a:accent1>
        <a:accent2>
          <a:srgbClr val="0000FF"/>
        </a:accent2>
        <a:accent3>
          <a:srgbClr val="FFFFFF"/>
        </a:accent3>
        <a:accent4>
          <a:srgbClr val="DADADA"/>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FFFF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FFFF00"/>
        </a:dk2>
        <a:lt2>
          <a:srgbClr val="808080"/>
        </a:lt2>
        <a:accent1>
          <a:srgbClr val="FFCC66"/>
        </a:accent1>
        <a:accent2>
          <a:srgbClr val="808080"/>
        </a:accent2>
        <a:accent3>
          <a:srgbClr val="FFFFFF"/>
        </a:accent3>
        <a:accent4>
          <a:srgbClr val="000000"/>
        </a:accent4>
        <a:accent5>
          <a:srgbClr val="FFE2B8"/>
        </a:accent5>
        <a:accent6>
          <a:srgbClr val="737373"/>
        </a:accent6>
        <a:hlink>
          <a:srgbClr val="DDDDDD"/>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7953</TotalTime>
  <Words>656</Words>
  <Application>Microsoft Office PowerPoint</Application>
  <PresentationFormat>On-screen Show (4:3)</PresentationFormat>
  <Paragraphs>246</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PowerPoint Presentation</vt:lpstr>
      <vt:lpstr>PowerPoint Presentation</vt:lpstr>
      <vt:lpstr>PowerPoint Presentation</vt:lpstr>
      <vt:lpstr>challenging narratives…</vt:lpstr>
      <vt:lpstr>PowerPoint Presentation</vt:lpstr>
      <vt:lpstr>PowerPoint Presentation</vt:lpstr>
      <vt:lpstr>PowerPoint Presentation</vt:lpstr>
      <vt:lpstr>the ‘Big 3’</vt:lpstr>
      <vt:lpstr>PowerPoint Presentation</vt:lpstr>
      <vt:lpstr>the ‘Big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Industrial  Grain-Oilseed-Livestock Complex </vt:lpstr>
      <vt:lpstr>p.c. meat</vt:lpstr>
      <vt:lpstr>PowerPoint Presentation</vt:lpstr>
      <vt:lpstr>Soaking up the surplus</vt:lpstr>
      <vt:lpstr>Soaking up the surplus</vt:lpstr>
      <vt:lpstr>The Industrial Grain-Oilseed-Livestock Complex</vt:lpstr>
      <vt:lpstr>PowerPoint Presentation</vt:lpstr>
      <vt:lpstr>PowerPoint Presentation</vt:lpstr>
      <vt:lpstr>PowerPoint Presentation</vt:lpstr>
      <vt:lpstr>PowerPoint Presentation</vt:lpstr>
      <vt:lpstr>PowerPoint Presentation</vt:lpstr>
      <vt:lpstr>PowerPoint Presentation</vt:lpstr>
      <vt:lpstr>uneven ‘atmospheric footprints’</vt:lpstr>
      <vt:lpstr>PowerPoint Presentation</vt:lpstr>
      <vt:lpstr>PowerPoint Presentation</vt:lpstr>
      <vt:lpstr>PowerPoint Presentation</vt:lpstr>
      <vt:lpstr>PowerPoint Presentation</vt:lpstr>
      <vt:lpstr>Phil Testamale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 Precipice</dc:title>
  <dc:creator>Tony</dc:creator>
  <cp:lastModifiedBy>ISS</cp:lastModifiedBy>
  <cp:revision>385</cp:revision>
  <cp:lastPrinted>2010-10-15T17:55:21Z</cp:lastPrinted>
  <dcterms:modified xsi:type="dcterms:W3CDTF">2011-12-12T11:30:15Z</dcterms:modified>
</cp:coreProperties>
</file>