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0" r:id="rId3"/>
    <p:sldId id="264" r:id="rId4"/>
    <p:sldId id="265" r:id="rId5"/>
    <p:sldId id="288" r:id="rId6"/>
    <p:sldId id="280" r:id="rId7"/>
    <p:sldId id="281" r:id="rId8"/>
    <p:sldId id="282" r:id="rId9"/>
    <p:sldId id="279" r:id="rId10"/>
    <p:sldId id="272" r:id="rId11"/>
    <p:sldId id="273" r:id="rId12"/>
    <p:sldId id="274" r:id="rId13"/>
    <p:sldId id="275" r:id="rId14"/>
    <p:sldId id="276" r:id="rId15"/>
    <p:sldId id="277" r:id="rId16"/>
    <p:sldId id="269" r:id="rId17"/>
    <p:sldId id="270" r:id="rId18"/>
    <p:sldId id="271" r:id="rId19"/>
    <p:sldId id="266" r:id="rId20"/>
    <p:sldId id="291" r:id="rId21"/>
    <p:sldId id="263" r:id="rId22"/>
    <p:sldId id="289" r:id="rId23"/>
    <p:sldId id="283" r:id="rId24"/>
    <p:sldId id="284" r:id="rId25"/>
    <p:sldId id="285" r:id="rId26"/>
    <p:sldId id="286" r:id="rId27"/>
    <p:sldId id="287" r:id="rId28"/>
    <p:sldId id="290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01940-4609-4726-8000-007E6E5996E3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6F087-8612-4117-BD0D-064066C79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F087-8612-4117-BD0D-064066C791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4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5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0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6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E21EEB-44D3-44F7-BAE1-4687EF8AD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8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4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0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7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9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2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2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E5AB-0639-458A-9C84-FD81CE0E2B9F}" type="datetimeFigureOut">
              <a:rPr lang="en-GB" smtClean="0"/>
              <a:t>06/12/2011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C455-418E-4F65-B22A-30950B17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omatenman brazi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035050"/>
            <a:ext cx="6002833" cy="79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33845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/>
              <a:t>The construction of new markets: China, Brazil and the EU</a:t>
            </a:r>
          </a:p>
          <a:p>
            <a:pPr eaLnBrk="1" hangingPunct="1"/>
            <a:endParaRPr lang="en-US" sz="2800" b="1" dirty="0"/>
          </a:p>
          <a:p>
            <a:pPr eaLnBrk="1" hangingPunct="1"/>
            <a:r>
              <a:rPr lang="en-US" sz="2000" b="1" dirty="0" smtClean="0"/>
              <a:t>Jan Douwe van der Ploeg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8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2915816" y="29249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35696" y="1988840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691680" y="3058108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152239" y="38393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364088" y="287425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88224" y="184482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88224" y="319127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364088" y="3937961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666959" y="692696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040052" y="580526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015716" y="1988840"/>
            <a:ext cx="48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2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059832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</a:t>
            </a:r>
            <a:endParaRPr lang="nl-NL" sz="2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835696" y="3198288"/>
            <a:ext cx="42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3</a:t>
            </a:r>
            <a:endParaRPr lang="nl-NL" sz="24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2339752" y="3937961"/>
            <a:ext cx="46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4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508104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5</a:t>
            </a:r>
            <a:endParaRPr lang="nl-NL" sz="2400" b="1" dirty="0"/>
          </a:p>
        </p:txBody>
      </p:sp>
      <p:sp>
        <p:nvSpPr>
          <p:cNvPr id="21" name="Tekstvak 20"/>
          <p:cNvSpPr txBox="1"/>
          <p:nvPr/>
        </p:nvSpPr>
        <p:spPr>
          <a:xfrm flipH="1">
            <a:off x="5148063" y="6008745"/>
            <a:ext cx="6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9</a:t>
            </a:r>
            <a:endParaRPr lang="nl-NL" sz="2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508104" y="3937961"/>
            <a:ext cx="55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32240" y="19888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7</a:t>
            </a:r>
            <a:endParaRPr lang="nl-NL" sz="2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732240" y="3382145"/>
            <a:ext cx="5040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8</a:t>
            </a:r>
            <a:endParaRPr lang="nl-NL" sz="24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666959" y="69269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10</a:t>
            </a:r>
            <a:endParaRPr lang="nl-NL" sz="2400" b="1" dirty="0"/>
          </a:p>
        </p:txBody>
      </p:sp>
      <p:cxnSp>
        <p:nvCxnSpPr>
          <p:cNvPr id="28" name="Rechte verbindingslijn met pijl 27"/>
          <p:cNvCxnSpPr>
            <a:stCxn id="4" idx="6"/>
            <a:endCxn id="8" idx="2"/>
          </p:cNvCxnSpPr>
          <p:nvPr/>
        </p:nvCxnSpPr>
        <p:spPr>
          <a:xfrm flipV="1">
            <a:off x="3563888" y="3198288"/>
            <a:ext cx="1800200" cy="506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endCxn id="10" idx="2"/>
          </p:cNvCxnSpPr>
          <p:nvPr/>
        </p:nvCxnSpPr>
        <p:spPr>
          <a:xfrm>
            <a:off x="5906972" y="3360306"/>
            <a:ext cx="681252" cy="15500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5761633" y="3459412"/>
            <a:ext cx="24885" cy="47854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endCxn id="9" idx="3"/>
          </p:cNvCxnSpPr>
          <p:nvPr/>
        </p:nvCxnSpPr>
        <p:spPr>
          <a:xfrm flipV="1">
            <a:off x="5987275" y="2397988"/>
            <a:ext cx="695857" cy="78644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411760" y="1016732"/>
            <a:ext cx="2255199" cy="11774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6" idx="0"/>
          </p:cNvCxnSpPr>
          <p:nvPr/>
        </p:nvCxnSpPr>
        <p:spPr>
          <a:xfrm flipV="1">
            <a:off x="2015716" y="2636912"/>
            <a:ext cx="144016" cy="4211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720599" y="3573016"/>
            <a:ext cx="494368" cy="43796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6" idx="6"/>
          </p:cNvCxnSpPr>
          <p:nvPr/>
        </p:nvCxnSpPr>
        <p:spPr>
          <a:xfrm flipV="1">
            <a:off x="2339752" y="3338468"/>
            <a:ext cx="606950" cy="436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5" idx="5"/>
          </p:cNvCxnSpPr>
          <p:nvPr/>
        </p:nvCxnSpPr>
        <p:spPr>
          <a:xfrm>
            <a:off x="2388860" y="2542004"/>
            <a:ext cx="663479" cy="49075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899592" y="69269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Social</a:t>
            </a:r>
            <a:r>
              <a:rPr lang="nl-NL" sz="2400" b="1" dirty="0" smtClean="0"/>
              <a:t> relations </a:t>
            </a:r>
            <a:r>
              <a:rPr lang="nl-NL" sz="2400" b="1" dirty="0" smtClean="0">
                <a:sym typeface="Wingdings" pitchFamily="2" charset="2"/>
              </a:rPr>
              <a:t> </a:t>
            </a:r>
            <a:r>
              <a:rPr lang="nl-NL" sz="2400" b="1" dirty="0" err="1" smtClean="0">
                <a:sym typeface="Wingdings" pitchFamily="2" charset="2"/>
              </a:rPr>
              <a:t>structural</a:t>
            </a:r>
            <a:r>
              <a:rPr lang="nl-NL" sz="2400" b="1" dirty="0" smtClean="0">
                <a:sym typeface="Wingdings" pitchFamily="2" charset="2"/>
              </a:rPr>
              <a:t> </a:t>
            </a:r>
            <a:r>
              <a:rPr lang="nl-NL" sz="2400" b="1" dirty="0" err="1" smtClean="0">
                <a:sym typeface="Wingdings" pitchFamily="2" charset="2"/>
              </a:rPr>
              <a:t>patterns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3796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2915816" y="29249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35696" y="1988840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691680" y="3058108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152239" y="38393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364088" y="287425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88224" y="184482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88224" y="319127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364088" y="3937961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666959" y="692696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040052" y="580526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015716" y="1988840"/>
            <a:ext cx="48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2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059832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</a:t>
            </a:r>
            <a:endParaRPr lang="nl-NL" sz="2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835696" y="3198288"/>
            <a:ext cx="42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3</a:t>
            </a:r>
            <a:endParaRPr lang="nl-NL" sz="24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2339752" y="3937961"/>
            <a:ext cx="46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4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508104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5</a:t>
            </a:r>
            <a:endParaRPr lang="nl-NL" sz="2400" b="1" dirty="0"/>
          </a:p>
        </p:txBody>
      </p:sp>
      <p:sp>
        <p:nvSpPr>
          <p:cNvPr id="21" name="Tekstvak 20"/>
          <p:cNvSpPr txBox="1"/>
          <p:nvPr/>
        </p:nvSpPr>
        <p:spPr>
          <a:xfrm flipH="1">
            <a:off x="5148063" y="6008745"/>
            <a:ext cx="6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9</a:t>
            </a:r>
            <a:endParaRPr lang="nl-NL" sz="2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508104" y="3937961"/>
            <a:ext cx="55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32240" y="19888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7</a:t>
            </a:r>
            <a:endParaRPr lang="nl-NL" sz="2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732240" y="3382145"/>
            <a:ext cx="5040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8</a:t>
            </a:r>
            <a:endParaRPr lang="nl-NL" sz="24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666959" y="69269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10</a:t>
            </a:r>
            <a:endParaRPr lang="nl-NL" sz="2400" b="1" dirty="0"/>
          </a:p>
        </p:txBody>
      </p:sp>
      <p:cxnSp>
        <p:nvCxnSpPr>
          <p:cNvPr id="28" name="Rechte verbindingslijn met pijl 27"/>
          <p:cNvCxnSpPr>
            <a:stCxn id="4" idx="6"/>
            <a:endCxn id="8" idx="2"/>
          </p:cNvCxnSpPr>
          <p:nvPr/>
        </p:nvCxnSpPr>
        <p:spPr>
          <a:xfrm flipV="1">
            <a:off x="3563888" y="3198288"/>
            <a:ext cx="1800200" cy="506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endCxn id="10" idx="2"/>
          </p:cNvCxnSpPr>
          <p:nvPr/>
        </p:nvCxnSpPr>
        <p:spPr>
          <a:xfrm>
            <a:off x="5906972" y="3360306"/>
            <a:ext cx="681252" cy="15500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5761633" y="3459412"/>
            <a:ext cx="24885" cy="47854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endCxn id="9" idx="3"/>
          </p:cNvCxnSpPr>
          <p:nvPr/>
        </p:nvCxnSpPr>
        <p:spPr>
          <a:xfrm flipV="1">
            <a:off x="5987275" y="2397988"/>
            <a:ext cx="695857" cy="78644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411760" y="1016732"/>
            <a:ext cx="2255199" cy="11774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6" idx="0"/>
          </p:cNvCxnSpPr>
          <p:nvPr/>
        </p:nvCxnSpPr>
        <p:spPr>
          <a:xfrm flipV="1">
            <a:off x="2015716" y="2636912"/>
            <a:ext cx="144016" cy="4211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720599" y="3573016"/>
            <a:ext cx="494368" cy="43796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6" idx="6"/>
          </p:cNvCxnSpPr>
          <p:nvPr/>
        </p:nvCxnSpPr>
        <p:spPr>
          <a:xfrm flipV="1">
            <a:off x="2339752" y="3338468"/>
            <a:ext cx="606950" cy="436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5" idx="5"/>
          </p:cNvCxnSpPr>
          <p:nvPr/>
        </p:nvCxnSpPr>
        <p:spPr>
          <a:xfrm>
            <a:off x="2388860" y="2542004"/>
            <a:ext cx="663479" cy="49075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755576" y="4869160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But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: </a:t>
            </a:r>
            <a:r>
              <a:rPr lang="nl-NL" sz="2400" b="1" dirty="0" err="1" smtClean="0"/>
              <a:t>structural</a:t>
            </a:r>
            <a:r>
              <a:rPr lang="nl-NL" sz="2400" b="1" dirty="0" smtClean="0"/>
              <a:t> holes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9230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2915816" y="29249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35696" y="1988840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691680" y="3058108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152239" y="38393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364088" y="287425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88224" y="184482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88224" y="319127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364088" y="3937961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666959" y="692696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040052" y="580526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015716" y="1988840"/>
            <a:ext cx="48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2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059832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</a:t>
            </a:r>
            <a:endParaRPr lang="nl-NL" sz="2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835696" y="3198288"/>
            <a:ext cx="42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3</a:t>
            </a:r>
            <a:endParaRPr lang="nl-NL" sz="24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2339752" y="3937961"/>
            <a:ext cx="46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4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508104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5</a:t>
            </a:r>
            <a:endParaRPr lang="nl-NL" sz="2400" b="1" dirty="0"/>
          </a:p>
        </p:txBody>
      </p:sp>
      <p:sp>
        <p:nvSpPr>
          <p:cNvPr id="21" name="Tekstvak 20"/>
          <p:cNvSpPr txBox="1"/>
          <p:nvPr/>
        </p:nvSpPr>
        <p:spPr>
          <a:xfrm flipH="1">
            <a:off x="5148063" y="6008745"/>
            <a:ext cx="6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9</a:t>
            </a:r>
            <a:endParaRPr lang="nl-NL" sz="2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508104" y="3937961"/>
            <a:ext cx="55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32240" y="19888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7</a:t>
            </a:r>
            <a:endParaRPr lang="nl-NL" sz="2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732240" y="3382145"/>
            <a:ext cx="5040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8</a:t>
            </a:r>
            <a:endParaRPr lang="nl-NL" sz="24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666959" y="69269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10</a:t>
            </a:r>
            <a:endParaRPr lang="nl-NL" sz="2400" b="1" dirty="0"/>
          </a:p>
        </p:txBody>
      </p:sp>
      <p:cxnSp>
        <p:nvCxnSpPr>
          <p:cNvPr id="28" name="Rechte verbindingslijn met pijl 27"/>
          <p:cNvCxnSpPr>
            <a:stCxn id="4" idx="6"/>
            <a:endCxn id="8" idx="2"/>
          </p:cNvCxnSpPr>
          <p:nvPr/>
        </p:nvCxnSpPr>
        <p:spPr>
          <a:xfrm flipV="1">
            <a:off x="3563888" y="3198288"/>
            <a:ext cx="1800200" cy="506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endCxn id="10" idx="2"/>
          </p:cNvCxnSpPr>
          <p:nvPr/>
        </p:nvCxnSpPr>
        <p:spPr>
          <a:xfrm>
            <a:off x="5906972" y="3360306"/>
            <a:ext cx="681252" cy="15500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5761633" y="3459412"/>
            <a:ext cx="24885" cy="47854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endCxn id="9" idx="3"/>
          </p:cNvCxnSpPr>
          <p:nvPr/>
        </p:nvCxnSpPr>
        <p:spPr>
          <a:xfrm flipV="1">
            <a:off x="5987275" y="2397988"/>
            <a:ext cx="695857" cy="78644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411760" y="1016732"/>
            <a:ext cx="2255199" cy="11774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6" idx="0"/>
          </p:cNvCxnSpPr>
          <p:nvPr/>
        </p:nvCxnSpPr>
        <p:spPr>
          <a:xfrm flipV="1">
            <a:off x="2015716" y="2636912"/>
            <a:ext cx="144016" cy="4211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720599" y="3573016"/>
            <a:ext cx="494368" cy="43796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6" idx="6"/>
          </p:cNvCxnSpPr>
          <p:nvPr/>
        </p:nvCxnSpPr>
        <p:spPr>
          <a:xfrm flipV="1">
            <a:off x="2339752" y="3338468"/>
            <a:ext cx="606950" cy="436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5" idx="5"/>
          </p:cNvCxnSpPr>
          <p:nvPr/>
        </p:nvCxnSpPr>
        <p:spPr>
          <a:xfrm>
            <a:off x="2388860" y="2542004"/>
            <a:ext cx="663479" cy="49075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755576" y="4869160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But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: </a:t>
            </a:r>
            <a:r>
              <a:rPr lang="nl-NL" sz="2400" b="1" dirty="0" err="1" smtClean="0"/>
              <a:t>structural</a:t>
            </a:r>
            <a:r>
              <a:rPr lang="nl-NL" sz="2400" b="1" dirty="0" smtClean="0"/>
              <a:t> holes</a:t>
            </a:r>
            <a:endParaRPr lang="nl-NL" sz="2400" b="1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9324528" cy="738944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nl-NL" sz="2800" b="1" dirty="0" err="1" smtClean="0"/>
              <a:t>Barriers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for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newcomers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Exclusion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certain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consumer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groups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Excluding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authenticity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locality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quality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Blocking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innovations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Following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established</a:t>
            </a:r>
            <a:r>
              <a:rPr lang="nl-NL" sz="2800" b="1" dirty="0" smtClean="0"/>
              <a:t> routines</a:t>
            </a:r>
          </a:p>
          <a:p>
            <a:pPr marL="342900" indent="-342900">
              <a:buAutoNum type="arabicParenR"/>
            </a:pPr>
            <a:r>
              <a:rPr lang="nl-NL" sz="2800" b="1" dirty="0" err="1" smtClean="0"/>
              <a:t>Specific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organization</a:t>
            </a:r>
            <a:r>
              <a:rPr lang="nl-NL" sz="2800" b="1" dirty="0" smtClean="0"/>
              <a:t> of time </a:t>
            </a:r>
            <a:r>
              <a:rPr lang="nl-NL" sz="2800" b="1" dirty="0" err="1" smtClean="0"/>
              <a:t>and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space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Prescribing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particular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forms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production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excluding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others</a:t>
            </a:r>
            <a:r>
              <a:rPr lang="nl-NL" sz="28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nl-NL" sz="2800" b="1" dirty="0" smtClean="0"/>
              <a:t>Etc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8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2915816" y="29249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35696" y="1988840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691680" y="3058108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152239" y="38393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364088" y="287425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88224" y="184482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88224" y="319127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364088" y="3937961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666959" y="692696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040052" y="580526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015716" y="1988840"/>
            <a:ext cx="48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2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059832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</a:t>
            </a:r>
            <a:endParaRPr lang="nl-NL" sz="2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835696" y="3198288"/>
            <a:ext cx="42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3</a:t>
            </a:r>
            <a:endParaRPr lang="nl-NL" sz="24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2339752" y="3937961"/>
            <a:ext cx="46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4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508104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5</a:t>
            </a:r>
            <a:endParaRPr lang="nl-NL" sz="2400" b="1" dirty="0"/>
          </a:p>
        </p:txBody>
      </p:sp>
      <p:sp>
        <p:nvSpPr>
          <p:cNvPr id="21" name="Tekstvak 20"/>
          <p:cNvSpPr txBox="1"/>
          <p:nvPr/>
        </p:nvSpPr>
        <p:spPr>
          <a:xfrm flipH="1">
            <a:off x="5148063" y="6008745"/>
            <a:ext cx="6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9</a:t>
            </a:r>
            <a:endParaRPr lang="nl-NL" sz="2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508104" y="3937961"/>
            <a:ext cx="55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32240" y="19888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7</a:t>
            </a:r>
            <a:endParaRPr lang="nl-NL" sz="2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732240" y="3382145"/>
            <a:ext cx="5040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8</a:t>
            </a:r>
            <a:endParaRPr lang="nl-NL" sz="24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666959" y="69269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10</a:t>
            </a:r>
            <a:endParaRPr lang="nl-NL" sz="2400" b="1" dirty="0"/>
          </a:p>
        </p:txBody>
      </p:sp>
      <p:cxnSp>
        <p:nvCxnSpPr>
          <p:cNvPr id="28" name="Rechte verbindingslijn met pijl 27"/>
          <p:cNvCxnSpPr>
            <a:stCxn id="4" idx="6"/>
            <a:endCxn id="8" idx="2"/>
          </p:cNvCxnSpPr>
          <p:nvPr/>
        </p:nvCxnSpPr>
        <p:spPr>
          <a:xfrm flipV="1">
            <a:off x="3563888" y="3198288"/>
            <a:ext cx="1800200" cy="506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endCxn id="10" idx="2"/>
          </p:cNvCxnSpPr>
          <p:nvPr/>
        </p:nvCxnSpPr>
        <p:spPr>
          <a:xfrm>
            <a:off x="5906972" y="3360306"/>
            <a:ext cx="681252" cy="15500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5761633" y="3459412"/>
            <a:ext cx="24885" cy="47854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endCxn id="9" idx="3"/>
          </p:cNvCxnSpPr>
          <p:nvPr/>
        </p:nvCxnSpPr>
        <p:spPr>
          <a:xfrm flipV="1">
            <a:off x="5987275" y="2397988"/>
            <a:ext cx="695857" cy="78644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411760" y="1016732"/>
            <a:ext cx="2255199" cy="11774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6" idx="0"/>
          </p:cNvCxnSpPr>
          <p:nvPr/>
        </p:nvCxnSpPr>
        <p:spPr>
          <a:xfrm flipV="1">
            <a:off x="2015716" y="2636912"/>
            <a:ext cx="144016" cy="4211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720599" y="3573016"/>
            <a:ext cx="494368" cy="43796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6" idx="6"/>
          </p:cNvCxnSpPr>
          <p:nvPr/>
        </p:nvCxnSpPr>
        <p:spPr>
          <a:xfrm flipV="1">
            <a:off x="2339752" y="3338468"/>
            <a:ext cx="606950" cy="436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5" idx="5"/>
          </p:cNvCxnSpPr>
          <p:nvPr/>
        </p:nvCxnSpPr>
        <p:spPr>
          <a:xfrm>
            <a:off x="2388860" y="2542004"/>
            <a:ext cx="663479" cy="49075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755576" y="4869160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But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: </a:t>
            </a:r>
            <a:r>
              <a:rPr lang="nl-NL" sz="2400" b="1" dirty="0" err="1" smtClean="0"/>
              <a:t>structural</a:t>
            </a:r>
            <a:r>
              <a:rPr lang="nl-NL" sz="2400" b="1" dirty="0" smtClean="0"/>
              <a:t> holes</a:t>
            </a:r>
            <a:endParaRPr lang="nl-NL" sz="2400" b="1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9324528" cy="738944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nl-NL" sz="2800" b="1" dirty="0" err="1" smtClean="0"/>
              <a:t>Barriers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for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newcomers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Exclusion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certain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consumer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groups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Excluding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authenticity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locality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quality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Blocking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innovations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Following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established</a:t>
            </a:r>
            <a:r>
              <a:rPr lang="nl-NL" sz="2800" b="1" dirty="0" smtClean="0"/>
              <a:t> routines</a:t>
            </a:r>
          </a:p>
          <a:p>
            <a:pPr marL="342900" indent="-342900">
              <a:buAutoNum type="arabicParenR"/>
            </a:pPr>
            <a:r>
              <a:rPr lang="nl-NL" sz="2800" b="1" dirty="0" err="1" smtClean="0"/>
              <a:t>Specific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organization</a:t>
            </a:r>
            <a:r>
              <a:rPr lang="nl-NL" sz="2800" b="1" dirty="0" smtClean="0"/>
              <a:t> of time </a:t>
            </a:r>
            <a:r>
              <a:rPr lang="nl-NL" sz="2800" b="1" dirty="0" err="1" smtClean="0"/>
              <a:t>and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space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Prescribing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particular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forms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production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excluding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others</a:t>
            </a:r>
            <a:r>
              <a:rPr lang="nl-NL" sz="28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nl-NL" sz="2800" b="1" dirty="0" smtClean="0"/>
              <a:t>Etc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9" name="Ovaal 18"/>
          <p:cNvSpPr/>
          <p:nvPr/>
        </p:nvSpPr>
        <p:spPr>
          <a:xfrm>
            <a:off x="323527" y="457200"/>
            <a:ext cx="8072327" cy="4642792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met pijl 22"/>
          <p:cNvCxnSpPr>
            <a:stCxn id="19" idx="4"/>
          </p:cNvCxnSpPr>
          <p:nvPr/>
        </p:nvCxnSpPr>
        <p:spPr>
          <a:xfrm flipH="1">
            <a:off x="4359690" y="5099992"/>
            <a:ext cx="1" cy="4892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1403648" y="544522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Structural</a:t>
            </a:r>
            <a:r>
              <a:rPr lang="nl-NL" sz="2800" dirty="0" smtClean="0"/>
              <a:t> holes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might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bridged</a:t>
            </a:r>
            <a:r>
              <a:rPr lang="nl-NL" sz="2800" dirty="0" smtClean="0"/>
              <a:t>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3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2915816" y="29249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35696" y="1988840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1691680" y="3058108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152239" y="383934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364088" y="287425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88224" y="184482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88224" y="3191272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364088" y="3937961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666959" y="692696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040052" y="5805264"/>
            <a:ext cx="648072" cy="64807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015716" y="1988840"/>
            <a:ext cx="48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2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059832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</a:t>
            </a:r>
            <a:endParaRPr lang="nl-NL" sz="2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1835696" y="3198288"/>
            <a:ext cx="42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3</a:t>
            </a:r>
            <a:endParaRPr lang="nl-NL" sz="24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2339752" y="3937961"/>
            <a:ext cx="46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4</a:t>
            </a:r>
            <a:endParaRPr lang="nl-NL" sz="2400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5508104" y="30581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5</a:t>
            </a:r>
            <a:endParaRPr lang="nl-NL" sz="2400" b="1" dirty="0"/>
          </a:p>
        </p:txBody>
      </p:sp>
      <p:sp>
        <p:nvSpPr>
          <p:cNvPr id="21" name="Tekstvak 20"/>
          <p:cNvSpPr txBox="1"/>
          <p:nvPr/>
        </p:nvSpPr>
        <p:spPr>
          <a:xfrm flipH="1">
            <a:off x="5148063" y="6008745"/>
            <a:ext cx="6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9</a:t>
            </a:r>
            <a:endParaRPr lang="nl-NL" sz="2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508104" y="3937961"/>
            <a:ext cx="55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732240" y="19888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7</a:t>
            </a:r>
            <a:endParaRPr lang="nl-NL" sz="2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732240" y="3382145"/>
            <a:ext cx="5040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8</a:t>
            </a:r>
            <a:endParaRPr lang="nl-NL" sz="2400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666959" y="69269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10</a:t>
            </a:r>
            <a:endParaRPr lang="nl-NL" sz="2400" b="1" dirty="0"/>
          </a:p>
        </p:txBody>
      </p:sp>
      <p:cxnSp>
        <p:nvCxnSpPr>
          <p:cNvPr id="28" name="Rechte verbindingslijn met pijl 27"/>
          <p:cNvCxnSpPr>
            <a:stCxn id="4" idx="6"/>
            <a:endCxn id="8" idx="2"/>
          </p:cNvCxnSpPr>
          <p:nvPr/>
        </p:nvCxnSpPr>
        <p:spPr>
          <a:xfrm flipV="1">
            <a:off x="3563888" y="3198288"/>
            <a:ext cx="1800200" cy="506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endCxn id="10" idx="2"/>
          </p:cNvCxnSpPr>
          <p:nvPr/>
        </p:nvCxnSpPr>
        <p:spPr>
          <a:xfrm>
            <a:off x="5906972" y="3360306"/>
            <a:ext cx="681252" cy="15500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5761633" y="3459412"/>
            <a:ext cx="24885" cy="47854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endCxn id="9" idx="3"/>
          </p:cNvCxnSpPr>
          <p:nvPr/>
        </p:nvCxnSpPr>
        <p:spPr>
          <a:xfrm flipV="1">
            <a:off x="5987275" y="2397988"/>
            <a:ext cx="695857" cy="78644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411760" y="1016732"/>
            <a:ext cx="2255199" cy="11774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stCxn id="6" idx="0"/>
          </p:cNvCxnSpPr>
          <p:nvPr/>
        </p:nvCxnSpPr>
        <p:spPr>
          <a:xfrm flipV="1">
            <a:off x="2015716" y="2636912"/>
            <a:ext cx="144016" cy="4211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2720599" y="3573016"/>
            <a:ext cx="494368" cy="43796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6" idx="6"/>
          </p:cNvCxnSpPr>
          <p:nvPr/>
        </p:nvCxnSpPr>
        <p:spPr>
          <a:xfrm flipV="1">
            <a:off x="2339752" y="3338468"/>
            <a:ext cx="606950" cy="436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5" idx="5"/>
          </p:cNvCxnSpPr>
          <p:nvPr/>
        </p:nvCxnSpPr>
        <p:spPr>
          <a:xfrm>
            <a:off x="2388860" y="2542004"/>
            <a:ext cx="663479" cy="49075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755576" y="4869160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But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: </a:t>
            </a:r>
            <a:r>
              <a:rPr lang="nl-NL" sz="2400" b="1" dirty="0" err="1" smtClean="0"/>
              <a:t>structural</a:t>
            </a:r>
            <a:r>
              <a:rPr lang="nl-NL" sz="2400" b="1" dirty="0" smtClean="0"/>
              <a:t> holes</a:t>
            </a:r>
            <a:endParaRPr lang="nl-NL" sz="2400" b="1" dirty="0"/>
          </a:p>
        </p:txBody>
      </p:sp>
      <p:sp>
        <p:nvSpPr>
          <p:cNvPr id="2" name="Rechthoek 1"/>
          <p:cNvSpPr/>
          <p:nvPr/>
        </p:nvSpPr>
        <p:spPr>
          <a:xfrm>
            <a:off x="0" y="0"/>
            <a:ext cx="9324528" cy="738944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39552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nl-NL" sz="2800" b="1" dirty="0" err="1" smtClean="0"/>
              <a:t>Barriers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for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newcomers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Exclusion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certain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consumer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groups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Excluding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authenticity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locality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quality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Blocking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innovations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Following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established</a:t>
            </a:r>
            <a:r>
              <a:rPr lang="nl-NL" sz="2800" b="1" dirty="0" smtClean="0"/>
              <a:t> routines</a:t>
            </a:r>
          </a:p>
          <a:p>
            <a:pPr marL="342900" indent="-342900">
              <a:buAutoNum type="arabicParenR"/>
            </a:pPr>
            <a:r>
              <a:rPr lang="nl-NL" sz="2800" b="1" dirty="0" err="1" smtClean="0"/>
              <a:t>Specific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organization</a:t>
            </a:r>
            <a:r>
              <a:rPr lang="nl-NL" sz="2800" b="1" dirty="0" smtClean="0"/>
              <a:t> of time </a:t>
            </a:r>
            <a:r>
              <a:rPr lang="nl-NL" sz="2800" b="1" dirty="0" err="1" smtClean="0"/>
              <a:t>and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space</a:t>
            </a:r>
            <a:endParaRPr lang="nl-NL" sz="2800" b="1" dirty="0" smtClean="0"/>
          </a:p>
          <a:p>
            <a:pPr marL="342900" indent="-342900">
              <a:buAutoNum type="arabicParenR"/>
            </a:pPr>
            <a:r>
              <a:rPr lang="nl-NL" sz="2800" b="1" dirty="0" err="1" smtClean="0"/>
              <a:t>Prescribing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particular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forms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production</a:t>
            </a:r>
            <a:r>
              <a:rPr lang="nl-NL" sz="2800" b="1" dirty="0" smtClean="0"/>
              <a:t>, </a:t>
            </a:r>
            <a:r>
              <a:rPr lang="nl-NL" sz="2800" b="1" dirty="0" err="1" smtClean="0"/>
              <a:t>excluding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others</a:t>
            </a:r>
            <a:r>
              <a:rPr lang="nl-NL" sz="2800" b="1" dirty="0" smtClean="0"/>
              <a:t>,</a:t>
            </a:r>
          </a:p>
          <a:p>
            <a:pPr marL="342900" indent="-342900">
              <a:buAutoNum type="arabicParenR"/>
            </a:pPr>
            <a:r>
              <a:rPr lang="nl-NL" sz="2800" b="1" dirty="0" smtClean="0"/>
              <a:t>Etc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19" name="Ovaal 18"/>
          <p:cNvSpPr/>
          <p:nvPr/>
        </p:nvSpPr>
        <p:spPr>
          <a:xfrm>
            <a:off x="323527" y="457200"/>
            <a:ext cx="8072327" cy="4642792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met pijl 22"/>
          <p:cNvCxnSpPr>
            <a:stCxn id="19" idx="4"/>
          </p:cNvCxnSpPr>
          <p:nvPr/>
        </p:nvCxnSpPr>
        <p:spPr>
          <a:xfrm flipH="1">
            <a:off x="4359690" y="5099992"/>
            <a:ext cx="1" cy="4892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1403648" y="544522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Structural</a:t>
            </a:r>
            <a:r>
              <a:rPr lang="nl-NL" sz="2800" dirty="0" smtClean="0"/>
              <a:t> holes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might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bridged</a:t>
            </a:r>
            <a:r>
              <a:rPr lang="nl-NL" sz="2800" dirty="0" smtClean="0"/>
              <a:t> </a:t>
            </a:r>
            <a:r>
              <a:rPr lang="nl-NL" sz="2800" dirty="0" err="1" smtClean="0"/>
              <a:t>through</a:t>
            </a:r>
            <a:r>
              <a:rPr lang="nl-NL" sz="2800" dirty="0" smtClean="0"/>
              <a:t> the </a:t>
            </a:r>
            <a:r>
              <a:rPr lang="nl-NL" sz="2800" dirty="0" err="1" smtClean="0"/>
              <a:t>construction</a:t>
            </a:r>
            <a:r>
              <a:rPr lang="nl-NL" sz="2800" dirty="0" smtClean="0"/>
              <a:t> of </a:t>
            </a:r>
            <a:r>
              <a:rPr lang="nl-NL" sz="2800" dirty="0" err="1" smtClean="0"/>
              <a:t>nested</a:t>
            </a:r>
            <a:r>
              <a:rPr lang="nl-NL" sz="2800" dirty="0" smtClean="0"/>
              <a:t> markets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046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rc 2"/>
          <p:cNvSpPr>
            <a:spLocks/>
          </p:cNvSpPr>
          <p:nvPr/>
        </p:nvSpPr>
        <p:spPr bwMode="auto">
          <a:xfrm>
            <a:off x="2759075" y="1233488"/>
            <a:ext cx="1439863" cy="41767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31"/>
              <a:gd name="T2" fmla="*/ 1730 w 21600"/>
              <a:gd name="T3" fmla="*/ 43131 h 43131"/>
              <a:gd name="T4" fmla="*/ 0 w 21600"/>
              <a:gd name="T5" fmla="*/ 21600 h 43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58"/>
                  <a:pt x="12952" y="42228"/>
                  <a:pt x="1729" y="43130"/>
                </a:cubicBezTo>
              </a:path>
              <a:path w="21600" h="431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58"/>
                  <a:pt x="12952" y="42228"/>
                  <a:pt x="1729" y="4313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4819" name="Arc 3"/>
          <p:cNvSpPr>
            <a:spLocks/>
          </p:cNvSpPr>
          <p:nvPr/>
        </p:nvSpPr>
        <p:spPr bwMode="auto">
          <a:xfrm rot="10800000">
            <a:off x="4538663" y="1143000"/>
            <a:ext cx="1497012" cy="4181475"/>
          </a:xfrm>
          <a:custGeom>
            <a:avLst/>
            <a:gdLst>
              <a:gd name="G0" fmla="+- 855 0 0"/>
              <a:gd name="G1" fmla="+- 21600 0 0"/>
              <a:gd name="G2" fmla="+- 21600 0 0"/>
              <a:gd name="T0" fmla="*/ 855 w 22455"/>
              <a:gd name="T1" fmla="*/ 0 h 43200"/>
              <a:gd name="T2" fmla="*/ 0 w 22455"/>
              <a:gd name="T3" fmla="*/ 43183 h 43200"/>
              <a:gd name="T4" fmla="*/ 855 w 2245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5" h="43200" fill="none" extrusionOk="0">
                <a:moveTo>
                  <a:pt x="854" y="0"/>
                </a:moveTo>
                <a:cubicBezTo>
                  <a:pt x="12784" y="0"/>
                  <a:pt x="22455" y="9670"/>
                  <a:pt x="22455" y="21600"/>
                </a:cubicBezTo>
                <a:cubicBezTo>
                  <a:pt x="22455" y="33529"/>
                  <a:pt x="12784" y="43200"/>
                  <a:pt x="855" y="43200"/>
                </a:cubicBezTo>
                <a:cubicBezTo>
                  <a:pt x="569" y="43200"/>
                  <a:pt x="284" y="43194"/>
                  <a:pt x="-1" y="43183"/>
                </a:cubicBezTo>
              </a:path>
              <a:path w="22455" h="43200" stroke="0" extrusionOk="0">
                <a:moveTo>
                  <a:pt x="854" y="0"/>
                </a:moveTo>
                <a:cubicBezTo>
                  <a:pt x="12784" y="0"/>
                  <a:pt x="22455" y="9670"/>
                  <a:pt x="22455" y="21600"/>
                </a:cubicBezTo>
                <a:cubicBezTo>
                  <a:pt x="22455" y="33529"/>
                  <a:pt x="12784" y="43200"/>
                  <a:pt x="855" y="43200"/>
                </a:cubicBezTo>
                <a:cubicBezTo>
                  <a:pt x="569" y="43200"/>
                  <a:pt x="284" y="43194"/>
                  <a:pt x="-1" y="43183"/>
                </a:cubicBezTo>
                <a:lnTo>
                  <a:pt x="855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latin typeface="Times New Roman" pitchFamily="18" charset="0"/>
              </a:rPr>
              <a:t>Producers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16275" y="5629275"/>
            <a:ext cx="178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latin typeface="Times New Roman" pitchFamily="18" charset="0"/>
              </a:rPr>
              <a:t>Consumers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359275" y="9144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4359275" y="1143000"/>
            <a:ext cx="6858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673475" y="1143000"/>
            <a:ext cx="6858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359275" y="990600"/>
            <a:ext cx="457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978275" y="990600"/>
            <a:ext cx="3810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359275" y="3429000"/>
            <a:ext cx="4572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825875" y="3429000"/>
            <a:ext cx="5334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352800" y="2819400"/>
            <a:ext cx="1981200" cy="9144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319088" y="2133600"/>
            <a:ext cx="2381250" cy="2209800"/>
            <a:chOff x="201" y="1344"/>
            <a:chExt cx="1527" cy="1392"/>
          </a:xfrm>
        </p:grpSpPr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201" y="1625"/>
              <a:ext cx="1513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 algn="ctr">
                  <a:solidFill>
                    <a:srgbClr val="99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/>
                <a:t>Food Empires</a:t>
              </a:r>
            </a:p>
          </p:txBody>
        </p:sp>
        <p:sp>
          <p:nvSpPr>
            <p:cNvPr id="34832" name="Oval 16"/>
            <p:cNvSpPr>
              <a:spLocks noChangeArrowheads="1"/>
            </p:cNvSpPr>
            <p:nvPr/>
          </p:nvSpPr>
          <p:spPr bwMode="auto">
            <a:xfrm>
              <a:off x="240" y="1344"/>
              <a:ext cx="1488" cy="1392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372224" y="1295400"/>
            <a:ext cx="2304231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The creation of </a:t>
            </a:r>
            <a:r>
              <a:rPr lang="en-US" b="1" dirty="0" smtClean="0"/>
              <a:t>bridges or by-passes</a:t>
            </a:r>
            <a:endParaRPr lang="en-US" b="1" dirty="0"/>
          </a:p>
        </p:txBody>
      </p: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4114800" y="762000"/>
            <a:ext cx="3581400" cy="5029200"/>
            <a:chOff x="2592" y="480"/>
            <a:chExt cx="2256" cy="3168"/>
          </a:xfrm>
        </p:grpSpPr>
        <p:grpSp>
          <p:nvGrpSpPr>
            <p:cNvPr id="34835" name="Group 19"/>
            <p:cNvGrpSpPr>
              <a:grpSpLocks/>
            </p:cNvGrpSpPr>
            <p:nvPr/>
          </p:nvGrpSpPr>
          <p:grpSpPr bwMode="auto">
            <a:xfrm>
              <a:off x="2592" y="480"/>
              <a:ext cx="2256" cy="3168"/>
              <a:chOff x="2631" y="641"/>
              <a:chExt cx="2063" cy="2789"/>
            </a:xfrm>
          </p:grpSpPr>
          <p:sp>
            <p:nvSpPr>
              <p:cNvPr id="34836" name="Oval 20"/>
              <p:cNvSpPr>
                <a:spLocks noChangeArrowheads="1"/>
              </p:cNvSpPr>
              <p:nvPr/>
            </p:nvSpPr>
            <p:spPr bwMode="auto">
              <a:xfrm>
                <a:off x="3696" y="1797"/>
                <a:ext cx="998" cy="590"/>
              </a:xfrm>
              <a:prstGeom prst="ellipse">
                <a:avLst/>
              </a:prstGeom>
              <a:noFill/>
              <a:ln w="508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cxnSp>
            <p:nvCxnSpPr>
              <p:cNvPr id="34837" name="AutoShape 21"/>
              <p:cNvCxnSpPr>
                <a:cxnSpLocks noChangeShapeType="1"/>
                <a:endCxn id="34836" idx="0"/>
              </p:cNvCxnSpPr>
              <p:nvPr/>
            </p:nvCxnSpPr>
            <p:spPr bwMode="auto">
              <a:xfrm rot="16200000" flipH="1">
                <a:off x="2843" y="429"/>
                <a:ext cx="1140" cy="1564"/>
              </a:xfrm>
              <a:prstGeom prst="curvedConnector3">
                <a:avLst>
                  <a:gd name="adj1" fmla="val 50699"/>
                </a:avLst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838" name="AutoShape 22"/>
              <p:cNvCxnSpPr>
                <a:cxnSpLocks noChangeShapeType="1"/>
                <a:endCxn id="34836" idx="4"/>
              </p:cNvCxnSpPr>
              <p:nvPr/>
            </p:nvCxnSpPr>
            <p:spPr bwMode="auto">
              <a:xfrm rot="16200000">
                <a:off x="2956" y="2191"/>
                <a:ext cx="1027" cy="1451"/>
              </a:xfrm>
              <a:prstGeom prst="curvedConnector3">
                <a:avLst>
                  <a:gd name="adj1" fmla="val 50630"/>
                </a:avLst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3960" y="1929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b="1"/>
                <a:t>Peasant</a:t>
              </a:r>
            </a:p>
            <a:p>
              <a:pPr algn="ctr"/>
              <a:r>
                <a:rPr lang="en-GB" b="1"/>
                <a:t> markets</a:t>
              </a:r>
            </a:p>
          </p:txBody>
        </p:sp>
      </p:grp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2700338" y="321310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2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771775" y="2276475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492500" y="1700213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5148263" y="1989138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508625" y="3141663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555875" y="3068638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3419475" y="4365625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148263" y="3789363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651500" y="5013325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26175" y="5013325"/>
            <a:ext cx="1730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farm </a:t>
            </a:r>
            <a:r>
              <a:rPr lang="en-US" sz="1800" dirty="0">
                <a:latin typeface="Arial" charset="0"/>
              </a:rPr>
              <a:t>shop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92275" y="2852738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547813" y="3357563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051050" y="3789363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68538" y="1844675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555875" y="3716338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724525" y="5589588"/>
            <a:ext cx="360363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156325" y="55165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other farms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011863" y="2276475"/>
            <a:ext cx="360362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867400" y="1844675"/>
            <a:ext cx="358775" cy="2159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6588125" y="1989138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2051050" y="2924175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1908175" y="3357563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2268538" y="3429000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2771775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2627313" y="19891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2627313" y="1844675"/>
            <a:ext cx="8651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5508625" y="1989138"/>
            <a:ext cx="3587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580063" y="2060575"/>
            <a:ext cx="10080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 flipV="1">
            <a:off x="5508625" y="2276475"/>
            <a:ext cx="5032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435600" y="638175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156325" y="61658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additional delivery</a:t>
            </a: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3924300" y="1916113"/>
            <a:ext cx="1223963" cy="217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5435600" y="2420938"/>
            <a:ext cx="215900" cy="720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3132138" y="2060575"/>
            <a:ext cx="431800" cy="288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H="1">
            <a:off x="2916238" y="270827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2916238" y="3429000"/>
            <a:ext cx="647700" cy="936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3851275" y="4076700"/>
            <a:ext cx="1368425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5508625" y="3502025"/>
            <a:ext cx="71438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5148263" y="6092825"/>
            <a:ext cx="8636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6227763" y="58769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mutual delivery</a:t>
            </a: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2987675" y="2133600"/>
            <a:ext cx="720725" cy="10080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3779838" y="2133600"/>
            <a:ext cx="1439862" cy="172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3779838" y="2351088"/>
            <a:ext cx="1439862" cy="20859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2987675" y="3284538"/>
            <a:ext cx="2160588" cy="6492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203575" y="2492375"/>
            <a:ext cx="1944688" cy="13684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3276600" y="355765"/>
            <a:ext cx="1150938" cy="10442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3708400" y="1400001"/>
            <a:ext cx="0" cy="30021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940425" y="3357563"/>
            <a:ext cx="5032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H="1">
            <a:off x="3562350" y="4797425"/>
            <a:ext cx="1588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2987675" y="5157787"/>
            <a:ext cx="1188244" cy="7254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6443662" y="3068637"/>
            <a:ext cx="1296987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6372225" y="30686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Ordering through internet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987675" y="5229225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Box scheme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3924300" y="1484313"/>
            <a:ext cx="1151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Dairy products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5148263" y="141287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Fruits and vegetables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5795962" y="3716337"/>
            <a:ext cx="1116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Meat products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5724524" y="2781300"/>
            <a:ext cx="791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bread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2124075" y="2349500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eggs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3059113" y="3068638"/>
            <a:ext cx="1116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chutneys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2339975" y="436562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Wine import</a:t>
            </a:r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755650" y="5516563"/>
            <a:ext cx="360363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827088" y="5949950"/>
            <a:ext cx="360362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539750" y="4724400"/>
            <a:ext cx="360363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V="1">
            <a:off x="1116013" y="4724400"/>
            <a:ext cx="23764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900113" y="4581525"/>
            <a:ext cx="2519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1187450" y="4724400"/>
            <a:ext cx="2305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48037" y="476672"/>
            <a:ext cx="1079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Urban farmers’ market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844007" y="1916907"/>
            <a:ext cx="2807493" cy="2591593"/>
          </a:xfrm>
          <a:prstGeom prst="ellipse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35060" y="203585"/>
            <a:ext cx="35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INFRASTRUCTURE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21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services - Logistics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60" y="1964110"/>
            <a:ext cx="65055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My Documents\My Pictures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531440"/>
            <a:ext cx="65055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gri_Retail_distributiecen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6" y="4149080"/>
            <a:ext cx="6494495" cy="43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services - Logistics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60" y="1964110"/>
            <a:ext cx="65055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My Documents\My Pictures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531440"/>
            <a:ext cx="65055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gri_Retail_distributiecen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6" y="4149080"/>
            <a:ext cx="6494495" cy="43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17337"/>
            <a:ext cx="9144000" cy="698477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626" name="Picture 2" descr="http://www.globalxs.nl/home/b/bkottier/kaart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36245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716016" y="2060848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32945" y="4005064"/>
            <a:ext cx="483071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16016" y="4036379"/>
            <a:ext cx="0" cy="1768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27784" y="4026417"/>
            <a:ext cx="2075953" cy="19228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16016" y="4017550"/>
            <a:ext cx="1584176" cy="14276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819732" y="3456312"/>
            <a:ext cx="1120420" cy="5313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09842" y="4017550"/>
            <a:ext cx="798262" cy="11026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16016" y="4017550"/>
            <a:ext cx="864096" cy="1787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275856" y="4005064"/>
            <a:ext cx="1440160" cy="313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16016" y="1964110"/>
            <a:ext cx="1224136" cy="20722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923928" y="3465004"/>
            <a:ext cx="814860" cy="568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995936" y="2655683"/>
            <a:ext cx="707870" cy="1438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707424" y="2060848"/>
            <a:ext cx="224616" cy="20229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38788" y="4036379"/>
            <a:ext cx="1345380" cy="58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716016" y="2924944"/>
            <a:ext cx="1584176" cy="106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771800" y="4065399"/>
            <a:ext cx="1800200" cy="8037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738788" y="2038341"/>
            <a:ext cx="593823" cy="19493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275856" y="4149080"/>
            <a:ext cx="1098087" cy="89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923928" y="2920321"/>
            <a:ext cx="779809" cy="101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771775" y="2276475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3492500" y="1700213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5148263" y="1989138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508625" y="3141663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555875" y="3068638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3419475" y="4365625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148263" y="3789363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651500" y="5013325"/>
            <a:ext cx="431800" cy="431800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26175" y="5013325"/>
            <a:ext cx="1730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farm </a:t>
            </a:r>
            <a:r>
              <a:rPr lang="en-US" sz="1800" dirty="0">
                <a:latin typeface="Arial" charset="0"/>
              </a:rPr>
              <a:t>shop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92275" y="2852738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547813" y="3357563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051050" y="3789363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68538" y="1844675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555875" y="3716338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724525" y="5589588"/>
            <a:ext cx="360363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156325" y="55165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other farms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011863" y="2276475"/>
            <a:ext cx="360362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867400" y="1844675"/>
            <a:ext cx="358775" cy="2159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6588125" y="1989138"/>
            <a:ext cx="35877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2051050" y="2924175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1908175" y="3357563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2268538" y="3429000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2771775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2627313" y="198913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2627313" y="1844675"/>
            <a:ext cx="8651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5508625" y="1989138"/>
            <a:ext cx="3587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580063" y="2060575"/>
            <a:ext cx="10080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H="1" flipV="1">
            <a:off x="5508625" y="2276475"/>
            <a:ext cx="5032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435600" y="638175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156325" y="616585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additional delivery</a:t>
            </a: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3924300" y="1916113"/>
            <a:ext cx="1223963" cy="217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5435600" y="2420938"/>
            <a:ext cx="215900" cy="7207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3132138" y="2060575"/>
            <a:ext cx="431800" cy="288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H="1">
            <a:off x="2916238" y="270827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2916238" y="3429000"/>
            <a:ext cx="647700" cy="936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3851275" y="4076700"/>
            <a:ext cx="1368425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5508625" y="3502025"/>
            <a:ext cx="71438" cy="3587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5148263" y="6092825"/>
            <a:ext cx="8636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6227763" y="58769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mutual delivery</a:t>
            </a: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2987675" y="2133600"/>
            <a:ext cx="720725" cy="10080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3779838" y="2133600"/>
            <a:ext cx="1439862" cy="172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3779838" y="2351088"/>
            <a:ext cx="1439862" cy="20859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2987675" y="3284538"/>
            <a:ext cx="2160588" cy="6492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203575" y="2492375"/>
            <a:ext cx="1944688" cy="13684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3276600" y="355765"/>
            <a:ext cx="1150938" cy="10442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3708400" y="1400001"/>
            <a:ext cx="0" cy="30021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940425" y="3357563"/>
            <a:ext cx="5032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H="1">
            <a:off x="3562350" y="4797425"/>
            <a:ext cx="1588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2987675" y="5157787"/>
            <a:ext cx="1188244" cy="7254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6443662" y="3068637"/>
            <a:ext cx="1296987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6372225" y="30686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Ordering through internet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987675" y="5229225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Box scheme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3924300" y="1484313"/>
            <a:ext cx="1151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Dairy products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5148263" y="141287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Fruits and vegetables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5795962" y="3716337"/>
            <a:ext cx="1116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Meat products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5724524" y="2781300"/>
            <a:ext cx="791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bread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2124075" y="2349500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eggs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3059113" y="3068638"/>
            <a:ext cx="1116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chutneys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2339975" y="436562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Wine import</a:t>
            </a:r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755650" y="5516563"/>
            <a:ext cx="360363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827088" y="5949950"/>
            <a:ext cx="360362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539750" y="4724400"/>
            <a:ext cx="360363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V="1">
            <a:off x="1116013" y="4724400"/>
            <a:ext cx="23764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900113" y="4581525"/>
            <a:ext cx="2519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1187450" y="4724400"/>
            <a:ext cx="2305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48037" y="476672"/>
            <a:ext cx="1079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Urban farmers’ market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844007" y="1916907"/>
            <a:ext cx="2807493" cy="2591593"/>
          </a:xfrm>
          <a:prstGeom prst="ellipse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35060" y="203585"/>
            <a:ext cx="35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INFRASTRUCTURE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21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795963" y="908050"/>
            <a:ext cx="2089150" cy="2376488"/>
            <a:chOff x="3651" y="572"/>
            <a:chExt cx="1316" cy="1497"/>
          </a:xfrm>
        </p:grpSpPr>
        <p:sp>
          <p:nvSpPr>
            <p:cNvPr id="23660" name="Oval 3"/>
            <p:cNvSpPr>
              <a:spLocks noChangeArrowheads="1"/>
            </p:cNvSpPr>
            <p:nvPr/>
          </p:nvSpPr>
          <p:spPr bwMode="auto">
            <a:xfrm>
              <a:off x="4241" y="1253"/>
              <a:ext cx="317" cy="31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61" name="Line 4"/>
            <p:cNvSpPr>
              <a:spLocks noChangeShapeType="1"/>
            </p:cNvSpPr>
            <p:nvPr/>
          </p:nvSpPr>
          <p:spPr bwMode="auto">
            <a:xfrm flipH="1" flipV="1">
              <a:off x="3833" y="981"/>
              <a:ext cx="45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2" name="Line 5"/>
            <p:cNvSpPr>
              <a:spLocks noChangeShapeType="1"/>
            </p:cNvSpPr>
            <p:nvPr/>
          </p:nvSpPr>
          <p:spPr bwMode="auto">
            <a:xfrm flipH="1" flipV="1">
              <a:off x="4150" y="98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3" name="Line 6"/>
            <p:cNvSpPr>
              <a:spLocks noChangeShapeType="1"/>
            </p:cNvSpPr>
            <p:nvPr/>
          </p:nvSpPr>
          <p:spPr bwMode="auto">
            <a:xfrm flipH="1" flipV="1">
              <a:off x="4377" y="754"/>
              <a:ext cx="4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4" name="Line 7"/>
            <p:cNvSpPr>
              <a:spLocks noChangeShapeType="1"/>
            </p:cNvSpPr>
            <p:nvPr/>
          </p:nvSpPr>
          <p:spPr bwMode="auto">
            <a:xfrm flipV="1">
              <a:off x="4468" y="890"/>
              <a:ext cx="18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5" name="Line 8"/>
            <p:cNvSpPr>
              <a:spLocks noChangeShapeType="1"/>
            </p:cNvSpPr>
            <p:nvPr/>
          </p:nvSpPr>
          <p:spPr bwMode="auto">
            <a:xfrm flipV="1">
              <a:off x="4468" y="981"/>
              <a:ext cx="4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6" name="Line 9"/>
            <p:cNvSpPr>
              <a:spLocks noChangeShapeType="1"/>
            </p:cNvSpPr>
            <p:nvPr/>
          </p:nvSpPr>
          <p:spPr bwMode="auto">
            <a:xfrm flipH="1" flipV="1">
              <a:off x="4195" y="572"/>
              <a:ext cx="18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7" name="Line 10"/>
            <p:cNvSpPr>
              <a:spLocks noChangeShapeType="1"/>
            </p:cNvSpPr>
            <p:nvPr/>
          </p:nvSpPr>
          <p:spPr bwMode="auto">
            <a:xfrm flipV="1">
              <a:off x="4513" y="935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8" name="Line 11"/>
            <p:cNvSpPr>
              <a:spLocks noChangeShapeType="1"/>
            </p:cNvSpPr>
            <p:nvPr/>
          </p:nvSpPr>
          <p:spPr bwMode="auto">
            <a:xfrm flipV="1">
              <a:off x="4558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69" name="Line 12"/>
            <p:cNvSpPr>
              <a:spLocks noChangeShapeType="1"/>
            </p:cNvSpPr>
            <p:nvPr/>
          </p:nvSpPr>
          <p:spPr bwMode="auto">
            <a:xfrm>
              <a:off x="4558" y="13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0" name="Line 13"/>
            <p:cNvSpPr>
              <a:spLocks noChangeShapeType="1"/>
            </p:cNvSpPr>
            <p:nvPr/>
          </p:nvSpPr>
          <p:spPr bwMode="auto">
            <a:xfrm>
              <a:off x="4558" y="1434"/>
              <a:ext cx="409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1" name="Line 14"/>
            <p:cNvSpPr>
              <a:spLocks noChangeShapeType="1"/>
            </p:cNvSpPr>
            <p:nvPr/>
          </p:nvSpPr>
          <p:spPr bwMode="auto">
            <a:xfrm>
              <a:off x="4558" y="1480"/>
              <a:ext cx="40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2" name="Line 15"/>
            <p:cNvSpPr>
              <a:spLocks noChangeShapeType="1"/>
            </p:cNvSpPr>
            <p:nvPr/>
          </p:nvSpPr>
          <p:spPr bwMode="auto">
            <a:xfrm>
              <a:off x="4513" y="1525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3" name="Line 16"/>
            <p:cNvSpPr>
              <a:spLocks noChangeShapeType="1"/>
            </p:cNvSpPr>
            <p:nvPr/>
          </p:nvSpPr>
          <p:spPr bwMode="auto">
            <a:xfrm>
              <a:off x="4468" y="157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4" name="Line 17"/>
            <p:cNvSpPr>
              <a:spLocks noChangeShapeType="1"/>
            </p:cNvSpPr>
            <p:nvPr/>
          </p:nvSpPr>
          <p:spPr bwMode="auto">
            <a:xfrm>
              <a:off x="4422" y="1570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5" name="Line 18"/>
            <p:cNvSpPr>
              <a:spLocks noChangeShapeType="1"/>
            </p:cNvSpPr>
            <p:nvPr/>
          </p:nvSpPr>
          <p:spPr bwMode="auto">
            <a:xfrm>
              <a:off x="4422" y="1570"/>
              <a:ext cx="4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6" name="Line 19"/>
            <p:cNvSpPr>
              <a:spLocks noChangeShapeType="1"/>
            </p:cNvSpPr>
            <p:nvPr/>
          </p:nvSpPr>
          <p:spPr bwMode="auto">
            <a:xfrm flipH="1" flipV="1">
              <a:off x="3651" y="1207"/>
              <a:ext cx="5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7" name="Line 20"/>
            <p:cNvSpPr>
              <a:spLocks noChangeShapeType="1"/>
            </p:cNvSpPr>
            <p:nvPr/>
          </p:nvSpPr>
          <p:spPr bwMode="auto">
            <a:xfrm flipH="1">
              <a:off x="3923" y="1434"/>
              <a:ext cx="31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8" name="Line 21"/>
            <p:cNvSpPr>
              <a:spLocks noChangeShapeType="1"/>
            </p:cNvSpPr>
            <p:nvPr/>
          </p:nvSpPr>
          <p:spPr bwMode="auto">
            <a:xfrm flipH="1">
              <a:off x="3742" y="1480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79" name="Line 22"/>
            <p:cNvSpPr>
              <a:spLocks noChangeShapeType="1"/>
            </p:cNvSpPr>
            <p:nvPr/>
          </p:nvSpPr>
          <p:spPr bwMode="auto">
            <a:xfrm flipH="1">
              <a:off x="3833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80" name="Line 23"/>
            <p:cNvSpPr>
              <a:spLocks noChangeShapeType="1"/>
            </p:cNvSpPr>
            <p:nvPr/>
          </p:nvSpPr>
          <p:spPr bwMode="auto">
            <a:xfrm flipH="1">
              <a:off x="4332" y="1570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81" name="Line 24"/>
            <p:cNvSpPr>
              <a:spLocks noChangeShapeType="1"/>
            </p:cNvSpPr>
            <p:nvPr/>
          </p:nvSpPr>
          <p:spPr bwMode="auto">
            <a:xfrm flipH="1">
              <a:off x="4105" y="1570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55" name="Group 25"/>
          <p:cNvGrpSpPr>
            <a:grpSpLocks/>
          </p:cNvGrpSpPr>
          <p:nvPr/>
        </p:nvGrpSpPr>
        <p:grpSpPr bwMode="auto">
          <a:xfrm>
            <a:off x="3995738" y="692150"/>
            <a:ext cx="2089150" cy="2376488"/>
            <a:chOff x="3651" y="572"/>
            <a:chExt cx="1316" cy="1497"/>
          </a:xfrm>
        </p:grpSpPr>
        <p:sp>
          <p:nvSpPr>
            <p:cNvPr id="23638" name="Oval 26"/>
            <p:cNvSpPr>
              <a:spLocks noChangeArrowheads="1"/>
            </p:cNvSpPr>
            <p:nvPr/>
          </p:nvSpPr>
          <p:spPr bwMode="auto">
            <a:xfrm>
              <a:off x="4241" y="1253"/>
              <a:ext cx="317" cy="31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39" name="Line 27"/>
            <p:cNvSpPr>
              <a:spLocks noChangeShapeType="1"/>
            </p:cNvSpPr>
            <p:nvPr/>
          </p:nvSpPr>
          <p:spPr bwMode="auto">
            <a:xfrm flipH="1" flipV="1">
              <a:off x="3833" y="981"/>
              <a:ext cx="45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0" name="Line 28"/>
            <p:cNvSpPr>
              <a:spLocks noChangeShapeType="1"/>
            </p:cNvSpPr>
            <p:nvPr/>
          </p:nvSpPr>
          <p:spPr bwMode="auto">
            <a:xfrm flipH="1" flipV="1">
              <a:off x="4150" y="98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1" name="Line 29"/>
            <p:cNvSpPr>
              <a:spLocks noChangeShapeType="1"/>
            </p:cNvSpPr>
            <p:nvPr/>
          </p:nvSpPr>
          <p:spPr bwMode="auto">
            <a:xfrm flipH="1" flipV="1">
              <a:off x="4377" y="754"/>
              <a:ext cx="4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2" name="Line 30"/>
            <p:cNvSpPr>
              <a:spLocks noChangeShapeType="1"/>
            </p:cNvSpPr>
            <p:nvPr/>
          </p:nvSpPr>
          <p:spPr bwMode="auto">
            <a:xfrm flipV="1">
              <a:off x="4468" y="890"/>
              <a:ext cx="18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3" name="Line 31"/>
            <p:cNvSpPr>
              <a:spLocks noChangeShapeType="1"/>
            </p:cNvSpPr>
            <p:nvPr/>
          </p:nvSpPr>
          <p:spPr bwMode="auto">
            <a:xfrm flipV="1">
              <a:off x="4468" y="981"/>
              <a:ext cx="4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4" name="Line 32"/>
            <p:cNvSpPr>
              <a:spLocks noChangeShapeType="1"/>
            </p:cNvSpPr>
            <p:nvPr/>
          </p:nvSpPr>
          <p:spPr bwMode="auto">
            <a:xfrm flipH="1" flipV="1">
              <a:off x="4195" y="572"/>
              <a:ext cx="18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5" name="Line 33"/>
            <p:cNvSpPr>
              <a:spLocks noChangeShapeType="1"/>
            </p:cNvSpPr>
            <p:nvPr/>
          </p:nvSpPr>
          <p:spPr bwMode="auto">
            <a:xfrm flipV="1">
              <a:off x="4513" y="935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6" name="Line 34"/>
            <p:cNvSpPr>
              <a:spLocks noChangeShapeType="1"/>
            </p:cNvSpPr>
            <p:nvPr/>
          </p:nvSpPr>
          <p:spPr bwMode="auto">
            <a:xfrm flipV="1">
              <a:off x="4558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7" name="Line 35"/>
            <p:cNvSpPr>
              <a:spLocks noChangeShapeType="1"/>
            </p:cNvSpPr>
            <p:nvPr/>
          </p:nvSpPr>
          <p:spPr bwMode="auto">
            <a:xfrm>
              <a:off x="4558" y="13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8" name="Line 36"/>
            <p:cNvSpPr>
              <a:spLocks noChangeShapeType="1"/>
            </p:cNvSpPr>
            <p:nvPr/>
          </p:nvSpPr>
          <p:spPr bwMode="auto">
            <a:xfrm>
              <a:off x="4558" y="1434"/>
              <a:ext cx="409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49" name="Line 37"/>
            <p:cNvSpPr>
              <a:spLocks noChangeShapeType="1"/>
            </p:cNvSpPr>
            <p:nvPr/>
          </p:nvSpPr>
          <p:spPr bwMode="auto">
            <a:xfrm>
              <a:off x="4558" y="1480"/>
              <a:ext cx="40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0" name="Line 38"/>
            <p:cNvSpPr>
              <a:spLocks noChangeShapeType="1"/>
            </p:cNvSpPr>
            <p:nvPr/>
          </p:nvSpPr>
          <p:spPr bwMode="auto">
            <a:xfrm>
              <a:off x="4513" y="1525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1" name="Line 39"/>
            <p:cNvSpPr>
              <a:spLocks noChangeShapeType="1"/>
            </p:cNvSpPr>
            <p:nvPr/>
          </p:nvSpPr>
          <p:spPr bwMode="auto">
            <a:xfrm>
              <a:off x="4468" y="157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2" name="Line 40"/>
            <p:cNvSpPr>
              <a:spLocks noChangeShapeType="1"/>
            </p:cNvSpPr>
            <p:nvPr/>
          </p:nvSpPr>
          <p:spPr bwMode="auto">
            <a:xfrm>
              <a:off x="4422" y="1570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3" name="Line 41"/>
            <p:cNvSpPr>
              <a:spLocks noChangeShapeType="1"/>
            </p:cNvSpPr>
            <p:nvPr/>
          </p:nvSpPr>
          <p:spPr bwMode="auto">
            <a:xfrm>
              <a:off x="4422" y="1570"/>
              <a:ext cx="4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4" name="Line 42"/>
            <p:cNvSpPr>
              <a:spLocks noChangeShapeType="1"/>
            </p:cNvSpPr>
            <p:nvPr/>
          </p:nvSpPr>
          <p:spPr bwMode="auto">
            <a:xfrm flipH="1" flipV="1">
              <a:off x="3651" y="1207"/>
              <a:ext cx="5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5" name="Line 43"/>
            <p:cNvSpPr>
              <a:spLocks noChangeShapeType="1"/>
            </p:cNvSpPr>
            <p:nvPr/>
          </p:nvSpPr>
          <p:spPr bwMode="auto">
            <a:xfrm flipH="1">
              <a:off x="3923" y="1434"/>
              <a:ext cx="31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6" name="Line 44"/>
            <p:cNvSpPr>
              <a:spLocks noChangeShapeType="1"/>
            </p:cNvSpPr>
            <p:nvPr/>
          </p:nvSpPr>
          <p:spPr bwMode="auto">
            <a:xfrm flipH="1">
              <a:off x="3742" y="1480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7" name="Line 45"/>
            <p:cNvSpPr>
              <a:spLocks noChangeShapeType="1"/>
            </p:cNvSpPr>
            <p:nvPr/>
          </p:nvSpPr>
          <p:spPr bwMode="auto">
            <a:xfrm flipH="1">
              <a:off x="3833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8" name="Line 46"/>
            <p:cNvSpPr>
              <a:spLocks noChangeShapeType="1"/>
            </p:cNvSpPr>
            <p:nvPr/>
          </p:nvSpPr>
          <p:spPr bwMode="auto">
            <a:xfrm flipH="1">
              <a:off x="4332" y="1570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59" name="Line 47"/>
            <p:cNvSpPr>
              <a:spLocks noChangeShapeType="1"/>
            </p:cNvSpPr>
            <p:nvPr/>
          </p:nvSpPr>
          <p:spPr bwMode="auto">
            <a:xfrm flipH="1">
              <a:off x="4105" y="1570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56" name="Group 48"/>
          <p:cNvGrpSpPr>
            <a:grpSpLocks/>
          </p:cNvGrpSpPr>
          <p:nvPr/>
        </p:nvGrpSpPr>
        <p:grpSpPr bwMode="auto">
          <a:xfrm>
            <a:off x="4572000" y="2133600"/>
            <a:ext cx="2089150" cy="2376488"/>
            <a:chOff x="3651" y="572"/>
            <a:chExt cx="1316" cy="1497"/>
          </a:xfrm>
        </p:grpSpPr>
        <p:sp>
          <p:nvSpPr>
            <p:cNvPr id="23616" name="Oval 49"/>
            <p:cNvSpPr>
              <a:spLocks noChangeArrowheads="1"/>
            </p:cNvSpPr>
            <p:nvPr/>
          </p:nvSpPr>
          <p:spPr bwMode="auto">
            <a:xfrm>
              <a:off x="4241" y="1253"/>
              <a:ext cx="317" cy="31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617" name="Line 50"/>
            <p:cNvSpPr>
              <a:spLocks noChangeShapeType="1"/>
            </p:cNvSpPr>
            <p:nvPr/>
          </p:nvSpPr>
          <p:spPr bwMode="auto">
            <a:xfrm flipH="1" flipV="1">
              <a:off x="3833" y="981"/>
              <a:ext cx="45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8" name="Line 51"/>
            <p:cNvSpPr>
              <a:spLocks noChangeShapeType="1"/>
            </p:cNvSpPr>
            <p:nvPr/>
          </p:nvSpPr>
          <p:spPr bwMode="auto">
            <a:xfrm flipH="1" flipV="1">
              <a:off x="4150" y="98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9" name="Line 52"/>
            <p:cNvSpPr>
              <a:spLocks noChangeShapeType="1"/>
            </p:cNvSpPr>
            <p:nvPr/>
          </p:nvSpPr>
          <p:spPr bwMode="auto">
            <a:xfrm flipH="1" flipV="1">
              <a:off x="4377" y="754"/>
              <a:ext cx="4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0" name="Line 53"/>
            <p:cNvSpPr>
              <a:spLocks noChangeShapeType="1"/>
            </p:cNvSpPr>
            <p:nvPr/>
          </p:nvSpPr>
          <p:spPr bwMode="auto">
            <a:xfrm flipV="1">
              <a:off x="4468" y="890"/>
              <a:ext cx="18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1" name="Line 54"/>
            <p:cNvSpPr>
              <a:spLocks noChangeShapeType="1"/>
            </p:cNvSpPr>
            <p:nvPr/>
          </p:nvSpPr>
          <p:spPr bwMode="auto">
            <a:xfrm flipV="1">
              <a:off x="4468" y="981"/>
              <a:ext cx="4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2" name="Line 55"/>
            <p:cNvSpPr>
              <a:spLocks noChangeShapeType="1"/>
            </p:cNvSpPr>
            <p:nvPr/>
          </p:nvSpPr>
          <p:spPr bwMode="auto">
            <a:xfrm flipH="1" flipV="1">
              <a:off x="4195" y="572"/>
              <a:ext cx="18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3" name="Line 56"/>
            <p:cNvSpPr>
              <a:spLocks noChangeShapeType="1"/>
            </p:cNvSpPr>
            <p:nvPr/>
          </p:nvSpPr>
          <p:spPr bwMode="auto">
            <a:xfrm flipV="1">
              <a:off x="4513" y="935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4" name="Line 57"/>
            <p:cNvSpPr>
              <a:spLocks noChangeShapeType="1"/>
            </p:cNvSpPr>
            <p:nvPr/>
          </p:nvSpPr>
          <p:spPr bwMode="auto">
            <a:xfrm flipV="1">
              <a:off x="4558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5" name="Line 58"/>
            <p:cNvSpPr>
              <a:spLocks noChangeShapeType="1"/>
            </p:cNvSpPr>
            <p:nvPr/>
          </p:nvSpPr>
          <p:spPr bwMode="auto">
            <a:xfrm>
              <a:off x="4558" y="13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6" name="Line 59"/>
            <p:cNvSpPr>
              <a:spLocks noChangeShapeType="1"/>
            </p:cNvSpPr>
            <p:nvPr/>
          </p:nvSpPr>
          <p:spPr bwMode="auto">
            <a:xfrm>
              <a:off x="4558" y="1434"/>
              <a:ext cx="409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7" name="Line 60"/>
            <p:cNvSpPr>
              <a:spLocks noChangeShapeType="1"/>
            </p:cNvSpPr>
            <p:nvPr/>
          </p:nvSpPr>
          <p:spPr bwMode="auto">
            <a:xfrm>
              <a:off x="4558" y="1480"/>
              <a:ext cx="40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8" name="Line 61"/>
            <p:cNvSpPr>
              <a:spLocks noChangeShapeType="1"/>
            </p:cNvSpPr>
            <p:nvPr/>
          </p:nvSpPr>
          <p:spPr bwMode="auto">
            <a:xfrm>
              <a:off x="4513" y="1525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29" name="Line 62"/>
            <p:cNvSpPr>
              <a:spLocks noChangeShapeType="1"/>
            </p:cNvSpPr>
            <p:nvPr/>
          </p:nvSpPr>
          <p:spPr bwMode="auto">
            <a:xfrm>
              <a:off x="4468" y="157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0" name="Line 63"/>
            <p:cNvSpPr>
              <a:spLocks noChangeShapeType="1"/>
            </p:cNvSpPr>
            <p:nvPr/>
          </p:nvSpPr>
          <p:spPr bwMode="auto">
            <a:xfrm>
              <a:off x="4422" y="1570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1" name="Line 64"/>
            <p:cNvSpPr>
              <a:spLocks noChangeShapeType="1"/>
            </p:cNvSpPr>
            <p:nvPr/>
          </p:nvSpPr>
          <p:spPr bwMode="auto">
            <a:xfrm>
              <a:off x="4422" y="1570"/>
              <a:ext cx="4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2" name="Line 65"/>
            <p:cNvSpPr>
              <a:spLocks noChangeShapeType="1"/>
            </p:cNvSpPr>
            <p:nvPr/>
          </p:nvSpPr>
          <p:spPr bwMode="auto">
            <a:xfrm flipH="1" flipV="1">
              <a:off x="3651" y="1207"/>
              <a:ext cx="5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3" name="Line 66"/>
            <p:cNvSpPr>
              <a:spLocks noChangeShapeType="1"/>
            </p:cNvSpPr>
            <p:nvPr/>
          </p:nvSpPr>
          <p:spPr bwMode="auto">
            <a:xfrm flipH="1">
              <a:off x="3923" y="1434"/>
              <a:ext cx="31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4" name="Line 67"/>
            <p:cNvSpPr>
              <a:spLocks noChangeShapeType="1"/>
            </p:cNvSpPr>
            <p:nvPr/>
          </p:nvSpPr>
          <p:spPr bwMode="auto">
            <a:xfrm flipH="1">
              <a:off x="3742" y="1480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5" name="Line 68"/>
            <p:cNvSpPr>
              <a:spLocks noChangeShapeType="1"/>
            </p:cNvSpPr>
            <p:nvPr/>
          </p:nvSpPr>
          <p:spPr bwMode="auto">
            <a:xfrm flipH="1">
              <a:off x="3833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6" name="Line 69"/>
            <p:cNvSpPr>
              <a:spLocks noChangeShapeType="1"/>
            </p:cNvSpPr>
            <p:nvPr/>
          </p:nvSpPr>
          <p:spPr bwMode="auto">
            <a:xfrm flipH="1">
              <a:off x="4332" y="1570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37" name="Line 70"/>
            <p:cNvSpPr>
              <a:spLocks noChangeShapeType="1"/>
            </p:cNvSpPr>
            <p:nvPr/>
          </p:nvSpPr>
          <p:spPr bwMode="auto">
            <a:xfrm flipH="1">
              <a:off x="4105" y="1570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57" name="Group 71"/>
          <p:cNvGrpSpPr>
            <a:grpSpLocks/>
          </p:cNvGrpSpPr>
          <p:nvPr/>
        </p:nvGrpSpPr>
        <p:grpSpPr bwMode="auto">
          <a:xfrm>
            <a:off x="755650" y="3429000"/>
            <a:ext cx="2089150" cy="2376488"/>
            <a:chOff x="3651" y="572"/>
            <a:chExt cx="1316" cy="1497"/>
          </a:xfrm>
        </p:grpSpPr>
        <p:sp>
          <p:nvSpPr>
            <p:cNvPr id="23594" name="Oval 72"/>
            <p:cNvSpPr>
              <a:spLocks noChangeArrowheads="1"/>
            </p:cNvSpPr>
            <p:nvPr/>
          </p:nvSpPr>
          <p:spPr bwMode="auto">
            <a:xfrm>
              <a:off x="4241" y="1253"/>
              <a:ext cx="317" cy="31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95" name="Line 73"/>
            <p:cNvSpPr>
              <a:spLocks noChangeShapeType="1"/>
            </p:cNvSpPr>
            <p:nvPr/>
          </p:nvSpPr>
          <p:spPr bwMode="auto">
            <a:xfrm flipH="1" flipV="1">
              <a:off x="3833" y="981"/>
              <a:ext cx="45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6" name="Line 74"/>
            <p:cNvSpPr>
              <a:spLocks noChangeShapeType="1"/>
            </p:cNvSpPr>
            <p:nvPr/>
          </p:nvSpPr>
          <p:spPr bwMode="auto">
            <a:xfrm flipH="1" flipV="1">
              <a:off x="4150" y="98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7" name="Line 75"/>
            <p:cNvSpPr>
              <a:spLocks noChangeShapeType="1"/>
            </p:cNvSpPr>
            <p:nvPr/>
          </p:nvSpPr>
          <p:spPr bwMode="auto">
            <a:xfrm flipH="1" flipV="1">
              <a:off x="4377" y="754"/>
              <a:ext cx="4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8" name="Line 76"/>
            <p:cNvSpPr>
              <a:spLocks noChangeShapeType="1"/>
            </p:cNvSpPr>
            <p:nvPr/>
          </p:nvSpPr>
          <p:spPr bwMode="auto">
            <a:xfrm flipV="1">
              <a:off x="4468" y="890"/>
              <a:ext cx="18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9" name="Line 77"/>
            <p:cNvSpPr>
              <a:spLocks noChangeShapeType="1"/>
            </p:cNvSpPr>
            <p:nvPr/>
          </p:nvSpPr>
          <p:spPr bwMode="auto">
            <a:xfrm flipV="1">
              <a:off x="4468" y="981"/>
              <a:ext cx="4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0" name="Line 78"/>
            <p:cNvSpPr>
              <a:spLocks noChangeShapeType="1"/>
            </p:cNvSpPr>
            <p:nvPr/>
          </p:nvSpPr>
          <p:spPr bwMode="auto">
            <a:xfrm flipH="1" flipV="1">
              <a:off x="4195" y="572"/>
              <a:ext cx="18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1" name="Line 79"/>
            <p:cNvSpPr>
              <a:spLocks noChangeShapeType="1"/>
            </p:cNvSpPr>
            <p:nvPr/>
          </p:nvSpPr>
          <p:spPr bwMode="auto">
            <a:xfrm flipV="1">
              <a:off x="4513" y="935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2" name="Line 80"/>
            <p:cNvSpPr>
              <a:spLocks noChangeShapeType="1"/>
            </p:cNvSpPr>
            <p:nvPr/>
          </p:nvSpPr>
          <p:spPr bwMode="auto">
            <a:xfrm flipV="1">
              <a:off x="4558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3" name="Line 81"/>
            <p:cNvSpPr>
              <a:spLocks noChangeShapeType="1"/>
            </p:cNvSpPr>
            <p:nvPr/>
          </p:nvSpPr>
          <p:spPr bwMode="auto">
            <a:xfrm>
              <a:off x="4558" y="13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4" name="Line 82"/>
            <p:cNvSpPr>
              <a:spLocks noChangeShapeType="1"/>
            </p:cNvSpPr>
            <p:nvPr/>
          </p:nvSpPr>
          <p:spPr bwMode="auto">
            <a:xfrm>
              <a:off x="4558" y="1434"/>
              <a:ext cx="409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5" name="Line 83"/>
            <p:cNvSpPr>
              <a:spLocks noChangeShapeType="1"/>
            </p:cNvSpPr>
            <p:nvPr/>
          </p:nvSpPr>
          <p:spPr bwMode="auto">
            <a:xfrm>
              <a:off x="4558" y="1480"/>
              <a:ext cx="40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6" name="Line 84"/>
            <p:cNvSpPr>
              <a:spLocks noChangeShapeType="1"/>
            </p:cNvSpPr>
            <p:nvPr/>
          </p:nvSpPr>
          <p:spPr bwMode="auto">
            <a:xfrm>
              <a:off x="4513" y="1525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7" name="Line 85"/>
            <p:cNvSpPr>
              <a:spLocks noChangeShapeType="1"/>
            </p:cNvSpPr>
            <p:nvPr/>
          </p:nvSpPr>
          <p:spPr bwMode="auto">
            <a:xfrm>
              <a:off x="4468" y="157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8" name="Line 86"/>
            <p:cNvSpPr>
              <a:spLocks noChangeShapeType="1"/>
            </p:cNvSpPr>
            <p:nvPr/>
          </p:nvSpPr>
          <p:spPr bwMode="auto">
            <a:xfrm>
              <a:off x="4422" y="1570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09" name="Line 87"/>
            <p:cNvSpPr>
              <a:spLocks noChangeShapeType="1"/>
            </p:cNvSpPr>
            <p:nvPr/>
          </p:nvSpPr>
          <p:spPr bwMode="auto">
            <a:xfrm>
              <a:off x="4422" y="1570"/>
              <a:ext cx="4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0" name="Line 88"/>
            <p:cNvSpPr>
              <a:spLocks noChangeShapeType="1"/>
            </p:cNvSpPr>
            <p:nvPr/>
          </p:nvSpPr>
          <p:spPr bwMode="auto">
            <a:xfrm flipH="1" flipV="1">
              <a:off x="3651" y="1207"/>
              <a:ext cx="5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1" name="Line 89"/>
            <p:cNvSpPr>
              <a:spLocks noChangeShapeType="1"/>
            </p:cNvSpPr>
            <p:nvPr/>
          </p:nvSpPr>
          <p:spPr bwMode="auto">
            <a:xfrm flipH="1">
              <a:off x="3923" y="1434"/>
              <a:ext cx="31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2" name="Line 90"/>
            <p:cNvSpPr>
              <a:spLocks noChangeShapeType="1"/>
            </p:cNvSpPr>
            <p:nvPr/>
          </p:nvSpPr>
          <p:spPr bwMode="auto">
            <a:xfrm flipH="1">
              <a:off x="3742" y="1480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3" name="Line 91"/>
            <p:cNvSpPr>
              <a:spLocks noChangeShapeType="1"/>
            </p:cNvSpPr>
            <p:nvPr/>
          </p:nvSpPr>
          <p:spPr bwMode="auto">
            <a:xfrm flipH="1">
              <a:off x="3833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4" name="Line 92"/>
            <p:cNvSpPr>
              <a:spLocks noChangeShapeType="1"/>
            </p:cNvSpPr>
            <p:nvPr/>
          </p:nvSpPr>
          <p:spPr bwMode="auto">
            <a:xfrm flipH="1">
              <a:off x="4332" y="1570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15" name="Line 93"/>
            <p:cNvSpPr>
              <a:spLocks noChangeShapeType="1"/>
            </p:cNvSpPr>
            <p:nvPr/>
          </p:nvSpPr>
          <p:spPr bwMode="auto">
            <a:xfrm flipH="1">
              <a:off x="4105" y="1570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558" name="Group 94"/>
          <p:cNvGrpSpPr>
            <a:grpSpLocks/>
          </p:cNvGrpSpPr>
          <p:nvPr/>
        </p:nvGrpSpPr>
        <p:grpSpPr bwMode="auto">
          <a:xfrm>
            <a:off x="6732588" y="4076700"/>
            <a:ext cx="2089150" cy="2376488"/>
            <a:chOff x="3651" y="572"/>
            <a:chExt cx="1316" cy="1497"/>
          </a:xfrm>
        </p:grpSpPr>
        <p:sp>
          <p:nvSpPr>
            <p:cNvPr id="23572" name="Oval 95"/>
            <p:cNvSpPr>
              <a:spLocks noChangeArrowheads="1"/>
            </p:cNvSpPr>
            <p:nvPr/>
          </p:nvSpPr>
          <p:spPr bwMode="auto">
            <a:xfrm>
              <a:off x="4241" y="1253"/>
              <a:ext cx="317" cy="317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573" name="Line 96"/>
            <p:cNvSpPr>
              <a:spLocks noChangeShapeType="1"/>
            </p:cNvSpPr>
            <p:nvPr/>
          </p:nvSpPr>
          <p:spPr bwMode="auto">
            <a:xfrm flipH="1" flipV="1">
              <a:off x="3833" y="981"/>
              <a:ext cx="453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4" name="Line 97"/>
            <p:cNvSpPr>
              <a:spLocks noChangeShapeType="1"/>
            </p:cNvSpPr>
            <p:nvPr/>
          </p:nvSpPr>
          <p:spPr bwMode="auto">
            <a:xfrm flipH="1" flipV="1">
              <a:off x="4150" y="981"/>
              <a:ext cx="18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5" name="Line 98"/>
            <p:cNvSpPr>
              <a:spLocks noChangeShapeType="1"/>
            </p:cNvSpPr>
            <p:nvPr/>
          </p:nvSpPr>
          <p:spPr bwMode="auto">
            <a:xfrm flipH="1" flipV="1">
              <a:off x="4377" y="754"/>
              <a:ext cx="4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6" name="Line 99"/>
            <p:cNvSpPr>
              <a:spLocks noChangeShapeType="1"/>
            </p:cNvSpPr>
            <p:nvPr/>
          </p:nvSpPr>
          <p:spPr bwMode="auto">
            <a:xfrm flipV="1">
              <a:off x="4468" y="890"/>
              <a:ext cx="181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Line 100"/>
            <p:cNvSpPr>
              <a:spLocks noChangeShapeType="1"/>
            </p:cNvSpPr>
            <p:nvPr/>
          </p:nvSpPr>
          <p:spPr bwMode="auto">
            <a:xfrm flipV="1">
              <a:off x="4468" y="981"/>
              <a:ext cx="4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8" name="Line 101"/>
            <p:cNvSpPr>
              <a:spLocks noChangeShapeType="1"/>
            </p:cNvSpPr>
            <p:nvPr/>
          </p:nvSpPr>
          <p:spPr bwMode="auto">
            <a:xfrm flipH="1" flipV="1">
              <a:off x="4195" y="572"/>
              <a:ext cx="18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9" name="Line 102"/>
            <p:cNvSpPr>
              <a:spLocks noChangeShapeType="1"/>
            </p:cNvSpPr>
            <p:nvPr/>
          </p:nvSpPr>
          <p:spPr bwMode="auto">
            <a:xfrm flipV="1">
              <a:off x="4513" y="935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0" name="Line 103"/>
            <p:cNvSpPr>
              <a:spLocks noChangeShapeType="1"/>
            </p:cNvSpPr>
            <p:nvPr/>
          </p:nvSpPr>
          <p:spPr bwMode="auto">
            <a:xfrm flipV="1">
              <a:off x="4558" y="1117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1" name="Line 104"/>
            <p:cNvSpPr>
              <a:spLocks noChangeShapeType="1"/>
            </p:cNvSpPr>
            <p:nvPr/>
          </p:nvSpPr>
          <p:spPr bwMode="auto">
            <a:xfrm>
              <a:off x="4558" y="138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2" name="Line 105"/>
            <p:cNvSpPr>
              <a:spLocks noChangeShapeType="1"/>
            </p:cNvSpPr>
            <p:nvPr/>
          </p:nvSpPr>
          <p:spPr bwMode="auto">
            <a:xfrm>
              <a:off x="4558" y="1434"/>
              <a:ext cx="409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3" name="Line 106"/>
            <p:cNvSpPr>
              <a:spLocks noChangeShapeType="1"/>
            </p:cNvSpPr>
            <p:nvPr/>
          </p:nvSpPr>
          <p:spPr bwMode="auto">
            <a:xfrm>
              <a:off x="4558" y="1480"/>
              <a:ext cx="40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4" name="Line 107"/>
            <p:cNvSpPr>
              <a:spLocks noChangeShapeType="1"/>
            </p:cNvSpPr>
            <p:nvPr/>
          </p:nvSpPr>
          <p:spPr bwMode="auto">
            <a:xfrm>
              <a:off x="4513" y="1525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5" name="Line 108"/>
            <p:cNvSpPr>
              <a:spLocks noChangeShapeType="1"/>
            </p:cNvSpPr>
            <p:nvPr/>
          </p:nvSpPr>
          <p:spPr bwMode="auto">
            <a:xfrm>
              <a:off x="4468" y="157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6" name="Line 109"/>
            <p:cNvSpPr>
              <a:spLocks noChangeShapeType="1"/>
            </p:cNvSpPr>
            <p:nvPr/>
          </p:nvSpPr>
          <p:spPr bwMode="auto">
            <a:xfrm>
              <a:off x="4422" y="1570"/>
              <a:ext cx="227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7" name="Line 110"/>
            <p:cNvSpPr>
              <a:spLocks noChangeShapeType="1"/>
            </p:cNvSpPr>
            <p:nvPr/>
          </p:nvSpPr>
          <p:spPr bwMode="auto">
            <a:xfrm>
              <a:off x="4422" y="1570"/>
              <a:ext cx="4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8" name="Line 111"/>
            <p:cNvSpPr>
              <a:spLocks noChangeShapeType="1"/>
            </p:cNvSpPr>
            <p:nvPr/>
          </p:nvSpPr>
          <p:spPr bwMode="auto">
            <a:xfrm flipH="1" flipV="1">
              <a:off x="3651" y="1207"/>
              <a:ext cx="5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9" name="Line 112"/>
            <p:cNvSpPr>
              <a:spLocks noChangeShapeType="1"/>
            </p:cNvSpPr>
            <p:nvPr/>
          </p:nvSpPr>
          <p:spPr bwMode="auto">
            <a:xfrm flipH="1">
              <a:off x="3923" y="1434"/>
              <a:ext cx="31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0" name="Line 113"/>
            <p:cNvSpPr>
              <a:spLocks noChangeShapeType="1"/>
            </p:cNvSpPr>
            <p:nvPr/>
          </p:nvSpPr>
          <p:spPr bwMode="auto">
            <a:xfrm flipH="1">
              <a:off x="3742" y="1480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1" name="Line 114"/>
            <p:cNvSpPr>
              <a:spLocks noChangeShapeType="1"/>
            </p:cNvSpPr>
            <p:nvPr/>
          </p:nvSpPr>
          <p:spPr bwMode="auto">
            <a:xfrm flipH="1">
              <a:off x="3833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2" name="Line 115"/>
            <p:cNvSpPr>
              <a:spLocks noChangeShapeType="1"/>
            </p:cNvSpPr>
            <p:nvPr/>
          </p:nvSpPr>
          <p:spPr bwMode="auto">
            <a:xfrm flipH="1">
              <a:off x="4332" y="1570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93" name="Line 116"/>
            <p:cNvSpPr>
              <a:spLocks noChangeShapeType="1"/>
            </p:cNvSpPr>
            <p:nvPr/>
          </p:nvSpPr>
          <p:spPr bwMode="auto">
            <a:xfrm flipH="1">
              <a:off x="4105" y="1570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59" name="Line 117"/>
          <p:cNvSpPr>
            <a:spLocks noChangeShapeType="1"/>
          </p:cNvSpPr>
          <p:nvPr/>
        </p:nvSpPr>
        <p:spPr bwMode="auto">
          <a:xfrm>
            <a:off x="5435600" y="2060575"/>
            <a:ext cx="1296988" cy="144463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0" name="Line 118"/>
          <p:cNvSpPr>
            <a:spLocks noChangeShapeType="1"/>
          </p:cNvSpPr>
          <p:nvPr/>
        </p:nvSpPr>
        <p:spPr bwMode="auto">
          <a:xfrm>
            <a:off x="5292725" y="2276475"/>
            <a:ext cx="431800" cy="9366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119"/>
          <p:cNvSpPr>
            <a:spLocks noChangeShapeType="1"/>
          </p:cNvSpPr>
          <p:nvPr/>
        </p:nvSpPr>
        <p:spPr bwMode="auto">
          <a:xfrm flipV="1">
            <a:off x="6011863" y="2349500"/>
            <a:ext cx="865187" cy="935038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Line 120"/>
          <p:cNvSpPr>
            <a:spLocks noChangeShapeType="1"/>
          </p:cNvSpPr>
          <p:nvPr/>
        </p:nvSpPr>
        <p:spPr bwMode="auto">
          <a:xfrm>
            <a:off x="6011863" y="3644900"/>
            <a:ext cx="1728787" cy="15843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3" name="Line 121"/>
          <p:cNvSpPr>
            <a:spLocks noChangeShapeType="1"/>
          </p:cNvSpPr>
          <p:nvPr/>
        </p:nvSpPr>
        <p:spPr bwMode="auto">
          <a:xfrm flipV="1">
            <a:off x="2195513" y="3429000"/>
            <a:ext cx="3313112" cy="1223963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4" name="Line 122"/>
          <p:cNvSpPr>
            <a:spLocks noChangeShapeType="1"/>
          </p:cNvSpPr>
          <p:nvPr/>
        </p:nvSpPr>
        <p:spPr bwMode="auto">
          <a:xfrm>
            <a:off x="900113" y="1052513"/>
            <a:ext cx="8636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5" name="Text Box 123"/>
          <p:cNvSpPr txBox="1">
            <a:spLocks noChangeArrowheads="1"/>
          </p:cNvSpPr>
          <p:nvPr/>
        </p:nvSpPr>
        <p:spPr bwMode="auto">
          <a:xfrm>
            <a:off x="1835150" y="908050"/>
            <a:ext cx="2305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Self organized transport </a:t>
            </a:r>
            <a:r>
              <a:rPr lang="en-US" sz="1600" b="1" dirty="0" smtClean="0">
                <a:latin typeface="Times New Roman" pitchFamily="18" charset="0"/>
              </a:rPr>
              <a:t>lines (‘</a:t>
            </a:r>
            <a:r>
              <a:rPr lang="en-US" sz="1600" b="1" dirty="0" err="1" smtClean="0">
                <a:latin typeface="Times New Roman" pitchFamily="18" charset="0"/>
              </a:rPr>
              <a:t>rotas</a:t>
            </a:r>
            <a:r>
              <a:rPr lang="en-US" sz="1600" b="1" dirty="0" smtClean="0">
                <a:latin typeface="Times New Roman" pitchFamily="18" charset="0"/>
              </a:rPr>
              <a:t>’)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23566" name="Text Box 124"/>
          <p:cNvSpPr txBox="1">
            <a:spLocks noChangeArrowheads="1"/>
          </p:cNvSpPr>
          <p:nvPr/>
        </p:nvSpPr>
        <p:spPr bwMode="auto">
          <a:xfrm>
            <a:off x="5580063" y="321310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1</a:t>
            </a:r>
          </a:p>
        </p:txBody>
      </p:sp>
      <p:sp>
        <p:nvSpPr>
          <p:cNvPr id="23567" name="Text Box 125"/>
          <p:cNvSpPr txBox="1">
            <a:spLocks noChangeArrowheads="1"/>
          </p:cNvSpPr>
          <p:nvPr/>
        </p:nvSpPr>
        <p:spPr bwMode="auto">
          <a:xfrm>
            <a:off x="4932363" y="184467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2</a:t>
            </a:r>
          </a:p>
        </p:txBody>
      </p:sp>
      <p:sp>
        <p:nvSpPr>
          <p:cNvPr id="23568" name="Text Box 126"/>
          <p:cNvSpPr txBox="1">
            <a:spLocks noChangeArrowheads="1"/>
          </p:cNvSpPr>
          <p:nvPr/>
        </p:nvSpPr>
        <p:spPr bwMode="auto">
          <a:xfrm>
            <a:off x="6732588" y="2060575"/>
            <a:ext cx="50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3</a:t>
            </a:r>
          </a:p>
        </p:txBody>
      </p:sp>
      <p:sp>
        <p:nvSpPr>
          <p:cNvPr id="23569" name="Text Box 127"/>
          <p:cNvSpPr txBox="1">
            <a:spLocks noChangeArrowheads="1"/>
          </p:cNvSpPr>
          <p:nvPr/>
        </p:nvSpPr>
        <p:spPr bwMode="auto">
          <a:xfrm>
            <a:off x="1692275" y="4508500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4</a:t>
            </a:r>
          </a:p>
        </p:txBody>
      </p:sp>
      <p:sp>
        <p:nvSpPr>
          <p:cNvPr id="23570" name="Text Box 128"/>
          <p:cNvSpPr txBox="1">
            <a:spLocks noChangeArrowheads="1"/>
          </p:cNvSpPr>
          <p:nvPr/>
        </p:nvSpPr>
        <p:spPr bwMode="auto">
          <a:xfrm>
            <a:off x="7740650" y="5229225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5</a:t>
            </a:r>
          </a:p>
        </p:txBody>
      </p:sp>
      <p:sp>
        <p:nvSpPr>
          <p:cNvPr id="23571" name="TextBox 1"/>
          <p:cNvSpPr txBox="1">
            <a:spLocks noChangeArrowheads="1"/>
          </p:cNvSpPr>
          <p:nvPr/>
        </p:nvSpPr>
        <p:spPr bwMode="auto">
          <a:xfrm>
            <a:off x="2700338" y="5589588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B050"/>
                </a:solidFill>
              </a:rPr>
              <a:t>ECOVIDA, Brazil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4575" y="3429000"/>
            <a:ext cx="215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Feiras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14195" y="1052512"/>
            <a:ext cx="1981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Feiras</a:t>
            </a:r>
            <a:endParaRPr lang="en-GB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k4_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9538"/>
            <a:ext cx="8839200" cy="672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loeg-0702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630019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2217738"/>
            <a:ext cx="36147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ews Gothic" pitchFamily="34" charset="0"/>
              </a:rPr>
              <a:t>The construction of new nested markets is the outcome of social struggles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News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9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loeg-0702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0"/>
            <a:ext cx="630019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2217738"/>
            <a:ext cx="36147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News Gothic" pitchFamily="34" charset="0"/>
              </a:rPr>
              <a:t>The construction of new nested markets is the outcome of social struggles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News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14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43808" y="692696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r>
              <a:rPr lang="en-GB" sz="3200" b="1" dirty="0" smtClean="0"/>
              <a:t>Everyday politics of the ‘modification type’ (</a:t>
            </a:r>
            <a:r>
              <a:rPr lang="en-GB" sz="3200" b="1" dirty="0" err="1" smtClean="0"/>
              <a:t>Kerkvliet</a:t>
            </a:r>
            <a:r>
              <a:rPr lang="en-GB" sz="3200" b="1" dirty="0" smtClean="0"/>
              <a:t>);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Rightful resistance (O’Brien)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2855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smtClean="0"/>
              <a:t>a comparison of the general agricultural and food markets and the newly emerging markets</a:t>
            </a: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1557338"/>
          <a:ext cx="842486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8"/>
                <a:gridCol w="2808288"/>
                <a:gridCol w="2808288"/>
              </a:tblGrid>
              <a:tr h="77038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General agricultural and food markets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Newly emerging markets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91439" marR="91439"/>
                </a:tc>
              </a:tr>
              <a:tr h="308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Who owns what?</a:t>
                      </a:r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1439" marR="91439"/>
                </a:tc>
              </a:tr>
              <a:tr h="539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Who does what?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91439" marR="91439"/>
                </a:tc>
              </a:tr>
              <a:tr h="539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Who gets what?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91439" marR="91439"/>
                </a:tc>
              </a:tr>
              <a:tr h="539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is done with the surpluses?</a:t>
                      </a:r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44061" name="TextBox 2"/>
          <p:cNvSpPr txBox="1">
            <a:spLocks noChangeArrowheads="1"/>
          </p:cNvSpPr>
          <p:nvPr/>
        </p:nvSpPr>
        <p:spPr bwMode="auto">
          <a:xfrm>
            <a:off x="4787900" y="5300663"/>
            <a:ext cx="3816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B050"/>
                </a:solidFill>
              </a:rPr>
              <a:t>Henry Bernstein</a:t>
            </a:r>
          </a:p>
        </p:txBody>
      </p:sp>
    </p:spTree>
    <p:extLst>
      <p:ext uri="{BB962C8B-B14F-4D97-AF65-F5344CB8AC3E}">
        <p14:creationId xmlns:p14="http://schemas.microsoft.com/office/powerpoint/2010/main" val="323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smtClean="0"/>
              <a:t>a comparison of the general agricultural and food markets and the newly emerging markets</a:t>
            </a: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644900"/>
            <a:ext cx="8218487" cy="24812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b="1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b="1" dirty="0"/>
              <a:t>Table 2: a schematic comparison of the general agricultural and food markets and the newly emerging markets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General agricultural and food markets</a:t>
            </a:r>
            <a:endParaRPr lang="nl-NL" dirty="0"/>
          </a:p>
          <a:p>
            <a:pPr>
              <a:defRPr/>
            </a:pPr>
            <a:r>
              <a:rPr lang="en-GB" dirty="0" smtClean="0"/>
              <a:t>Newly emerging markets</a:t>
            </a:r>
            <a:endParaRPr lang="nl-NL" dirty="0" smtClean="0"/>
          </a:p>
          <a:p>
            <a:pPr>
              <a:defRPr/>
            </a:pPr>
            <a:r>
              <a:rPr lang="en-GB" dirty="0" smtClean="0"/>
              <a:t>Who </a:t>
            </a:r>
            <a:r>
              <a:rPr lang="en-GB" dirty="0"/>
              <a:t>owns what?</a:t>
            </a:r>
            <a:endParaRPr lang="nl-NL" dirty="0"/>
          </a:p>
          <a:p>
            <a:pPr>
              <a:defRPr/>
            </a:pPr>
            <a:r>
              <a:rPr lang="en-GB" dirty="0"/>
              <a:t>Most linkages between production, processing, distribution and consumption of food are controlled by food empires</a:t>
            </a:r>
            <a:endParaRPr lang="nl-NL" dirty="0"/>
          </a:p>
          <a:p>
            <a:pPr>
              <a:defRPr/>
            </a:pPr>
            <a:r>
              <a:rPr lang="en-GB" dirty="0"/>
              <a:t>Short circuits are interlinking the production and consumption of food. These short circuits are owned or co-owned by farmers</a:t>
            </a:r>
            <a:endParaRPr lang="nl-NL" dirty="0"/>
          </a:p>
          <a:p>
            <a:pPr>
              <a:defRPr/>
            </a:pPr>
            <a:r>
              <a:rPr lang="en-GB" dirty="0"/>
              <a:t>Who does what?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limited to the delivery of raw materials for the food industry 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extended to embrace on-farm processing, direct selling and the redesign of production processes that better meet consumer expectations</a:t>
            </a:r>
            <a:endParaRPr lang="nl-NL" dirty="0"/>
          </a:p>
          <a:p>
            <a:pPr>
              <a:defRPr/>
            </a:pPr>
            <a:r>
              <a:rPr lang="en-GB" dirty="0"/>
              <a:t>Who gets what?</a:t>
            </a:r>
            <a:endParaRPr lang="nl-NL" dirty="0"/>
          </a:p>
          <a:p>
            <a:pPr>
              <a:defRPr/>
            </a:pPr>
            <a:r>
              <a:rPr lang="en-GB" dirty="0"/>
              <a:t>The distribution of Value Added is highly skewed; most wealth is accumulated in food empires</a:t>
            </a:r>
            <a:endParaRPr lang="nl-NL" dirty="0"/>
          </a:p>
          <a:p>
            <a:pPr>
              <a:defRPr/>
            </a:pPr>
            <a:r>
              <a:rPr lang="en-GB" dirty="0"/>
              <a:t>Farmers get a far higher share of the total Value Added</a:t>
            </a:r>
            <a:endParaRPr lang="nl-NL" dirty="0"/>
          </a:p>
          <a:p>
            <a:pPr>
              <a:defRPr/>
            </a:pPr>
            <a:r>
              <a:rPr lang="en-GB" dirty="0"/>
              <a:t>What is done with the surpluses?</a:t>
            </a:r>
            <a:endParaRPr lang="nl-NL" dirty="0"/>
          </a:p>
          <a:p>
            <a:pPr>
              <a:defRPr/>
            </a:pPr>
            <a:r>
              <a:rPr lang="en-GB" dirty="0"/>
              <a:t>Accumulated wealth is used to finance the ongoing imperial conquest (take-over of other enterprises, etc)</a:t>
            </a:r>
            <a:endParaRPr lang="nl-NL" dirty="0"/>
          </a:p>
          <a:p>
            <a:pPr>
              <a:defRPr/>
            </a:pPr>
            <a:r>
              <a:rPr lang="en-GB" dirty="0"/>
              <a:t>Extra income is used to increase the resilience of food production, to strengthen multifunctional farming and to improve livelihoods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1412875"/>
          <a:ext cx="8496300" cy="497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914495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General agricultural and food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Newly emerging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5" marB="45725"/>
                </a:tc>
              </a:tr>
              <a:tr h="2011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owns what?</a:t>
                      </a:r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Most linkages between production, processing, distribution and consumption of food are controlled by food empires</a:t>
                      </a:r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Short circuits are interlinking the production and consumption of food. These short circuits are owned or co-owned by farmers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5" marB="45725"/>
                </a:tc>
              </a:tr>
              <a:tr h="64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does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5" marB="45725"/>
                </a:tc>
              </a:tr>
              <a:tr h="64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gets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5" marB="45725"/>
                </a:tc>
              </a:tr>
              <a:tr h="768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What is done with the surpluses?</a:t>
                      </a:r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smtClean="0"/>
              <a:t>a comparison of the general agricultural and food markets and the newly emerging markets</a:t>
            </a: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644900"/>
            <a:ext cx="8218487" cy="24812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b="1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b="1" dirty="0"/>
              <a:t>Table 2: a schematic comparison of the general agricultural and food markets and the newly emerging markets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General agricultural and food markets</a:t>
            </a:r>
            <a:endParaRPr lang="nl-NL" dirty="0"/>
          </a:p>
          <a:p>
            <a:pPr>
              <a:defRPr/>
            </a:pPr>
            <a:r>
              <a:rPr lang="en-GB" dirty="0" smtClean="0"/>
              <a:t>Newly emerging markets</a:t>
            </a:r>
            <a:endParaRPr lang="nl-NL" dirty="0" smtClean="0"/>
          </a:p>
          <a:p>
            <a:pPr>
              <a:defRPr/>
            </a:pPr>
            <a:r>
              <a:rPr lang="en-GB" dirty="0" smtClean="0"/>
              <a:t>Who </a:t>
            </a:r>
            <a:r>
              <a:rPr lang="en-GB" dirty="0"/>
              <a:t>owns what?</a:t>
            </a:r>
            <a:endParaRPr lang="nl-NL" dirty="0"/>
          </a:p>
          <a:p>
            <a:pPr>
              <a:defRPr/>
            </a:pPr>
            <a:r>
              <a:rPr lang="en-GB" dirty="0"/>
              <a:t>Most linkages between production, processing, distribution and consumption of food are controlled by food empires</a:t>
            </a:r>
            <a:endParaRPr lang="nl-NL" dirty="0"/>
          </a:p>
          <a:p>
            <a:pPr>
              <a:defRPr/>
            </a:pPr>
            <a:r>
              <a:rPr lang="en-GB" dirty="0"/>
              <a:t>Short circuits are interlinking the production and consumption of food. These short circuits are owned or co-owned by farmers</a:t>
            </a:r>
            <a:endParaRPr lang="nl-NL" dirty="0"/>
          </a:p>
          <a:p>
            <a:pPr>
              <a:defRPr/>
            </a:pPr>
            <a:r>
              <a:rPr lang="en-GB" dirty="0"/>
              <a:t>Who does what?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limited to the delivery of raw materials for the food industry 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extended to embrace on-farm processing, direct selling and the redesign of production processes that better meet consumer expectations</a:t>
            </a:r>
            <a:endParaRPr lang="nl-NL" dirty="0"/>
          </a:p>
          <a:p>
            <a:pPr>
              <a:defRPr/>
            </a:pPr>
            <a:r>
              <a:rPr lang="en-GB" dirty="0"/>
              <a:t>Who gets what?</a:t>
            </a:r>
            <a:endParaRPr lang="nl-NL" dirty="0"/>
          </a:p>
          <a:p>
            <a:pPr>
              <a:defRPr/>
            </a:pPr>
            <a:r>
              <a:rPr lang="en-GB" dirty="0"/>
              <a:t>The distribution of Value Added is highly skewed; most wealth is accumulated in food empires</a:t>
            </a:r>
            <a:endParaRPr lang="nl-NL" dirty="0"/>
          </a:p>
          <a:p>
            <a:pPr>
              <a:defRPr/>
            </a:pPr>
            <a:r>
              <a:rPr lang="en-GB" dirty="0"/>
              <a:t>Farmers get a far higher share of the total Value Added</a:t>
            </a:r>
            <a:endParaRPr lang="nl-NL" dirty="0"/>
          </a:p>
          <a:p>
            <a:pPr>
              <a:defRPr/>
            </a:pPr>
            <a:r>
              <a:rPr lang="en-GB" dirty="0"/>
              <a:t>What is done with the surpluses?</a:t>
            </a:r>
            <a:endParaRPr lang="nl-NL" dirty="0"/>
          </a:p>
          <a:p>
            <a:pPr>
              <a:defRPr/>
            </a:pPr>
            <a:r>
              <a:rPr lang="en-GB" dirty="0"/>
              <a:t>Accumulated wealth is used to finance the ongoing imperial conquest (take-over of other enterprises, etc)</a:t>
            </a:r>
            <a:endParaRPr lang="nl-NL" dirty="0"/>
          </a:p>
          <a:p>
            <a:pPr>
              <a:defRPr/>
            </a:pPr>
            <a:r>
              <a:rPr lang="en-GB" dirty="0"/>
              <a:t>Extra income is used to increase the resilience of food production, to strengthen multifunctional farming and to improve livelihoods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1052513"/>
          <a:ext cx="8496300" cy="734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126102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General agricultural and food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Newly emerging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4" marB="45724"/>
                </a:tc>
              </a:tr>
              <a:tr h="67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owns what?</a:t>
                      </a:r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4" marB="45724"/>
                </a:tc>
              </a:tr>
              <a:tr h="2011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does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The role of farmers is limited to the delivery of raw materials for the food industry </a:t>
                      </a:r>
                      <a:endParaRPr lang="nl-NL" sz="1800" dirty="0" smtClean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The role of farmers is extended to embrace on-farm processing, direct selling and the redesign of production processes that better meet consumer expectations</a:t>
                      </a:r>
                      <a:endParaRPr lang="nl-NL" sz="1800" dirty="0" smtClean="0"/>
                    </a:p>
                  </a:txBody>
                  <a:tcPr marL="91433" marR="91433" marT="45724" marB="45724"/>
                </a:tc>
              </a:tr>
              <a:tr h="67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gets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4" marB="45724"/>
                </a:tc>
              </a:tr>
              <a:tr h="2716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What is done with the surpluses?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smtClean="0"/>
              <a:t>a comparison of the general agricultural and food markets and the newly emerging markets</a:t>
            </a: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644900"/>
            <a:ext cx="8218487" cy="24812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b="1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b="1" dirty="0"/>
              <a:t>Table 2: a schematic comparison of the general agricultural and food markets and the newly emerging markets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General agricultural and food markets</a:t>
            </a:r>
            <a:endParaRPr lang="nl-NL" dirty="0"/>
          </a:p>
          <a:p>
            <a:pPr>
              <a:defRPr/>
            </a:pPr>
            <a:r>
              <a:rPr lang="en-GB" dirty="0" smtClean="0"/>
              <a:t>Newly emerging markets</a:t>
            </a:r>
            <a:endParaRPr lang="nl-NL" dirty="0" smtClean="0"/>
          </a:p>
          <a:p>
            <a:pPr>
              <a:defRPr/>
            </a:pPr>
            <a:r>
              <a:rPr lang="en-GB" dirty="0" smtClean="0"/>
              <a:t>Who </a:t>
            </a:r>
            <a:r>
              <a:rPr lang="en-GB" dirty="0"/>
              <a:t>owns what?</a:t>
            </a:r>
            <a:endParaRPr lang="nl-NL" dirty="0"/>
          </a:p>
          <a:p>
            <a:pPr>
              <a:defRPr/>
            </a:pPr>
            <a:r>
              <a:rPr lang="en-GB" dirty="0"/>
              <a:t>Most linkages between production, processing, distribution and consumption of food are controlled by food empires</a:t>
            </a:r>
            <a:endParaRPr lang="nl-NL" dirty="0"/>
          </a:p>
          <a:p>
            <a:pPr>
              <a:defRPr/>
            </a:pPr>
            <a:r>
              <a:rPr lang="en-GB" dirty="0"/>
              <a:t>Short circuits are interlinking the production and consumption of food. These short circuits are owned or co-owned by farmers</a:t>
            </a:r>
            <a:endParaRPr lang="nl-NL" dirty="0"/>
          </a:p>
          <a:p>
            <a:pPr>
              <a:defRPr/>
            </a:pPr>
            <a:r>
              <a:rPr lang="en-GB" dirty="0"/>
              <a:t>Who does what?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limited to the delivery of raw materials for the food industry 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extended to embrace on-farm processing, direct selling and the redesign of production processes that better meet consumer expectations</a:t>
            </a:r>
            <a:endParaRPr lang="nl-NL" dirty="0"/>
          </a:p>
          <a:p>
            <a:pPr>
              <a:defRPr/>
            </a:pPr>
            <a:r>
              <a:rPr lang="en-GB" dirty="0"/>
              <a:t>Who gets what?</a:t>
            </a:r>
            <a:endParaRPr lang="nl-NL" dirty="0"/>
          </a:p>
          <a:p>
            <a:pPr>
              <a:defRPr/>
            </a:pPr>
            <a:r>
              <a:rPr lang="en-GB" dirty="0"/>
              <a:t>The distribution of Value Added is highly skewed; most wealth is accumulated in food empires</a:t>
            </a:r>
            <a:endParaRPr lang="nl-NL" dirty="0"/>
          </a:p>
          <a:p>
            <a:pPr>
              <a:defRPr/>
            </a:pPr>
            <a:r>
              <a:rPr lang="en-GB" dirty="0"/>
              <a:t>Farmers get a far higher share of the total Value Added</a:t>
            </a:r>
            <a:endParaRPr lang="nl-NL" dirty="0"/>
          </a:p>
          <a:p>
            <a:pPr>
              <a:defRPr/>
            </a:pPr>
            <a:r>
              <a:rPr lang="en-GB" dirty="0"/>
              <a:t>What is done with the surpluses?</a:t>
            </a:r>
            <a:endParaRPr lang="nl-NL" dirty="0"/>
          </a:p>
          <a:p>
            <a:pPr>
              <a:defRPr/>
            </a:pPr>
            <a:r>
              <a:rPr lang="en-GB" dirty="0"/>
              <a:t>Accumulated wealth is used to finance the ongoing imperial conquest (take-over of other enterprises, etc)</a:t>
            </a:r>
            <a:endParaRPr lang="nl-NL" dirty="0"/>
          </a:p>
          <a:p>
            <a:pPr>
              <a:defRPr/>
            </a:pPr>
            <a:r>
              <a:rPr lang="en-GB" dirty="0"/>
              <a:t>Extra income is used to increase the resilience of food production, to strengthen multifunctional farming and to improve livelihoods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1052513"/>
          <a:ext cx="8496300" cy="570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97433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General agricultural and food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Newly emerging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1" marB="45721"/>
                </a:tc>
              </a:tr>
              <a:tr h="524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owns what?</a:t>
                      </a:r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1" marB="45721"/>
                </a:tc>
              </a:tr>
              <a:tr h="64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does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21" marB="45721"/>
                </a:tc>
              </a:tr>
              <a:tr h="1463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gets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The distribution of Value Added is highly skewed; most wealth is accumulated in food empires</a:t>
                      </a:r>
                      <a:endParaRPr lang="nl-NL" sz="1800" dirty="0" smtClean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Farmers get a far higher share of the total Value Added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1" marB="45721"/>
                </a:tc>
              </a:tr>
              <a:tr h="2098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What is done with the surpluses?</a:t>
                      </a:r>
                      <a:endParaRPr lang="nl-NL" sz="1800" dirty="0" smtClean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21" marB="4572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7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smtClean="0"/>
              <a:t>a comparison of the general agricultural and food markets and the newly emerging markets</a:t>
            </a: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644900"/>
            <a:ext cx="8218487" cy="24812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b="1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b="1" dirty="0"/>
              <a:t>Table 2: a schematic comparison of the general agricultural and food markets and the newly emerging markets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General agricultural and food markets</a:t>
            </a:r>
            <a:endParaRPr lang="nl-NL" dirty="0"/>
          </a:p>
          <a:p>
            <a:pPr>
              <a:defRPr/>
            </a:pPr>
            <a:r>
              <a:rPr lang="en-GB" dirty="0" smtClean="0"/>
              <a:t>Newly emerging markets</a:t>
            </a:r>
            <a:endParaRPr lang="nl-NL" dirty="0" smtClean="0"/>
          </a:p>
          <a:p>
            <a:pPr>
              <a:defRPr/>
            </a:pPr>
            <a:r>
              <a:rPr lang="en-GB" dirty="0" smtClean="0"/>
              <a:t>Who </a:t>
            </a:r>
            <a:r>
              <a:rPr lang="en-GB" dirty="0"/>
              <a:t>owns what?</a:t>
            </a:r>
            <a:endParaRPr lang="nl-NL" dirty="0"/>
          </a:p>
          <a:p>
            <a:pPr>
              <a:defRPr/>
            </a:pPr>
            <a:r>
              <a:rPr lang="en-GB" dirty="0"/>
              <a:t>Most linkages between production, processing, distribution and consumption of food are controlled by food empires</a:t>
            </a:r>
            <a:endParaRPr lang="nl-NL" dirty="0"/>
          </a:p>
          <a:p>
            <a:pPr>
              <a:defRPr/>
            </a:pPr>
            <a:r>
              <a:rPr lang="en-GB" dirty="0"/>
              <a:t>Short circuits are interlinking the production and consumption of food. These short circuits are owned or co-owned by farmers</a:t>
            </a:r>
            <a:endParaRPr lang="nl-NL" dirty="0"/>
          </a:p>
          <a:p>
            <a:pPr>
              <a:defRPr/>
            </a:pPr>
            <a:r>
              <a:rPr lang="en-GB" dirty="0"/>
              <a:t>Who does what?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limited to the delivery of raw materials for the food industry 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extended to embrace on-farm processing, direct selling and the redesign of production processes that better meet consumer expectations</a:t>
            </a:r>
            <a:endParaRPr lang="nl-NL" dirty="0"/>
          </a:p>
          <a:p>
            <a:pPr>
              <a:defRPr/>
            </a:pPr>
            <a:r>
              <a:rPr lang="en-GB" dirty="0"/>
              <a:t>Who gets what?</a:t>
            </a:r>
            <a:endParaRPr lang="nl-NL" dirty="0"/>
          </a:p>
          <a:p>
            <a:pPr>
              <a:defRPr/>
            </a:pPr>
            <a:r>
              <a:rPr lang="en-GB" dirty="0"/>
              <a:t>The distribution of Value Added is highly skewed; most wealth is accumulated in food empires</a:t>
            </a:r>
            <a:endParaRPr lang="nl-NL" dirty="0"/>
          </a:p>
          <a:p>
            <a:pPr>
              <a:defRPr/>
            </a:pPr>
            <a:r>
              <a:rPr lang="en-GB" dirty="0"/>
              <a:t>Farmers get a far higher share of the total Value Added</a:t>
            </a:r>
            <a:endParaRPr lang="nl-NL" dirty="0"/>
          </a:p>
          <a:p>
            <a:pPr>
              <a:defRPr/>
            </a:pPr>
            <a:r>
              <a:rPr lang="en-GB" dirty="0"/>
              <a:t>What is done with the surpluses?</a:t>
            </a:r>
            <a:endParaRPr lang="nl-NL" dirty="0"/>
          </a:p>
          <a:p>
            <a:pPr>
              <a:defRPr/>
            </a:pPr>
            <a:r>
              <a:rPr lang="en-GB" dirty="0"/>
              <a:t>Accumulated wealth is used to finance the ongoing imperial conquest (take-over of other enterprises, etc)</a:t>
            </a:r>
            <a:endParaRPr lang="nl-NL" dirty="0"/>
          </a:p>
          <a:p>
            <a:pPr>
              <a:defRPr/>
            </a:pPr>
            <a:r>
              <a:rPr lang="en-GB" dirty="0"/>
              <a:t>Extra income is used to increase the resilience of food production, to strengthen multifunctional farming and to improve livelihoods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1125538"/>
          <a:ext cx="8496300" cy="530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1260707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General agricultural and food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Newly emerging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</a:tr>
              <a:tr h="6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owns what?</a:t>
                      </a:r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</a:tr>
              <a:tr h="6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does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</a:tr>
              <a:tr h="6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gets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</a:tr>
              <a:tr h="2011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What is done with the surpluses?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Accumulated wealth is used to finance the ongoing imperial conquest (take-over of other enterprises, etc)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Extra income is used to increase the resilience of food production, to strengthen multifunctional farming and to improve livelihoods</a:t>
                      </a:r>
                      <a:endParaRPr lang="nl-NL" sz="1800" dirty="0" smtClean="0"/>
                    </a:p>
                    <a:p>
                      <a:r>
                        <a:rPr lang="en-GB" sz="1800" dirty="0" smtClean="0"/>
                        <a:t> </a:t>
                      </a:r>
                      <a:endParaRPr lang="nl-NL" sz="1800" dirty="0"/>
                    </a:p>
                  </a:txBody>
                  <a:tcPr marL="91433" marR="91433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smtClean="0"/>
              <a:t>a comparison of the general agricultural and food markets and the newly emerging markets</a:t>
            </a:r>
            <a:r>
              <a:rPr lang="nl-NL" sz="2800" smtClean="0"/>
              <a:t/>
            </a:r>
            <a:br>
              <a:rPr lang="nl-NL" sz="2800" smtClean="0"/>
            </a:br>
            <a:endParaRPr lang="nl-NL" sz="28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644900"/>
            <a:ext cx="8218487" cy="2481263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b="1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b="1" dirty="0"/>
              <a:t>Table 2: a schematic comparison of the general agricultural and food markets and the newly emerging markets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General agricultural and food markets</a:t>
            </a:r>
            <a:endParaRPr lang="nl-NL" dirty="0"/>
          </a:p>
          <a:p>
            <a:pPr>
              <a:defRPr/>
            </a:pPr>
            <a:r>
              <a:rPr lang="en-GB" dirty="0" smtClean="0"/>
              <a:t>Newly emerging markets</a:t>
            </a:r>
            <a:endParaRPr lang="nl-NL" dirty="0" smtClean="0"/>
          </a:p>
          <a:p>
            <a:pPr>
              <a:defRPr/>
            </a:pPr>
            <a:r>
              <a:rPr lang="en-GB" dirty="0" smtClean="0"/>
              <a:t>Who </a:t>
            </a:r>
            <a:r>
              <a:rPr lang="en-GB" dirty="0"/>
              <a:t>owns what?</a:t>
            </a:r>
            <a:endParaRPr lang="nl-NL" dirty="0"/>
          </a:p>
          <a:p>
            <a:pPr>
              <a:defRPr/>
            </a:pPr>
            <a:r>
              <a:rPr lang="en-GB" dirty="0"/>
              <a:t>Most linkages between production, processing, distribution and consumption of food are controlled by food empires</a:t>
            </a:r>
            <a:endParaRPr lang="nl-NL" dirty="0"/>
          </a:p>
          <a:p>
            <a:pPr>
              <a:defRPr/>
            </a:pPr>
            <a:r>
              <a:rPr lang="en-GB" dirty="0"/>
              <a:t>Short circuits are interlinking the production and consumption of food. These short circuits are owned or co-owned by farmers</a:t>
            </a:r>
            <a:endParaRPr lang="nl-NL" dirty="0"/>
          </a:p>
          <a:p>
            <a:pPr>
              <a:defRPr/>
            </a:pPr>
            <a:r>
              <a:rPr lang="en-GB" dirty="0"/>
              <a:t>Who does what?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limited to the delivery of raw materials for the food industry </a:t>
            </a:r>
            <a:endParaRPr lang="nl-NL" dirty="0"/>
          </a:p>
          <a:p>
            <a:pPr>
              <a:defRPr/>
            </a:pPr>
            <a:r>
              <a:rPr lang="en-GB" dirty="0"/>
              <a:t>The role of farmers is extended to embrace on-farm processing, direct selling and the redesign of production processes that better meet consumer expectations</a:t>
            </a:r>
            <a:endParaRPr lang="nl-NL" dirty="0"/>
          </a:p>
          <a:p>
            <a:pPr>
              <a:defRPr/>
            </a:pPr>
            <a:r>
              <a:rPr lang="en-GB" dirty="0"/>
              <a:t>Who gets what?</a:t>
            </a:r>
            <a:endParaRPr lang="nl-NL" dirty="0"/>
          </a:p>
          <a:p>
            <a:pPr>
              <a:defRPr/>
            </a:pPr>
            <a:r>
              <a:rPr lang="en-GB" dirty="0"/>
              <a:t>The distribution of Value Added is highly skewed; most wealth is accumulated in food empires</a:t>
            </a:r>
            <a:endParaRPr lang="nl-NL" dirty="0"/>
          </a:p>
          <a:p>
            <a:pPr>
              <a:defRPr/>
            </a:pPr>
            <a:r>
              <a:rPr lang="en-GB" dirty="0"/>
              <a:t>Farmers get a far higher share of the total Value Added</a:t>
            </a:r>
            <a:endParaRPr lang="nl-NL" dirty="0"/>
          </a:p>
          <a:p>
            <a:pPr>
              <a:defRPr/>
            </a:pPr>
            <a:r>
              <a:rPr lang="en-GB" dirty="0"/>
              <a:t>What is done with the surpluses?</a:t>
            </a:r>
            <a:endParaRPr lang="nl-NL" dirty="0"/>
          </a:p>
          <a:p>
            <a:pPr>
              <a:defRPr/>
            </a:pPr>
            <a:r>
              <a:rPr lang="en-GB" dirty="0"/>
              <a:t>Accumulated wealth is used to finance the ongoing imperial conquest (take-over of other enterprises, etc)</a:t>
            </a:r>
            <a:endParaRPr lang="nl-NL" dirty="0"/>
          </a:p>
          <a:p>
            <a:pPr>
              <a:defRPr/>
            </a:pPr>
            <a:r>
              <a:rPr lang="en-GB" dirty="0"/>
              <a:t>Extra income is used to increase the resilience of food production, to strengthen multifunctional farming and to improve livelihoods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  <a:p>
            <a:pPr>
              <a:defRPr/>
            </a:pPr>
            <a:r>
              <a:rPr lang="en-GB" dirty="0"/>
              <a:t> 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1125538"/>
          <a:ext cx="8496300" cy="530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1260707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General agricultural and food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Newly emerging markets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</a:tr>
              <a:tr h="6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owns what?</a:t>
                      </a:r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</a:tr>
              <a:tr h="6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does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</a:tr>
              <a:tr h="6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Who gets what?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1433" marR="91433" marT="45713" marB="45713"/>
                </a:tc>
              </a:tr>
              <a:tr h="2011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What is done with the surpluses?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Accumulated wealth is used to finance the ongoing imperial conquest (take-over of other enterprises, etc)</a:t>
                      </a:r>
                      <a:endParaRPr lang="nl-NL" sz="1800" dirty="0" smtClean="0"/>
                    </a:p>
                    <a:p>
                      <a:endParaRPr lang="nl-NL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Extra income is used to increase the resilience of food production, to strengthen multifunctional farming and to improve livelihoods</a:t>
                      </a:r>
                      <a:endParaRPr lang="nl-NL" sz="1800" dirty="0" smtClean="0"/>
                    </a:p>
                    <a:p>
                      <a:r>
                        <a:rPr lang="en-GB" sz="1800" dirty="0" smtClean="0"/>
                        <a:t> </a:t>
                      </a:r>
                      <a:endParaRPr lang="nl-NL" sz="1800" dirty="0"/>
                    </a:p>
                  </a:txBody>
                  <a:tcPr marL="91433" marR="91433" marT="45713" marB="45713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252520" cy="702940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 rot="923309">
            <a:off x="467544" y="3212976"/>
            <a:ext cx="5040560" cy="3312368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4293096"/>
            <a:ext cx="3222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Slot in ecology &amp; </a:t>
            </a:r>
          </a:p>
          <a:p>
            <a:r>
              <a:rPr lang="en-GB" sz="3200" b="1" dirty="0" smtClean="0"/>
              <a:t>Slot in CPR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449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1640" y="1844824"/>
            <a:ext cx="6552728" cy="33843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608004" y="3717032"/>
            <a:ext cx="1620180" cy="1152128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20191118">
            <a:off x="5631340" y="4368342"/>
            <a:ext cx="561157" cy="1674042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28184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NESTED MARKET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49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343400"/>
          </a:xfrm>
        </p:spPr>
        <p:txBody>
          <a:bodyPr/>
          <a:lstStyle/>
          <a:p>
            <a:pPr eaLnBrk="1" hangingPunct="1"/>
            <a:r>
              <a:rPr lang="en-US" smtClean="0"/>
              <a:t>A specific segment of a wider market: it is nested</a:t>
            </a:r>
          </a:p>
          <a:p>
            <a:pPr eaLnBrk="1" hangingPunct="1"/>
            <a:r>
              <a:rPr lang="en-US" smtClean="0"/>
              <a:t>It is having particular characteristics</a:t>
            </a:r>
          </a:p>
          <a:p>
            <a:pPr eaLnBrk="1" hangingPunct="1"/>
            <a:r>
              <a:rPr lang="en-US" smtClean="0"/>
              <a:t>It is delineated by specific boundaries</a:t>
            </a:r>
          </a:p>
          <a:p>
            <a:pPr eaLnBrk="1" hangingPunct="1"/>
            <a:r>
              <a:rPr lang="en-US" smtClean="0"/>
              <a:t>It is grounded on particular resources</a:t>
            </a:r>
          </a:p>
          <a:p>
            <a:pPr eaLnBrk="1" hangingPunct="1"/>
            <a:r>
              <a:rPr lang="en-US" smtClean="0"/>
              <a:t>It is having a unique, and distinctly different infrastructure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9900"/>
                </a:solidFill>
                <a:latin typeface="News Gothic" pitchFamily="34" charset="0"/>
              </a:rPr>
              <a:t>What is a nested market?</a:t>
            </a:r>
          </a:p>
        </p:txBody>
      </p:sp>
    </p:spTree>
    <p:extLst>
      <p:ext uri="{BB962C8B-B14F-4D97-AF65-F5344CB8AC3E}">
        <p14:creationId xmlns:p14="http://schemas.microsoft.com/office/powerpoint/2010/main" val="3958401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loeg003\AppData\Local\Microsoft\Windows\Temporary Internet Files\Content.Outlook\S5IEU1C5\DSCF1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4941168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>
                    <a:lumMod val="95000"/>
                  </a:schemeClr>
                </a:solidFill>
              </a:rPr>
              <a:t>Roma: </a:t>
            </a:r>
            <a:r>
              <a:rPr lang="en-GB" sz="6000" b="1" dirty="0" err="1" smtClean="0">
                <a:solidFill>
                  <a:schemeClr val="bg1">
                    <a:lumMod val="95000"/>
                  </a:schemeClr>
                </a:solidFill>
              </a:rPr>
              <a:t>Mercato</a:t>
            </a:r>
            <a:r>
              <a:rPr lang="en-GB" sz="6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6000" b="1" dirty="0" err="1" smtClean="0">
                <a:solidFill>
                  <a:schemeClr val="bg1">
                    <a:lumMod val="95000"/>
                  </a:schemeClr>
                </a:solidFill>
              </a:rPr>
              <a:t>Contadino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GB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0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 descr="E:\texel 2011\texel juli 2011\DSCN2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nl-N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4563" cy="70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00"/>
                </a:solidFill>
              </a:rPr>
              <a:t>Economic impact of high quality food production</a:t>
            </a:r>
            <a:br>
              <a:rPr lang="en-US" sz="2800" smtClean="0">
                <a:solidFill>
                  <a:srgbClr val="000000"/>
                </a:solidFill>
              </a:rPr>
            </a:br>
            <a:r>
              <a:rPr lang="en-US" sz="2800" smtClean="0">
                <a:solidFill>
                  <a:srgbClr val="000000"/>
                </a:solidFill>
              </a:rPr>
              <a:t>(</a:t>
            </a:r>
            <a:r>
              <a:rPr lang="en-US" sz="2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∆ NVA; EU-7, 1998 data)</a:t>
            </a: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411413" y="1989138"/>
            <a:ext cx="2160587" cy="20875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12" name="Oval 7"/>
          <p:cNvSpPr>
            <a:spLocks noChangeArrowheads="1"/>
          </p:cNvSpPr>
          <p:nvPr/>
        </p:nvSpPr>
        <p:spPr bwMode="auto">
          <a:xfrm>
            <a:off x="1763713" y="1412875"/>
            <a:ext cx="2808287" cy="2881313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13" name="Oval 9"/>
          <p:cNvSpPr>
            <a:spLocks noChangeArrowheads="1"/>
          </p:cNvSpPr>
          <p:nvPr/>
        </p:nvSpPr>
        <p:spPr bwMode="auto">
          <a:xfrm>
            <a:off x="3203575" y="3644900"/>
            <a:ext cx="2305050" cy="2233613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4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476375" y="3716338"/>
            <a:ext cx="2017713" cy="1800225"/>
          </a:xfrm>
          <a:prstGeom prst="ellipse">
            <a:avLst/>
          </a:prstGeom>
          <a:noFill/>
          <a:ln w="19050" cap="flat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484438" y="2133600"/>
            <a:ext cx="14112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HQ</a:t>
            </a:r>
          </a:p>
          <a:p>
            <a:pPr eaLnBrk="1" hangingPunct="1"/>
            <a:r>
              <a:rPr lang="en-US"/>
              <a:t>€2.3 billion</a:t>
            </a:r>
            <a:endParaRPr lang="nl-NL"/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835150" y="4149725"/>
            <a:ext cx="14112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Organic</a:t>
            </a:r>
          </a:p>
          <a:p>
            <a:pPr eaLnBrk="1" hangingPunct="1"/>
            <a:r>
              <a:rPr lang="en-US"/>
              <a:t>€0.4 billion</a:t>
            </a:r>
            <a:endParaRPr lang="nl-NL"/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3811588" y="4149725"/>
            <a:ext cx="15192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Short supply</a:t>
            </a:r>
          </a:p>
          <a:p>
            <a:pPr eaLnBrk="1" hangingPunct="1"/>
            <a:r>
              <a:rPr lang="en-US"/>
              <a:t>chains</a:t>
            </a:r>
          </a:p>
          <a:p>
            <a:pPr eaLnBrk="1" hangingPunct="1"/>
            <a:r>
              <a:rPr lang="en-US"/>
              <a:t>€2.5 billion</a:t>
            </a:r>
            <a:endParaRPr lang="nl-NL"/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5219700" y="2492375"/>
            <a:ext cx="316071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/>
              <a:t>Total additional NVA</a:t>
            </a:r>
          </a:p>
          <a:p>
            <a:pPr eaLnBrk="1" hangingPunct="1"/>
            <a:r>
              <a:rPr lang="en-US" sz="2800"/>
              <a:t>€ 5.2 billion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312677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07504" y="333374"/>
            <a:ext cx="8579296" cy="640799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There is – also in China – an emergence of nested markets. Ye, </a:t>
            </a:r>
            <a:r>
              <a:rPr lang="en-GB" sz="2000" dirty="0" err="1" smtClean="0"/>
              <a:t>Rao</a:t>
            </a:r>
            <a:r>
              <a:rPr lang="en-GB" sz="2000" dirty="0" smtClean="0"/>
              <a:t> and Wu (2010) refer </a:t>
            </a:r>
            <a:r>
              <a:rPr lang="en-GB" sz="2000" dirty="0" err="1" smtClean="0"/>
              <a:t>a.o.</a:t>
            </a:r>
            <a:r>
              <a:rPr lang="en-GB" sz="2000" dirty="0" smtClean="0"/>
              <a:t> to the following ones:</a:t>
            </a:r>
            <a:endParaRPr lang="en-US" sz="2000" dirty="0" smtClean="0"/>
          </a:p>
          <a:p>
            <a:r>
              <a:rPr lang="en-GB" sz="2000" dirty="0" smtClean="0"/>
              <a:t>(1) </a:t>
            </a:r>
            <a:r>
              <a:rPr lang="en-GB" b="1" dirty="0" smtClean="0">
                <a:solidFill>
                  <a:srgbClr val="00B050"/>
                </a:solidFill>
              </a:rPr>
              <a:t>the market for organic produce </a:t>
            </a:r>
            <a:r>
              <a:rPr lang="en-GB" sz="2000" dirty="0" smtClean="0"/>
              <a:t>(that currently embraces more than 500 different products that are mostly exported; the export value is about 400 million US dollars);</a:t>
            </a:r>
            <a:endParaRPr lang="en-US" sz="2000" dirty="0" smtClean="0"/>
          </a:p>
          <a:p>
            <a:r>
              <a:rPr lang="en-GB" sz="2000" dirty="0" smtClean="0"/>
              <a:t>(2) </a:t>
            </a:r>
            <a:r>
              <a:rPr lang="en-GB" b="1" dirty="0" smtClean="0">
                <a:solidFill>
                  <a:srgbClr val="00B050"/>
                </a:solidFill>
              </a:rPr>
              <a:t>the Green Food market </a:t>
            </a:r>
            <a:r>
              <a:rPr lang="en-GB" sz="2000" dirty="0" smtClean="0"/>
              <a:t>that channels certified food within China (total market sales currently equal  19 billion Euros/year);</a:t>
            </a:r>
            <a:endParaRPr lang="en-US" sz="2000" dirty="0" smtClean="0"/>
          </a:p>
          <a:p>
            <a:r>
              <a:rPr lang="en-GB" sz="2000" dirty="0" smtClean="0"/>
              <a:t>(3) </a:t>
            </a:r>
            <a:r>
              <a:rPr lang="en-GB" b="1" dirty="0" smtClean="0">
                <a:solidFill>
                  <a:srgbClr val="00B050"/>
                </a:solidFill>
              </a:rPr>
              <a:t>the market for eco-agriculture </a:t>
            </a:r>
            <a:r>
              <a:rPr lang="en-GB" sz="2000" dirty="0" smtClean="0"/>
              <a:t>that strongly builds on ancient agricultural traditions;</a:t>
            </a:r>
            <a:endParaRPr lang="en-US" sz="2000" dirty="0" smtClean="0"/>
          </a:p>
          <a:p>
            <a:r>
              <a:rPr lang="en-GB" sz="2000" dirty="0" smtClean="0"/>
              <a:t>(4) </a:t>
            </a:r>
            <a:r>
              <a:rPr lang="en-GB" b="1" dirty="0" smtClean="0">
                <a:solidFill>
                  <a:srgbClr val="00B050"/>
                </a:solidFill>
              </a:rPr>
              <a:t>the markets associated with “One Village, One Product” </a:t>
            </a:r>
            <a:r>
              <a:rPr lang="en-GB" sz="2000" dirty="0" smtClean="0"/>
              <a:t>(these markets centre mostly on typical regional or local products, as e.g. high quality </a:t>
            </a:r>
            <a:r>
              <a:rPr lang="en-GB" sz="2000" dirty="0" err="1" smtClean="0"/>
              <a:t>toufu</a:t>
            </a:r>
            <a:r>
              <a:rPr lang="en-GB" sz="2000" dirty="0" smtClean="0"/>
              <a:t> or handpicked organic apples);</a:t>
            </a:r>
            <a:endParaRPr lang="en-US" sz="2000" dirty="0" smtClean="0"/>
          </a:p>
          <a:p>
            <a:r>
              <a:rPr lang="en-GB" sz="2000" dirty="0" smtClean="0"/>
              <a:t>(5) </a:t>
            </a:r>
            <a:r>
              <a:rPr lang="en-GB" b="1" dirty="0" smtClean="0">
                <a:solidFill>
                  <a:srgbClr val="00B050"/>
                </a:solidFill>
              </a:rPr>
              <a:t>the markets for agro-tourism </a:t>
            </a:r>
            <a:r>
              <a:rPr lang="en-GB" sz="2000" dirty="0" smtClean="0"/>
              <a:t>(there are five different types of agro-tourism in China; together they attended 335 million tourists in 2007; they generate an income of some 5 billion Euros/year).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16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1036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impact of high quality food production (∆ NVA; EU-7, 1998 data)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comparison of the general agricultural and food markets and the newly emerging markets </vt:lpstr>
      <vt:lpstr>a comparison of the general agricultural and food markets and the newly emerging markets </vt:lpstr>
      <vt:lpstr>a comparison of the general agricultural and food markets and the newly emerging markets </vt:lpstr>
      <vt:lpstr>a comparison of the general agricultural and food markets and the newly emerging markets </vt:lpstr>
      <vt:lpstr>a comparison of the general agricultural and food markets and the newly emerging markets </vt:lpstr>
      <vt:lpstr>a comparison of the general agricultural and food markets and the newly emerging markets </vt:lpstr>
      <vt:lpstr>PowerPoint Presentation</vt:lpstr>
    </vt:vector>
  </TitlesOfParts>
  <Company>Wageningen 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Ploeg, Jan Douwevander</dc:creator>
  <cp:lastModifiedBy>Ploeg, Jan Douwevander</cp:lastModifiedBy>
  <cp:revision>7</cp:revision>
  <dcterms:created xsi:type="dcterms:W3CDTF">2011-12-05T13:07:32Z</dcterms:created>
  <dcterms:modified xsi:type="dcterms:W3CDTF">2011-12-06T09:35:54Z</dcterms:modified>
</cp:coreProperties>
</file>