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7" r:id="rId2"/>
    <p:sldId id="260" r:id="rId3"/>
    <p:sldId id="264" r:id="rId4"/>
    <p:sldId id="265" r:id="rId5"/>
    <p:sldId id="288" r:id="rId6"/>
    <p:sldId id="280" r:id="rId7"/>
    <p:sldId id="281" r:id="rId8"/>
    <p:sldId id="282" r:id="rId9"/>
    <p:sldId id="279" r:id="rId10"/>
    <p:sldId id="272" r:id="rId11"/>
    <p:sldId id="273" r:id="rId12"/>
    <p:sldId id="274" r:id="rId13"/>
    <p:sldId id="275" r:id="rId14"/>
    <p:sldId id="276" r:id="rId15"/>
    <p:sldId id="277" r:id="rId16"/>
    <p:sldId id="269" r:id="rId17"/>
    <p:sldId id="270" r:id="rId18"/>
    <p:sldId id="271" r:id="rId19"/>
    <p:sldId id="266" r:id="rId20"/>
    <p:sldId id="291" r:id="rId21"/>
    <p:sldId id="263" r:id="rId22"/>
    <p:sldId id="289" r:id="rId23"/>
    <p:sldId id="283" r:id="rId24"/>
    <p:sldId id="284" r:id="rId25"/>
    <p:sldId id="285" r:id="rId26"/>
    <p:sldId id="286" r:id="rId27"/>
    <p:sldId id="287" r:id="rId28"/>
    <p:sldId id="290" r:id="rId29"/>
    <p:sldId id="292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C01940-4609-4726-8000-007E6E5996E3}" type="datetimeFigureOut">
              <a:rPr lang="en-GB" smtClean="0"/>
              <a:t>06/12/2011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96F087-8612-4117-BD0D-064066C791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923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6F087-8612-4117-BD0D-064066C7917A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8449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E5AB-0639-458A-9C84-FD81CE0E2B9F}" type="datetimeFigureOut">
              <a:rPr lang="en-GB" smtClean="0"/>
              <a:t>06/12/2011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5C455-418E-4F65-B22A-30950B179D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1551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E5AB-0639-458A-9C84-FD81CE0E2B9F}" type="datetimeFigureOut">
              <a:rPr lang="en-GB" smtClean="0"/>
              <a:t>06/12/2011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5C455-418E-4F65-B22A-30950B179D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3008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E5AB-0639-458A-9C84-FD81CE0E2B9F}" type="datetimeFigureOut">
              <a:rPr lang="en-GB" smtClean="0"/>
              <a:t>06/12/2011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5C455-418E-4F65-B22A-30950B179D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44623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BE21EEB-44D3-44F7-BAE1-4687EF8ADB8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818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E5AB-0639-458A-9C84-FD81CE0E2B9F}" type="datetimeFigureOut">
              <a:rPr lang="en-GB" smtClean="0"/>
              <a:t>06/12/2011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5C455-418E-4F65-B22A-30950B179D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4189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E5AB-0639-458A-9C84-FD81CE0E2B9F}" type="datetimeFigureOut">
              <a:rPr lang="en-GB" smtClean="0"/>
              <a:t>06/12/2011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5C455-418E-4F65-B22A-30950B179D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5041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E5AB-0639-458A-9C84-FD81CE0E2B9F}" type="datetimeFigureOut">
              <a:rPr lang="en-GB" smtClean="0"/>
              <a:t>06/12/2011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5C455-418E-4F65-B22A-30950B179D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3604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E5AB-0639-458A-9C84-FD81CE0E2B9F}" type="datetimeFigureOut">
              <a:rPr lang="en-GB" smtClean="0"/>
              <a:t>06/12/2011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5C455-418E-4F65-B22A-30950B179D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5171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E5AB-0639-458A-9C84-FD81CE0E2B9F}" type="datetimeFigureOut">
              <a:rPr lang="en-GB" smtClean="0"/>
              <a:t>06/12/2011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5C455-418E-4F65-B22A-30950B179D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4690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E5AB-0639-458A-9C84-FD81CE0E2B9F}" type="datetimeFigureOut">
              <a:rPr lang="en-GB" smtClean="0"/>
              <a:t>06/12/2011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5C455-418E-4F65-B22A-30950B179D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1822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E5AB-0639-458A-9C84-FD81CE0E2B9F}" type="datetimeFigureOut">
              <a:rPr lang="en-GB" smtClean="0"/>
              <a:t>06/12/2011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5C455-418E-4F65-B22A-30950B179D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420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E5AB-0639-458A-9C84-FD81CE0E2B9F}" type="datetimeFigureOut">
              <a:rPr lang="en-GB" smtClean="0"/>
              <a:t>06/12/2011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5C455-418E-4F65-B22A-30950B179D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8329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3BE5AB-0639-458A-9C84-FD81CE0E2B9F}" type="datetimeFigureOut">
              <a:rPr lang="en-GB" smtClean="0"/>
              <a:t>06/12/2011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15C455-418E-4F65-B22A-30950B179D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8570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gif"/><Relationship Id="rId4" Type="http://schemas.openxmlformats.org/officeDocument/2006/relationships/image" Target="../media/image7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 descr="tomatenman brazili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-1035050"/>
            <a:ext cx="6002833" cy="7994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Text Box 5"/>
          <p:cNvSpPr txBox="1">
            <a:spLocks noChangeArrowheads="1"/>
          </p:cNvSpPr>
          <p:nvPr/>
        </p:nvSpPr>
        <p:spPr bwMode="auto">
          <a:xfrm>
            <a:off x="179388" y="1916113"/>
            <a:ext cx="3384500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 dirty="0" smtClean="0"/>
              <a:t>The construction of new markets: China, Brazil and the EU</a:t>
            </a:r>
          </a:p>
          <a:p>
            <a:pPr eaLnBrk="1" hangingPunct="1"/>
            <a:endParaRPr lang="en-US" sz="2800" b="1" dirty="0"/>
          </a:p>
          <a:p>
            <a:pPr eaLnBrk="1" hangingPunct="1"/>
            <a:r>
              <a:rPr lang="en-US" sz="2000" b="1" dirty="0" smtClean="0"/>
              <a:t>Jan Douwe van der Ploeg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59841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al 3"/>
          <p:cNvSpPr/>
          <p:nvPr/>
        </p:nvSpPr>
        <p:spPr>
          <a:xfrm>
            <a:off x="2915816" y="2924944"/>
            <a:ext cx="648072" cy="648072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Ovaal 4"/>
          <p:cNvSpPr/>
          <p:nvPr/>
        </p:nvSpPr>
        <p:spPr>
          <a:xfrm>
            <a:off x="1835696" y="1988840"/>
            <a:ext cx="648072" cy="648072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Ovaal 5"/>
          <p:cNvSpPr/>
          <p:nvPr/>
        </p:nvSpPr>
        <p:spPr>
          <a:xfrm>
            <a:off x="1691680" y="3058108"/>
            <a:ext cx="648072" cy="648072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Ovaal 6"/>
          <p:cNvSpPr/>
          <p:nvPr/>
        </p:nvSpPr>
        <p:spPr>
          <a:xfrm>
            <a:off x="2152239" y="3839344"/>
            <a:ext cx="648072" cy="648072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Ovaal 7"/>
          <p:cNvSpPr/>
          <p:nvPr/>
        </p:nvSpPr>
        <p:spPr>
          <a:xfrm>
            <a:off x="5364088" y="2874252"/>
            <a:ext cx="648072" cy="648072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Ovaal 8"/>
          <p:cNvSpPr/>
          <p:nvPr/>
        </p:nvSpPr>
        <p:spPr>
          <a:xfrm>
            <a:off x="6588224" y="1844824"/>
            <a:ext cx="648072" cy="648072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Ovaal 9"/>
          <p:cNvSpPr/>
          <p:nvPr/>
        </p:nvSpPr>
        <p:spPr>
          <a:xfrm>
            <a:off x="6588224" y="3191272"/>
            <a:ext cx="648072" cy="648072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Ovaal 10"/>
          <p:cNvSpPr/>
          <p:nvPr/>
        </p:nvSpPr>
        <p:spPr>
          <a:xfrm>
            <a:off x="5364088" y="3937961"/>
            <a:ext cx="648072" cy="648072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Ovaal 11"/>
          <p:cNvSpPr/>
          <p:nvPr/>
        </p:nvSpPr>
        <p:spPr>
          <a:xfrm>
            <a:off x="4666959" y="692696"/>
            <a:ext cx="648072" cy="648072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Ovaal 12"/>
          <p:cNvSpPr/>
          <p:nvPr/>
        </p:nvSpPr>
        <p:spPr>
          <a:xfrm>
            <a:off x="5040052" y="5805264"/>
            <a:ext cx="648072" cy="648072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ekstvak 13"/>
          <p:cNvSpPr txBox="1"/>
          <p:nvPr/>
        </p:nvSpPr>
        <p:spPr>
          <a:xfrm>
            <a:off x="2015716" y="1988840"/>
            <a:ext cx="4835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/>
              <a:t>2</a:t>
            </a:r>
            <a:endParaRPr lang="nl-NL" sz="2400" b="1" dirty="0"/>
          </a:p>
        </p:txBody>
      </p:sp>
      <p:sp>
        <p:nvSpPr>
          <p:cNvPr id="15" name="Tekstvak 14"/>
          <p:cNvSpPr txBox="1"/>
          <p:nvPr/>
        </p:nvSpPr>
        <p:spPr>
          <a:xfrm>
            <a:off x="3059832" y="3058108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/>
              <a:t>1</a:t>
            </a:r>
            <a:endParaRPr lang="nl-NL" sz="2400" b="1" dirty="0"/>
          </a:p>
        </p:txBody>
      </p:sp>
      <p:sp>
        <p:nvSpPr>
          <p:cNvPr id="16" name="Tekstvak 15"/>
          <p:cNvSpPr txBox="1"/>
          <p:nvPr/>
        </p:nvSpPr>
        <p:spPr>
          <a:xfrm>
            <a:off x="1835696" y="3198288"/>
            <a:ext cx="4218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/>
              <a:t>3</a:t>
            </a:r>
            <a:endParaRPr lang="nl-NL" sz="2400" b="1" dirty="0"/>
          </a:p>
        </p:txBody>
      </p:sp>
      <p:sp>
        <p:nvSpPr>
          <p:cNvPr id="17" name="Tekstvak 16"/>
          <p:cNvSpPr txBox="1"/>
          <p:nvPr/>
        </p:nvSpPr>
        <p:spPr>
          <a:xfrm>
            <a:off x="2339752" y="3937961"/>
            <a:ext cx="4605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/>
              <a:t>4</a:t>
            </a:r>
            <a:endParaRPr lang="nl-NL" sz="2400" b="1" dirty="0"/>
          </a:p>
        </p:txBody>
      </p:sp>
      <p:sp>
        <p:nvSpPr>
          <p:cNvPr id="18" name="Tekstvak 17"/>
          <p:cNvSpPr txBox="1"/>
          <p:nvPr/>
        </p:nvSpPr>
        <p:spPr>
          <a:xfrm>
            <a:off x="5508104" y="3058108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/>
              <a:t>5</a:t>
            </a:r>
            <a:endParaRPr lang="nl-NL" sz="2400" b="1" dirty="0"/>
          </a:p>
        </p:txBody>
      </p:sp>
      <p:sp>
        <p:nvSpPr>
          <p:cNvPr id="21" name="Tekstvak 20"/>
          <p:cNvSpPr txBox="1"/>
          <p:nvPr/>
        </p:nvSpPr>
        <p:spPr>
          <a:xfrm flipH="1">
            <a:off x="5148063" y="6008745"/>
            <a:ext cx="6120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/>
              <a:t>9</a:t>
            </a:r>
            <a:endParaRPr lang="nl-NL" sz="2400" b="1" dirty="0"/>
          </a:p>
        </p:txBody>
      </p:sp>
      <p:sp>
        <p:nvSpPr>
          <p:cNvPr id="22" name="Tekstvak 21"/>
          <p:cNvSpPr txBox="1"/>
          <p:nvPr/>
        </p:nvSpPr>
        <p:spPr>
          <a:xfrm>
            <a:off x="5508104" y="3937961"/>
            <a:ext cx="5568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/>
              <a:t>6</a:t>
            </a:r>
          </a:p>
        </p:txBody>
      </p:sp>
      <p:sp>
        <p:nvSpPr>
          <p:cNvPr id="24" name="Tekstvak 23"/>
          <p:cNvSpPr txBox="1"/>
          <p:nvPr/>
        </p:nvSpPr>
        <p:spPr>
          <a:xfrm>
            <a:off x="6732240" y="1988841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/>
              <a:t>7</a:t>
            </a:r>
            <a:endParaRPr lang="nl-NL" sz="2400" b="1" dirty="0"/>
          </a:p>
        </p:txBody>
      </p:sp>
      <p:sp>
        <p:nvSpPr>
          <p:cNvPr id="25" name="Tekstvak 24"/>
          <p:cNvSpPr txBox="1"/>
          <p:nvPr/>
        </p:nvSpPr>
        <p:spPr>
          <a:xfrm>
            <a:off x="6732240" y="3382145"/>
            <a:ext cx="504056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/>
              <a:t>8</a:t>
            </a:r>
            <a:endParaRPr lang="nl-NL" sz="2400" b="1" dirty="0"/>
          </a:p>
        </p:txBody>
      </p:sp>
      <p:sp>
        <p:nvSpPr>
          <p:cNvPr id="26" name="Tekstvak 25"/>
          <p:cNvSpPr txBox="1"/>
          <p:nvPr/>
        </p:nvSpPr>
        <p:spPr>
          <a:xfrm>
            <a:off x="4666959" y="692696"/>
            <a:ext cx="6971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/>
              <a:t>10</a:t>
            </a:r>
            <a:endParaRPr lang="nl-NL" sz="2400" b="1" dirty="0"/>
          </a:p>
        </p:txBody>
      </p:sp>
      <p:cxnSp>
        <p:nvCxnSpPr>
          <p:cNvPr id="28" name="Rechte verbindingslijn met pijl 27"/>
          <p:cNvCxnSpPr>
            <a:stCxn id="4" idx="6"/>
            <a:endCxn id="8" idx="2"/>
          </p:cNvCxnSpPr>
          <p:nvPr/>
        </p:nvCxnSpPr>
        <p:spPr>
          <a:xfrm flipV="1">
            <a:off x="3563888" y="3198288"/>
            <a:ext cx="1800200" cy="50692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Rechte verbindingslijn met pijl 33"/>
          <p:cNvCxnSpPr>
            <a:endCxn id="10" idx="2"/>
          </p:cNvCxnSpPr>
          <p:nvPr/>
        </p:nvCxnSpPr>
        <p:spPr>
          <a:xfrm>
            <a:off x="5906972" y="3360306"/>
            <a:ext cx="681252" cy="155002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Rechte verbindingslijn met pijl 34"/>
          <p:cNvCxnSpPr/>
          <p:nvPr/>
        </p:nvCxnSpPr>
        <p:spPr>
          <a:xfrm flipH="1" flipV="1">
            <a:off x="5761633" y="3459412"/>
            <a:ext cx="24885" cy="478549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Rechte verbindingslijn met pijl 35"/>
          <p:cNvCxnSpPr>
            <a:endCxn id="9" idx="3"/>
          </p:cNvCxnSpPr>
          <p:nvPr/>
        </p:nvCxnSpPr>
        <p:spPr>
          <a:xfrm flipV="1">
            <a:off x="5987275" y="2397988"/>
            <a:ext cx="695857" cy="786446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Rechte verbindingslijn met pijl 37"/>
          <p:cNvCxnSpPr/>
          <p:nvPr/>
        </p:nvCxnSpPr>
        <p:spPr>
          <a:xfrm flipV="1">
            <a:off x="2411760" y="1016732"/>
            <a:ext cx="2255199" cy="117747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Rechte verbindingslijn met pijl 38"/>
          <p:cNvCxnSpPr>
            <a:stCxn id="6" idx="0"/>
          </p:cNvCxnSpPr>
          <p:nvPr/>
        </p:nvCxnSpPr>
        <p:spPr>
          <a:xfrm flipV="1">
            <a:off x="2015716" y="2636912"/>
            <a:ext cx="144016" cy="421196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Rechte verbindingslijn met pijl 39"/>
          <p:cNvCxnSpPr/>
          <p:nvPr/>
        </p:nvCxnSpPr>
        <p:spPr>
          <a:xfrm flipV="1">
            <a:off x="2720599" y="3573016"/>
            <a:ext cx="494368" cy="43796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Rechte verbindingslijn met pijl 40"/>
          <p:cNvCxnSpPr>
            <a:stCxn id="6" idx="6"/>
          </p:cNvCxnSpPr>
          <p:nvPr/>
        </p:nvCxnSpPr>
        <p:spPr>
          <a:xfrm flipV="1">
            <a:off x="2339752" y="3338468"/>
            <a:ext cx="606950" cy="43676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Rechte verbindingslijn met pijl 41"/>
          <p:cNvCxnSpPr>
            <a:stCxn id="5" idx="5"/>
          </p:cNvCxnSpPr>
          <p:nvPr/>
        </p:nvCxnSpPr>
        <p:spPr>
          <a:xfrm>
            <a:off x="2388860" y="2542004"/>
            <a:ext cx="663479" cy="490758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kstvak 1"/>
          <p:cNvSpPr txBox="1"/>
          <p:nvPr/>
        </p:nvSpPr>
        <p:spPr>
          <a:xfrm>
            <a:off x="899592" y="692696"/>
            <a:ext cx="3096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err="1" smtClean="0"/>
              <a:t>Social</a:t>
            </a:r>
            <a:r>
              <a:rPr lang="nl-NL" sz="2400" b="1" dirty="0" smtClean="0"/>
              <a:t> relations </a:t>
            </a:r>
            <a:r>
              <a:rPr lang="nl-NL" sz="2400" b="1" dirty="0" smtClean="0">
                <a:sym typeface="Wingdings" pitchFamily="2" charset="2"/>
              </a:rPr>
              <a:t> </a:t>
            </a:r>
            <a:r>
              <a:rPr lang="nl-NL" sz="2400" b="1" dirty="0" err="1" smtClean="0">
                <a:sym typeface="Wingdings" pitchFamily="2" charset="2"/>
              </a:rPr>
              <a:t>structural</a:t>
            </a:r>
            <a:r>
              <a:rPr lang="nl-NL" sz="2400" b="1" dirty="0" smtClean="0">
                <a:sym typeface="Wingdings" pitchFamily="2" charset="2"/>
              </a:rPr>
              <a:t> </a:t>
            </a:r>
            <a:r>
              <a:rPr lang="nl-NL" sz="2400" b="1" dirty="0" err="1" smtClean="0">
                <a:sym typeface="Wingdings" pitchFamily="2" charset="2"/>
              </a:rPr>
              <a:t>patterns</a:t>
            </a:r>
            <a:endParaRPr lang="nl-NL" sz="2400" b="1" dirty="0"/>
          </a:p>
        </p:txBody>
      </p:sp>
    </p:spTree>
    <p:extLst>
      <p:ext uri="{BB962C8B-B14F-4D97-AF65-F5344CB8AC3E}">
        <p14:creationId xmlns:p14="http://schemas.microsoft.com/office/powerpoint/2010/main" val="3379671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al 3"/>
          <p:cNvSpPr/>
          <p:nvPr/>
        </p:nvSpPr>
        <p:spPr>
          <a:xfrm>
            <a:off x="2915816" y="2924944"/>
            <a:ext cx="648072" cy="648072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Ovaal 4"/>
          <p:cNvSpPr/>
          <p:nvPr/>
        </p:nvSpPr>
        <p:spPr>
          <a:xfrm>
            <a:off x="1835696" y="1988840"/>
            <a:ext cx="648072" cy="648072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Ovaal 5"/>
          <p:cNvSpPr/>
          <p:nvPr/>
        </p:nvSpPr>
        <p:spPr>
          <a:xfrm>
            <a:off x="1691680" y="3058108"/>
            <a:ext cx="648072" cy="648072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Ovaal 6"/>
          <p:cNvSpPr/>
          <p:nvPr/>
        </p:nvSpPr>
        <p:spPr>
          <a:xfrm>
            <a:off x="2152239" y="3839344"/>
            <a:ext cx="648072" cy="648072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Ovaal 7"/>
          <p:cNvSpPr/>
          <p:nvPr/>
        </p:nvSpPr>
        <p:spPr>
          <a:xfrm>
            <a:off x="5364088" y="2874252"/>
            <a:ext cx="648072" cy="648072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Ovaal 8"/>
          <p:cNvSpPr/>
          <p:nvPr/>
        </p:nvSpPr>
        <p:spPr>
          <a:xfrm>
            <a:off x="6588224" y="1844824"/>
            <a:ext cx="648072" cy="648072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Ovaal 9"/>
          <p:cNvSpPr/>
          <p:nvPr/>
        </p:nvSpPr>
        <p:spPr>
          <a:xfrm>
            <a:off x="6588224" y="3191272"/>
            <a:ext cx="648072" cy="648072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Ovaal 10"/>
          <p:cNvSpPr/>
          <p:nvPr/>
        </p:nvSpPr>
        <p:spPr>
          <a:xfrm>
            <a:off x="5364088" y="3937961"/>
            <a:ext cx="648072" cy="648072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Ovaal 11"/>
          <p:cNvSpPr/>
          <p:nvPr/>
        </p:nvSpPr>
        <p:spPr>
          <a:xfrm>
            <a:off x="4666959" y="692696"/>
            <a:ext cx="648072" cy="648072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Ovaal 12"/>
          <p:cNvSpPr/>
          <p:nvPr/>
        </p:nvSpPr>
        <p:spPr>
          <a:xfrm>
            <a:off x="5040052" y="5805264"/>
            <a:ext cx="648072" cy="648072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ekstvak 13"/>
          <p:cNvSpPr txBox="1"/>
          <p:nvPr/>
        </p:nvSpPr>
        <p:spPr>
          <a:xfrm>
            <a:off x="2015716" y="1988840"/>
            <a:ext cx="4835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/>
              <a:t>2</a:t>
            </a:r>
            <a:endParaRPr lang="nl-NL" sz="2400" b="1" dirty="0"/>
          </a:p>
        </p:txBody>
      </p:sp>
      <p:sp>
        <p:nvSpPr>
          <p:cNvPr id="15" name="Tekstvak 14"/>
          <p:cNvSpPr txBox="1"/>
          <p:nvPr/>
        </p:nvSpPr>
        <p:spPr>
          <a:xfrm>
            <a:off x="3059832" y="3058108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/>
              <a:t>1</a:t>
            </a:r>
            <a:endParaRPr lang="nl-NL" sz="2400" b="1" dirty="0"/>
          </a:p>
        </p:txBody>
      </p:sp>
      <p:sp>
        <p:nvSpPr>
          <p:cNvPr id="16" name="Tekstvak 15"/>
          <p:cNvSpPr txBox="1"/>
          <p:nvPr/>
        </p:nvSpPr>
        <p:spPr>
          <a:xfrm>
            <a:off x="1835696" y="3198288"/>
            <a:ext cx="4218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/>
              <a:t>3</a:t>
            </a:r>
            <a:endParaRPr lang="nl-NL" sz="2400" b="1" dirty="0"/>
          </a:p>
        </p:txBody>
      </p:sp>
      <p:sp>
        <p:nvSpPr>
          <p:cNvPr id="17" name="Tekstvak 16"/>
          <p:cNvSpPr txBox="1"/>
          <p:nvPr/>
        </p:nvSpPr>
        <p:spPr>
          <a:xfrm>
            <a:off x="2339752" y="3937961"/>
            <a:ext cx="4605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/>
              <a:t>4</a:t>
            </a:r>
            <a:endParaRPr lang="nl-NL" sz="2400" b="1" dirty="0"/>
          </a:p>
        </p:txBody>
      </p:sp>
      <p:sp>
        <p:nvSpPr>
          <p:cNvPr id="18" name="Tekstvak 17"/>
          <p:cNvSpPr txBox="1"/>
          <p:nvPr/>
        </p:nvSpPr>
        <p:spPr>
          <a:xfrm>
            <a:off x="5508104" y="3058108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/>
              <a:t>5</a:t>
            </a:r>
            <a:endParaRPr lang="nl-NL" sz="2400" b="1" dirty="0"/>
          </a:p>
        </p:txBody>
      </p:sp>
      <p:sp>
        <p:nvSpPr>
          <p:cNvPr id="21" name="Tekstvak 20"/>
          <p:cNvSpPr txBox="1"/>
          <p:nvPr/>
        </p:nvSpPr>
        <p:spPr>
          <a:xfrm flipH="1">
            <a:off x="5148063" y="6008745"/>
            <a:ext cx="6120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/>
              <a:t>9</a:t>
            </a:r>
            <a:endParaRPr lang="nl-NL" sz="2400" b="1" dirty="0"/>
          </a:p>
        </p:txBody>
      </p:sp>
      <p:sp>
        <p:nvSpPr>
          <p:cNvPr id="22" name="Tekstvak 21"/>
          <p:cNvSpPr txBox="1"/>
          <p:nvPr/>
        </p:nvSpPr>
        <p:spPr>
          <a:xfrm>
            <a:off x="5508104" y="3937961"/>
            <a:ext cx="5568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/>
              <a:t>6</a:t>
            </a:r>
          </a:p>
        </p:txBody>
      </p:sp>
      <p:sp>
        <p:nvSpPr>
          <p:cNvPr id="24" name="Tekstvak 23"/>
          <p:cNvSpPr txBox="1"/>
          <p:nvPr/>
        </p:nvSpPr>
        <p:spPr>
          <a:xfrm>
            <a:off x="6732240" y="1988841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/>
              <a:t>7</a:t>
            </a:r>
            <a:endParaRPr lang="nl-NL" sz="2400" b="1" dirty="0"/>
          </a:p>
        </p:txBody>
      </p:sp>
      <p:sp>
        <p:nvSpPr>
          <p:cNvPr id="25" name="Tekstvak 24"/>
          <p:cNvSpPr txBox="1"/>
          <p:nvPr/>
        </p:nvSpPr>
        <p:spPr>
          <a:xfrm>
            <a:off x="6732240" y="3382145"/>
            <a:ext cx="504056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/>
              <a:t>8</a:t>
            </a:r>
            <a:endParaRPr lang="nl-NL" sz="2400" b="1" dirty="0"/>
          </a:p>
        </p:txBody>
      </p:sp>
      <p:sp>
        <p:nvSpPr>
          <p:cNvPr id="26" name="Tekstvak 25"/>
          <p:cNvSpPr txBox="1"/>
          <p:nvPr/>
        </p:nvSpPr>
        <p:spPr>
          <a:xfrm>
            <a:off x="4666959" y="692696"/>
            <a:ext cx="6971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/>
              <a:t>10</a:t>
            </a:r>
            <a:endParaRPr lang="nl-NL" sz="2400" b="1" dirty="0"/>
          </a:p>
        </p:txBody>
      </p:sp>
      <p:cxnSp>
        <p:nvCxnSpPr>
          <p:cNvPr id="28" name="Rechte verbindingslijn met pijl 27"/>
          <p:cNvCxnSpPr>
            <a:stCxn id="4" idx="6"/>
            <a:endCxn id="8" idx="2"/>
          </p:cNvCxnSpPr>
          <p:nvPr/>
        </p:nvCxnSpPr>
        <p:spPr>
          <a:xfrm flipV="1">
            <a:off x="3563888" y="3198288"/>
            <a:ext cx="1800200" cy="50692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Rechte verbindingslijn met pijl 33"/>
          <p:cNvCxnSpPr>
            <a:endCxn id="10" idx="2"/>
          </p:cNvCxnSpPr>
          <p:nvPr/>
        </p:nvCxnSpPr>
        <p:spPr>
          <a:xfrm>
            <a:off x="5906972" y="3360306"/>
            <a:ext cx="681252" cy="155002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Rechte verbindingslijn met pijl 34"/>
          <p:cNvCxnSpPr/>
          <p:nvPr/>
        </p:nvCxnSpPr>
        <p:spPr>
          <a:xfrm flipH="1" flipV="1">
            <a:off x="5761633" y="3459412"/>
            <a:ext cx="24885" cy="478549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Rechte verbindingslijn met pijl 35"/>
          <p:cNvCxnSpPr>
            <a:endCxn id="9" idx="3"/>
          </p:cNvCxnSpPr>
          <p:nvPr/>
        </p:nvCxnSpPr>
        <p:spPr>
          <a:xfrm flipV="1">
            <a:off x="5987275" y="2397988"/>
            <a:ext cx="695857" cy="786446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Rechte verbindingslijn met pijl 37"/>
          <p:cNvCxnSpPr/>
          <p:nvPr/>
        </p:nvCxnSpPr>
        <p:spPr>
          <a:xfrm flipV="1">
            <a:off x="2411760" y="1016732"/>
            <a:ext cx="2255199" cy="117747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Rechte verbindingslijn met pijl 38"/>
          <p:cNvCxnSpPr>
            <a:stCxn id="6" idx="0"/>
          </p:cNvCxnSpPr>
          <p:nvPr/>
        </p:nvCxnSpPr>
        <p:spPr>
          <a:xfrm flipV="1">
            <a:off x="2015716" y="2636912"/>
            <a:ext cx="144016" cy="421196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Rechte verbindingslijn met pijl 39"/>
          <p:cNvCxnSpPr/>
          <p:nvPr/>
        </p:nvCxnSpPr>
        <p:spPr>
          <a:xfrm flipV="1">
            <a:off x="2720599" y="3573016"/>
            <a:ext cx="494368" cy="43796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Rechte verbindingslijn met pijl 40"/>
          <p:cNvCxnSpPr>
            <a:stCxn id="6" idx="6"/>
          </p:cNvCxnSpPr>
          <p:nvPr/>
        </p:nvCxnSpPr>
        <p:spPr>
          <a:xfrm flipV="1">
            <a:off x="2339752" y="3338468"/>
            <a:ext cx="606950" cy="43676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Rechte verbindingslijn met pijl 41"/>
          <p:cNvCxnSpPr>
            <a:stCxn id="5" idx="5"/>
          </p:cNvCxnSpPr>
          <p:nvPr/>
        </p:nvCxnSpPr>
        <p:spPr>
          <a:xfrm>
            <a:off x="2388860" y="2542004"/>
            <a:ext cx="663479" cy="490758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kstvak 51"/>
          <p:cNvSpPr txBox="1"/>
          <p:nvPr/>
        </p:nvSpPr>
        <p:spPr>
          <a:xfrm>
            <a:off x="755576" y="4869160"/>
            <a:ext cx="37084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/>
              <a:t>But </a:t>
            </a:r>
            <a:r>
              <a:rPr lang="nl-NL" sz="2400" b="1" dirty="0" err="1" smtClean="0"/>
              <a:t>also</a:t>
            </a:r>
            <a:r>
              <a:rPr lang="nl-NL" sz="2400" b="1" dirty="0" smtClean="0"/>
              <a:t>: </a:t>
            </a:r>
            <a:r>
              <a:rPr lang="nl-NL" sz="2400" b="1" dirty="0" err="1" smtClean="0"/>
              <a:t>structural</a:t>
            </a:r>
            <a:r>
              <a:rPr lang="nl-NL" sz="2400" b="1" dirty="0" smtClean="0"/>
              <a:t> holes</a:t>
            </a:r>
            <a:endParaRPr lang="nl-NL" sz="2400" b="1" dirty="0"/>
          </a:p>
        </p:txBody>
      </p:sp>
    </p:spTree>
    <p:extLst>
      <p:ext uri="{BB962C8B-B14F-4D97-AF65-F5344CB8AC3E}">
        <p14:creationId xmlns:p14="http://schemas.microsoft.com/office/powerpoint/2010/main" val="1923090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al 3"/>
          <p:cNvSpPr/>
          <p:nvPr/>
        </p:nvSpPr>
        <p:spPr>
          <a:xfrm>
            <a:off x="2915816" y="2924944"/>
            <a:ext cx="648072" cy="648072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Ovaal 4"/>
          <p:cNvSpPr/>
          <p:nvPr/>
        </p:nvSpPr>
        <p:spPr>
          <a:xfrm>
            <a:off x="1835696" y="1988840"/>
            <a:ext cx="648072" cy="648072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Ovaal 5"/>
          <p:cNvSpPr/>
          <p:nvPr/>
        </p:nvSpPr>
        <p:spPr>
          <a:xfrm>
            <a:off x="1691680" y="3058108"/>
            <a:ext cx="648072" cy="648072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Ovaal 6"/>
          <p:cNvSpPr/>
          <p:nvPr/>
        </p:nvSpPr>
        <p:spPr>
          <a:xfrm>
            <a:off x="2152239" y="3839344"/>
            <a:ext cx="648072" cy="648072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Ovaal 7"/>
          <p:cNvSpPr/>
          <p:nvPr/>
        </p:nvSpPr>
        <p:spPr>
          <a:xfrm>
            <a:off x="5364088" y="2874252"/>
            <a:ext cx="648072" cy="648072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Ovaal 8"/>
          <p:cNvSpPr/>
          <p:nvPr/>
        </p:nvSpPr>
        <p:spPr>
          <a:xfrm>
            <a:off x="6588224" y="1844824"/>
            <a:ext cx="648072" cy="648072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Ovaal 9"/>
          <p:cNvSpPr/>
          <p:nvPr/>
        </p:nvSpPr>
        <p:spPr>
          <a:xfrm>
            <a:off x="6588224" y="3191272"/>
            <a:ext cx="648072" cy="648072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Ovaal 10"/>
          <p:cNvSpPr/>
          <p:nvPr/>
        </p:nvSpPr>
        <p:spPr>
          <a:xfrm>
            <a:off x="5364088" y="3937961"/>
            <a:ext cx="648072" cy="648072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Ovaal 11"/>
          <p:cNvSpPr/>
          <p:nvPr/>
        </p:nvSpPr>
        <p:spPr>
          <a:xfrm>
            <a:off x="4666959" y="692696"/>
            <a:ext cx="648072" cy="648072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Ovaal 12"/>
          <p:cNvSpPr/>
          <p:nvPr/>
        </p:nvSpPr>
        <p:spPr>
          <a:xfrm>
            <a:off x="5040052" y="5805264"/>
            <a:ext cx="648072" cy="648072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ekstvak 13"/>
          <p:cNvSpPr txBox="1"/>
          <p:nvPr/>
        </p:nvSpPr>
        <p:spPr>
          <a:xfrm>
            <a:off x="2015716" y="1988840"/>
            <a:ext cx="4835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/>
              <a:t>2</a:t>
            </a:r>
            <a:endParaRPr lang="nl-NL" sz="2400" b="1" dirty="0"/>
          </a:p>
        </p:txBody>
      </p:sp>
      <p:sp>
        <p:nvSpPr>
          <p:cNvPr id="15" name="Tekstvak 14"/>
          <p:cNvSpPr txBox="1"/>
          <p:nvPr/>
        </p:nvSpPr>
        <p:spPr>
          <a:xfrm>
            <a:off x="3059832" y="3058108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/>
              <a:t>1</a:t>
            </a:r>
            <a:endParaRPr lang="nl-NL" sz="2400" b="1" dirty="0"/>
          </a:p>
        </p:txBody>
      </p:sp>
      <p:sp>
        <p:nvSpPr>
          <p:cNvPr id="16" name="Tekstvak 15"/>
          <p:cNvSpPr txBox="1"/>
          <p:nvPr/>
        </p:nvSpPr>
        <p:spPr>
          <a:xfrm>
            <a:off x="1835696" y="3198288"/>
            <a:ext cx="4218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/>
              <a:t>3</a:t>
            </a:r>
            <a:endParaRPr lang="nl-NL" sz="2400" b="1" dirty="0"/>
          </a:p>
        </p:txBody>
      </p:sp>
      <p:sp>
        <p:nvSpPr>
          <p:cNvPr id="17" name="Tekstvak 16"/>
          <p:cNvSpPr txBox="1"/>
          <p:nvPr/>
        </p:nvSpPr>
        <p:spPr>
          <a:xfrm>
            <a:off x="2339752" y="3937961"/>
            <a:ext cx="4605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/>
              <a:t>4</a:t>
            </a:r>
            <a:endParaRPr lang="nl-NL" sz="2400" b="1" dirty="0"/>
          </a:p>
        </p:txBody>
      </p:sp>
      <p:sp>
        <p:nvSpPr>
          <p:cNvPr id="18" name="Tekstvak 17"/>
          <p:cNvSpPr txBox="1"/>
          <p:nvPr/>
        </p:nvSpPr>
        <p:spPr>
          <a:xfrm>
            <a:off x="5508104" y="3058108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/>
              <a:t>5</a:t>
            </a:r>
            <a:endParaRPr lang="nl-NL" sz="2400" b="1" dirty="0"/>
          </a:p>
        </p:txBody>
      </p:sp>
      <p:sp>
        <p:nvSpPr>
          <p:cNvPr id="21" name="Tekstvak 20"/>
          <p:cNvSpPr txBox="1"/>
          <p:nvPr/>
        </p:nvSpPr>
        <p:spPr>
          <a:xfrm flipH="1">
            <a:off x="5148063" y="6008745"/>
            <a:ext cx="6120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/>
              <a:t>9</a:t>
            </a:r>
            <a:endParaRPr lang="nl-NL" sz="2400" b="1" dirty="0"/>
          </a:p>
        </p:txBody>
      </p:sp>
      <p:sp>
        <p:nvSpPr>
          <p:cNvPr id="22" name="Tekstvak 21"/>
          <p:cNvSpPr txBox="1"/>
          <p:nvPr/>
        </p:nvSpPr>
        <p:spPr>
          <a:xfrm>
            <a:off x="5508104" y="3937961"/>
            <a:ext cx="5568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/>
              <a:t>6</a:t>
            </a:r>
          </a:p>
        </p:txBody>
      </p:sp>
      <p:sp>
        <p:nvSpPr>
          <p:cNvPr id="24" name="Tekstvak 23"/>
          <p:cNvSpPr txBox="1"/>
          <p:nvPr/>
        </p:nvSpPr>
        <p:spPr>
          <a:xfrm>
            <a:off x="6732240" y="1988841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/>
              <a:t>7</a:t>
            </a:r>
            <a:endParaRPr lang="nl-NL" sz="2400" b="1" dirty="0"/>
          </a:p>
        </p:txBody>
      </p:sp>
      <p:sp>
        <p:nvSpPr>
          <p:cNvPr id="25" name="Tekstvak 24"/>
          <p:cNvSpPr txBox="1"/>
          <p:nvPr/>
        </p:nvSpPr>
        <p:spPr>
          <a:xfrm>
            <a:off x="6732240" y="3382145"/>
            <a:ext cx="504056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/>
              <a:t>8</a:t>
            </a:r>
            <a:endParaRPr lang="nl-NL" sz="2400" b="1" dirty="0"/>
          </a:p>
        </p:txBody>
      </p:sp>
      <p:sp>
        <p:nvSpPr>
          <p:cNvPr id="26" name="Tekstvak 25"/>
          <p:cNvSpPr txBox="1"/>
          <p:nvPr/>
        </p:nvSpPr>
        <p:spPr>
          <a:xfrm>
            <a:off x="4666959" y="692696"/>
            <a:ext cx="6971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/>
              <a:t>10</a:t>
            </a:r>
            <a:endParaRPr lang="nl-NL" sz="2400" b="1" dirty="0"/>
          </a:p>
        </p:txBody>
      </p:sp>
      <p:cxnSp>
        <p:nvCxnSpPr>
          <p:cNvPr id="28" name="Rechte verbindingslijn met pijl 27"/>
          <p:cNvCxnSpPr>
            <a:stCxn id="4" idx="6"/>
            <a:endCxn id="8" idx="2"/>
          </p:cNvCxnSpPr>
          <p:nvPr/>
        </p:nvCxnSpPr>
        <p:spPr>
          <a:xfrm flipV="1">
            <a:off x="3563888" y="3198288"/>
            <a:ext cx="1800200" cy="50692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Rechte verbindingslijn met pijl 33"/>
          <p:cNvCxnSpPr>
            <a:endCxn id="10" idx="2"/>
          </p:cNvCxnSpPr>
          <p:nvPr/>
        </p:nvCxnSpPr>
        <p:spPr>
          <a:xfrm>
            <a:off x="5906972" y="3360306"/>
            <a:ext cx="681252" cy="155002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Rechte verbindingslijn met pijl 34"/>
          <p:cNvCxnSpPr/>
          <p:nvPr/>
        </p:nvCxnSpPr>
        <p:spPr>
          <a:xfrm flipH="1" flipV="1">
            <a:off x="5761633" y="3459412"/>
            <a:ext cx="24885" cy="478549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Rechte verbindingslijn met pijl 35"/>
          <p:cNvCxnSpPr>
            <a:endCxn id="9" idx="3"/>
          </p:cNvCxnSpPr>
          <p:nvPr/>
        </p:nvCxnSpPr>
        <p:spPr>
          <a:xfrm flipV="1">
            <a:off x="5987275" y="2397988"/>
            <a:ext cx="695857" cy="786446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Rechte verbindingslijn met pijl 37"/>
          <p:cNvCxnSpPr/>
          <p:nvPr/>
        </p:nvCxnSpPr>
        <p:spPr>
          <a:xfrm flipV="1">
            <a:off x="2411760" y="1016732"/>
            <a:ext cx="2255199" cy="117747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Rechte verbindingslijn met pijl 38"/>
          <p:cNvCxnSpPr>
            <a:stCxn id="6" idx="0"/>
          </p:cNvCxnSpPr>
          <p:nvPr/>
        </p:nvCxnSpPr>
        <p:spPr>
          <a:xfrm flipV="1">
            <a:off x="2015716" y="2636912"/>
            <a:ext cx="144016" cy="421196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Rechte verbindingslijn met pijl 39"/>
          <p:cNvCxnSpPr/>
          <p:nvPr/>
        </p:nvCxnSpPr>
        <p:spPr>
          <a:xfrm flipV="1">
            <a:off x="2720599" y="3573016"/>
            <a:ext cx="494368" cy="43796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Rechte verbindingslijn met pijl 40"/>
          <p:cNvCxnSpPr>
            <a:stCxn id="6" idx="6"/>
          </p:cNvCxnSpPr>
          <p:nvPr/>
        </p:nvCxnSpPr>
        <p:spPr>
          <a:xfrm flipV="1">
            <a:off x="2339752" y="3338468"/>
            <a:ext cx="606950" cy="43676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Rechte verbindingslijn met pijl 41"/>
          <p:cNvCxnSpPr>
            <a:stCxn id="5" idx="5"/>
          </p:cNvCxnSpPr>
          <p:nvPr/>
        </p:nvCxnSpPr>
        <p:spPr>
          <a:xfrm>
            <a:off x="2388860" y="2542004"/>
            <a:ext cx="663479" cy="490758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kstvak 51"/>
          <p:cNvSpPr txBox="1"/>
          <p:nvPr/>
        </p:nvSpPr>
        <p:spPr>
          <a:xfrm>
            <a:off x="755576" y="4869160"/>
            <a:ext cx="37084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/>
              <a:t>But </a:t>
            </a:r>
            <a:r>
              <a:rPr lang="nl-NL" sz="2400" b="1" dirty="0" err="1" smtClean="0"/>
              <a:t>also</a:t>
            </a:r>
            <a:r>
              <a:rPr lang="nl-NL" sz="2400" b="1" dirty="0" smtClean="0"/>
              <a:t>: </a:t>
            </a:r>
            <a:r>
              <a:rPr lang="nl-NL" sz="2400" b="1" dirty="0" err="1" smtClean="0"/>
              <a:t>structural</a:t>
            </a:r>
            <a:r>
              <a:rPr lang="nl-NL" sz="2400" b="1" dirty="0" smtClean="0"/>
              <a:t> holes</a:t>
            </a:r>
            <a:endParaRPr lang="nl-NL" sz="2400" b="1" dirty="0"/>
          </a:p>
        </p:txBody>
      </p:sp>
      <p:sp>
        <p:nvSpPr>
          <p:cNvPr id="2" name="Rechthoek 1"/>
          <p:cNvSpPr/>
          <p:nvPr/>
        </p:nvSpPr>
        <p:spPr>
          <a:xfrm>
            <a:off x="0" y="0"/>
            <a:ext cx="9324528" cy="7389440"/>
          </a:xfrm>
          <a:prstGeom prst="rect">
            <a:avLst/>
          </a:prstGeom>
          <a:solidFill>
            <a:schemeClr val="bg1">
              <a:lumMod val="95000"/>
              <a:alpha val="8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ekstvak 2"/>
          <p:cNvSpPr txBox="1"/>
          <p:nvPr/>
        </p:nvSpPr>
        <p:spPr>
          <a:xfrm>
            <a:off x="539552" y="476672"/>
            <a:ext cx="806489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nl-NL" sz="2800" b="1" dirty="0" err="1" smtClean="0"/>
              <a:t>Barriers</a:t>
            </a:r>
            <a:r>
              <a:rPr lang="nl-NL" sz="2800" b="1" dirty="0" smtClean="0"/>
              <a:t> </a:t>
            </a:r>
            <a:r>
              <a:rPr lang="nl-NL" sz="2800" b="1" dirty="0" err="1" smtClean="0"/>
              <a:t>for</a:t>
            </a:r>
            <a:r>
              <a:rPr lang="nl-NL" sz="2800" b="1" dirty="0" smtClean="0"/>
              <a:t> </a:t>
            </a:r>
            <a:r>
              <a:rPr lang="nl-NL" sz="2800" b="1" dirty="0" err="1" smtClean="0"/>
              <a:t>newcomers</a:t>
            </a:r>
            <a:endParaRPr lang="nl-NL" sz="2800" b="1" dirty="0" smtClean="0"/>
          </a:p>
          <a:p>
            <a:pPr marL="342900" indent="-342900">
              <a:buAutoNum type="arabicParenR"/>
            </a:pPr>
            <a:r>
              <a:rPr lang="nl-NL" sz="2800" b="1" dirty="0" err="1" smtClean="0"/>
              <a:t>Exclusion</a:t>
            </a:r>
            <a:r>
              <a:rPr lang="nl-NL" sz="2800" b="1" dirty="0" smtClean="0"/>
              <a:t> of </a:t>
            </a:r>
            <a:r>
              <a:rPr lang="nl-NL" sz="2800" b="1" dirty="0" err="1" smtClean="0"/>
              <a:t>certain</a:t>
            </a:r>
            <a:r>
              <a:rPr lang="nl-NL" sz="2800" b="1" dirty="0" smtClean="0"/>
              <a:t> </a:t>
            </a:r>
            <a:r>
              <a:rPr lang="nl-NL" sz="2800" b="1" dirty="0" err="1" smtClean="0"/>
              <a:t>consumer</a:t>
            </a:r>
            <a:r>
              <a:rPr lang="nl-NL" sz="2800" b="1" dirty="0" smtClean="0"/>
              <a:t> </a:t>
            </a:r>
            <a:r>
              <a:rPr lang="nl-NL" sz="2800" b="1" dirty="0" err="1" smtClean="0"/>
              <a:t>groups</a:t>
            </a:r>
            <a:endParaRPr lang="nl-NL" sz="2800" b="1" dirty="0" smtClean="0"/>
          </a:p>
          <a:p>
            <a:pPr marL="342900" indent="-342900">
              <a:buAutoNum type="arabicParenR"/>
            </a:pPr>
            <a:r>
              <a:rPr lang="nl-NL" sz="2800" b="1" dirty="0" err="1" smtClean="0"/>
              <a:t>Excluding</a:t>
            </a:r>
            <a:r>
              <a:rPr lang="nl-NL" sz="2800" b="1" dirty="0" smtClean="0"/>
              <a:t> </a:t>
            </a:r>
            <a:r>
              <a:rPr lang="nl-NL" sz="2800" b="1" dirty="0" err="1" smtClean="0"/>
              <a:t>authenticity</a:t>
            </a:r>
            <a:r>
              <a:rPr lang="nl-NL" sz="2800" b="1" dirty="0" smtClean="0"/>
              <a:t>, </a:t>
            </a:r>
            <a:r>
              <a:rPr lang="nl-NL" sz="2800" b="1" dirty="0" err="1" smtClean="0"/>
              <a:t>locality</a:t>
            </a:r>
            <a:r>
              <a:rPr lang="nl-NL" sz="2800" b="1" dirty="0" smtClean="0"/>
              <a:t>, </a:t>
            </a:r>
            <a:r>
              <a:rPr lang="nl-NL" sz="2800" b="1" dirty="0" err="1" smtClean="0"/>
              <a:t>quality</a:t>
            </a:r>
            <a:endParaRPr lang="nl-NL" sz="2800" b="1" dirty="0" smtClean="0"/>
          </a:p>
          <a:p>
            <a:pPr marL="342900" indent="-342900">
              <a:buAutoNum type="arabicParenR"/>
            </a:pPr>
            <a:r>
              <a:rPr lang="nl-NL" sz="2800" b="1" dirty="0" err="1" smtClean="0"/>
              <a:t>Blocking</a:t>
            </a:r>
            <a:r>
              <a:rPr lang="nl-NL" sz="2800" b="1" dirty="0" smtClean="0"/>
              <a:t> </a:t>
            </a:r>
            <a:r>
              <a:rPr lang="nl-NL" sz="2800" b="1" dirty="0" err="1" smtClean="0"/>
              <a:t>innovations</a:t>
            </a:r>
            <a:endParaRPr lang="nl-NL" sz="2800" b="1" dirty="0" smtClean="0"/>
          </a:p>
          <a:p>
            <a:pPr marL="342900" indent="-342900">
              <a:buAutoNum type="arabicParenR"/>
            </a:pPr>
            <a:r>
              <a:rPr lang="nl-NL" sz="2800" b="1" dirty="0" err="1" smtClean="0"/>
              <a:t>Following</a:t>
            </a:r>
            <a:r>
              <a:rPr lang="nl-NL" sz="2800" b="1" dirty="0" smtClean="0"/>
              <a:t> </a:t>
            </a:r>
            <a:r>
              <a:rPr lang="nl-NL" sz="2800" b="1" dirty="0" err="1" smtClean="0"/>
              <a:t>established</a:t>
            </a:r>
            <a:r>
              <a:rPr lang="nl-NL" sz="2800" b="1" dirty="0" smtClean="0"/>
              <a:t> routines</a:t>
            </a:r>
          </a:p>
          <a:p>
            <a:pPr marL="342900" indent="-342900">
              <a:buAutoNum type="arabicParenR"/>
            </a:pPr>
            <a:r>
              <a:rPr lang="nl-NL" sz="2800" b="1" dirty="0" err="1" smtClean="0"/>
              <a:t>Specific</a:t>
            </a:r>
            <a:r>
              <a:rPr lang="nl-NL" sz="2800" b="1" dirty="0" smtClean="0"/>
              <a:t> </a:t>
            </a:r>
            <a:r>
              <a:rPr lang="nl-NL" sz="2800" b="1" dirty="0" err="1" smtClean="0"/>
              <a:t>organization</a:t>
            </a:r>
            <a:r>
              <a:rPr lang="nl-NL" sz="2800" b="1" dirty="0" smtClean="0"/>
              <a:t> of time </a:t>
            </a:r>
            <a:r>
              <a:rPr lang="nl-NL" sz="2800" b="1" dirty="0" err="1" smtClean="0"/>
              <a:t>and</a:t>
            </a:r>
            <a:r>
              <a:rPr lang="nl-NL" sz="2800" b="1" dirty="0" smtClean="0"/>
              <a:t> </a:t>
            </a:r>
            <a:r>
              <a:rPr lang="nl-NL" sz="2800" b="1" dirty="0" err="1" smtClean="0"/>
              <a:t>space</a:t>
            </a:r>
            <a:endParaRPr lang="nl-NL" sz="2800" b="1" dirty="0" smtClean="0"/>
          </a:p>
          <a:p>
            <a:pPr marL="342900" indent="-342900">
              <a:buAutoNum type="arabicParenR"/>
            </a:pPr>
            <a:r>
              <a:rPr lang="nl-NL" sz="2800" b="1" dirty="0" err="1" smtClean="0"/>
              <a:t>Prescribing</a:t>
            </a:r>
            <a:r>
              <a:rPr lang="nl-NL" sz="2800" b="1" dirty="0" smtClean="0"/>
              <a:t> </a:t>
            </a:r>
            <a:r>
              <a:rPr lang="nl-NL" sz="2800" b="1" dirty="0" err="1" smtClean="0"/>
              <a:t>particular</a:t>
            </a:r>
            <a:r>
              <a:rPr lang="nl-NL" sz="2800" b="1" dirty="0" smtClean="0"/>
              <a:t> </a:t>
            </a:r>
            <a:r>
              <a:rPr lang="nl-NL" sz="2800" b="1" dirty="0" err="1" smtClean="0"/>
              <a:t>forms</a:t>
            </a:r>
            <a:r>
              <a:rPr lang="nl-NL" sz="2800" b="1" dirty="0" smtClean="0"/>
              <a:t> of </a:t>
            </a:r>
            <a:r>
              <a:rPr lang="nl-NL" sz="2800" b="1" dirty="0" err="1" smtClean="0"/>
              <a:t>production</a:t>
            </a:r>
            <a:r>
              <a:rPr lang="nl-NL" sz="2800" b="1" dirty="0" smtClean="0"/>
              <a:t>, </a:t>
            </a:r>
            <a:r>
              <a:rPr lang="nl-NL" sz="2800" b="1" dirty="0" err="1" smtClean="0"/>
              <a:t>excluding</a:t>
            </a:r>
            <a:r>
              <a:rPr lang="nl-NL" sz="2800" b="1" dirty="0" smtClean="0"/>
              <a:t> </a:t>
            </a:r>
            <a:r>
              <a:rPr lang="nl-NL" sz="2800" b="1" dirty="0" err="1" smtClean="0"/>
              <a:t>others</a:t>
            </a:r>
            <a:r>
              <a:rPr lang="nl-NL" sz="2800" b="1" dirty="0" smtClean="0"/>
              <a:t>,</a:t>
            </a:r>
          </a:p>
          <a:p>
            <a:pPr marL="342900" indent="-342900">
              <a:buAutoNum type="arabicParenR"/>
            </a:pPr>
            <a:r>
              <a:rPr lang="nl-NL" sz="2800" b="1" dirty="0" smtClean="0"/>
              <a:t>Etc</a:t>
            </a:r>
            <a:r>
              <a:rPr lang="nl-NL" dirty="0" smtClean="0"/>
              <a:t>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0080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al 3"/>
          <p:cNvSpPr/>
          <p:nvPr/>
        </p:nvSpPr>
        <p:spPr>
          <a:xfrm>
            <a:off x="2915816" y="2924944"/>
            <a:ext cx="648072" cy="648072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Ovaal 4"/>
          <p:cNvSpPr/>
          <p:nvPr/>
        </p:nvSpPr>
        <p:spPr>
          <a:xfrm>
            <a:off x="1835696" y="1988840"/>
            <a:ext cx="648072" cy="648072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Ovaal 5"/>
          <p:cNvSpPr/>
          <p:nvPr/>
        </p:nvSpPr>
        <p:spPr>
          <a:xfrm>
            <a:off x="1691680" y="3058108"/>
            <a:ext cx="648072" cy="648072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Ovaal 6"/>
          <p:cNvSpPr/>
          <p:nvPr/>
        </p:nvSpPr>
        <p:spPr>
          <a:xfrm>
            <a:off x="2152239" y="3839344"/>
            <a:ext cx="648072" cy="648072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Ovaal 7"/>
          <p:cNvSpPr/>
          <p:nvPr/>
        </p:nvSpPr>
        <p:spPr>
          <a:xfrm>
            <a:off x="5364088" y="2874252"/>
            <a:ext cx="648072" cy="648072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Ovaal 8"/>
          <p:cNvSpPr/>
          <p:nvPr/>
        </p:nvSpPr>
        <p:spPr>
          <a:xfrm>
            <a:off x="6588224" y="1844824"/>
            <a:ext cx="648072" cy="648072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Ovaal 9"/>
          <p:cNvSpPr/>
          <p:nvPr/>
        </p:nvSpPr>
        <p:spPr>
          <a:xfrm>
            <a:off x="6588224" y="3191272"/>
            <a:ext cx="648072" cy="648072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Ovaal 10"/>
          <p:cNvSpPr/>
          <p:nvPr/>
        </p:nvSpPr>
        <p:spPr>
          <a:xfrm>
            <a:off x="5364088" y="3937961"/>
            <a:ext cx="648072" cy="648072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Ovaal 11"/>
          <p:cNvSpPr/>
          <p:nvPr/>
        </p:nvSpPr>
        <p:spPr>
          <a:xfrm>
            <a:off x="4666959" y="692696"/>
            <a:ext cx="648072" cy="648072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Ovaal 12"/>
          <p:cNvSpPr/>
          <p:nvPr/>
        </p:nvSpPr>
        <p:spPr>
          <a:xfrm>
            <a:off x="5040052" y="5805264"/>
            <a:ext cx="648072" cy="648072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ekstvak 13"/>
          <p:cNvSpPr txBox="1"/>
          <p:nvPr/>
        </p:nvSpPr>
        <p:spPr>
          <a:xfrm>
            <a:off x="2015716" y="1988840"/>
            <a:ext cx="4835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/>
              <a:t>2</a:t>
            </a:r>
            <a:endParaRPr lang="nl-NL" sz="2400" b="1" dirty="0"/>
          </a:p>
        </p:txBody>
      </p:sp>
      <p:sp>
        <p:nvSpPr>
          <p:cNvPr id="15" name="Tekstvak 14"/>
          <p:cNvSpPr txBox="1"/>
          <p:nvPr/>
        </p:nvSpPr>
        <p:spPr>
          <a:xfrm>
            <a:off x="3059832" y="3058108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/>
              <a:t>1</a:t>
            </a:r>
            <a:endParaRPr lang="nl-NL" sz="2400" b="1" dirty="0"/>
          </a:p>
        </p:txBody>
      </p:sp>
      <p:sp>
        <p:nvSpPr>
          <p:cNvPr id="16" name="Tekstvak 15"/>
          <p:cNvSpPr txBox="1"/>
          <p:nvPr/>
        </p:nvSpPr>
        <p:spPr>
          <a:xfrm>
            <a:off x="1835696" y="3198288"/>
            <a:ext cx="4218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/>
              <a:t>3</a:t>
            </a:r>
            <a:endParaRPr lang="nl-NL" sz="2400" b="1" dirty="0"/>
          </a:p>
        </p:txBody>
      </p:sp>
      <p:sp>
        <p:nvSpPr>
          <p:cNvPr id="17" name="Tekstvak 16"/>
          <p:cNvSpPr txBox="1"/>
          <p:nvPr/>
        </p:nvSpPr>
        <p:spPr>
          <a:xfrm>
            <a:off x="2339752" y="3937961"/>
            <a:ext cx="4605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/>
              <a:t>4</a:t>
            </a:r>
            <a:endParaRPr lang="nl-NL" sz="2400" b="1" dirty="0"/>
          </a:p>
        </p:txBody>
      </p:sp>
      <p:sp>
        <p:nvSpPr>
          <p:cNvPr id="18" name="Tekstvak 17"/>
          <p:cNvSpPr txBox="1"/>
          <p:nvPr/>
        </p:nvSpPr>
        <p:spPr>
          <a:xfrm>
            <a:off x="5508104" y="3058108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/>
              <a:t>5</a:t>
            </a:r>
            <a:endParaRPr lang="nl-NL" sz="2400" b="1" dirty="0"/>
          </a:p>
        </p:txBody>
      </p:sp>
      <p:sp>
        <p:nvSpPr>
          <p:cNvPr id="21" name="Tekstvak 20"/>
          <p:cNvSpPr txBox="1"/>
          <p:nvPr/>
        </p:nvSpPr>
        <p:spPr>
          <a:xfrm flipH="1">
            <a:off x="5148063" y="6008745"/>
            <a:ext cx="6120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/>
              <a:t>9</a:t>
            </a:r>
            <a:endParaRPr lang="nl-NL" sz="2400" b="1" dirty="0"/>
          </a:p>
        </p:txBody>
      </p:sp>
      <p:sp>
        <p:nvSpPr>
          <p:cNvPr id="22" name="Tekstvak 21"/>
          <p:cNvSpPr txBox="1"/>
          <p:nvPr/>
        </p:nvSpPr>
        <p:spPr>
          <a:xfrm>
            <a:off x="5508104" y="3937961"/>
            <a:ext cx="5568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/>
              <a:t>6</a:t>
            </a:r>
          </a:p>
        </p:txBody>
      </p:sp>
      <p:sp>
        <p:nvSpPr>
          <p:cNvPr id="24" name="Tekstvak 23"/>
          <p:cNvSpPr txBox="1"/>
          <p:nvPr/>
        </p:nvSpPr>
        <p:spPr>
          <a:xfrm>
            <a:off x="6732240" y="1988841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/>
              <a:t>7</a:t>
            </a:r>
            <a:endParaRPr lang="nl-NL" sz="2400" b="1" dirty="0"/>
          </a:p>
        </p:txBody>
      </p:sp>
      <p:sp>
        <p:nvSpPr>
          <p:cNvPr id="25" name="Tekstvak 24"/>
          <p:cNvSpPr txBox="1"/>
          <p:nvPr/>
        </p:nvSpPr>
        <p:spPr>
          <a:xfrm>
            <a:off x="6732240" y="3382145"/>
            <a:ext cx="504056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/>
              <a:t>8</a:t>
            </a:r>
            <a:endParaRPr lang="nl-NL" sz="2400" b="1" dirty="0"/>
          </a:p>
        </p:txBody>
      </p:sp>
      <p:sp>
        <p:nvSpPr>
          <p:cNvPr id="26" name="Tekstvak 25"/>
          <p:cNvSpPr txBox="1"/>
          <p:nvPr/>
        </p:nvSpPr>
        <p:spPr>
          <a:xfrm>
            <a:off x="4666959" y="692696"/>
            <a:ext cx="6971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/>
              <a:t>10</a:t>
            </a:r>
            <a:endParaRPr lang="nl-NL" sz="2400" b="1" dirty="0"/>
          </a:p>
        </p:txBody>
      </p:sp>
      <p:cxnSp>
        <p:nvCxnSpPr>
          <p:cNvPr id="28" name="Rechte verbindingslijn met pijl 27"/>
          <p:cNvCxnSpPr>
            <a:stCxn id="4" idx="6"/>
            <a:endCxn id="8" idx="2"/>
          </p:cNvCxnSpPr>
          <p:nvPr/>
        </p:nvCxnSpPr>
        <p:spPr>
          <a:xfrm flipV="1">
            <a:off x="3563888" y="3198288"/>
            <a:ext cx="1800200" cy="50692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Rechte verbindingslijn met pijl 33"/>
          <p:cNvCxnSpPr>
            <a:endCxn id="10" idx="2"/>
          </p:cNvCxnSpPr>
          <p:nvPr/>
        </p:nvCxnSpPr>
        <p:spPr>
          <a:xfrm>
            <a:off x="5906972" y="3360306"/>
            <a:ext cx="681252" cy="155002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Rechte verbindingslijn met pijl 34"/>
          <p:cNvCxnSpPr/>
          <p:nvPr/>
        </p:nvCxnSpPr>
        <p:spPr>
          <a:xfrm flipH="1" flipV="1">
            <a:off x="5761633" y="3459412"/>
            <a:ext cx="24885" cy="478549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Rechte verbindingslijn met pijl 35"/>
          <p:cNvCxnSpPr>
            <a:endCxn id="9" idx="3"/>
          </p:cNvCxnSpPr>
          <p:nvPr/>
        </p:nvCxnSpPr>
        <p:spPr>
          <a:xfrm flipV="1">
            <a:off x="5987275" y="2397988"/>
            <a:ext cx="695857" cy="786446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Rechte verbindingslijn met pijl 37"/>
          <p:cNvCxnSpPr/>
          <p:nvPr/>
        </p:nvCxnSpPr>
        <p:spPr>
          <a:xfrm flipV="1">
            <a:off x="2411760" y="1016732"/>
            <a:ext cx="2255199" cy="117747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Rechte verbindingslijn met pijl 38"/>
          <p:cNvCxnSpPr>
            <a:stCxn id="6" idx="0"/>
          </p:cNvCxnSpPr>
          <p:nvPr/>
        </p:nvCxnSpPr>
        <p:spPr>
          <a:xfrm flipV="1">
            <a:off x="2015716" y="2636912"/>
            <a:ext cx="144016" cy="421196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Rechte verbindingslijn met pijl 39"/>
          <p:cNvCxnSpPr/>
          <p:nvPr/>
        </p:nvCxnSpPr>
        <p:spPr>
          <a:xfrm flipV="1">
            <a:off x="2720599" y="3573016"/>
            <a:ext cx="494368" cy="43796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Rechte verbindingslijn met pijl 40"/>
          <p:cNvCxnSpPr>
            <a:stCxn id="6" idx="6"/>
          </p:cNvCxnSpPr>
          <p:nvPr/>
        </p:nvCxnSpPr>
        <p:spPr>
          <a:xfrm flipV="1">
            <a:off x="2339752" y="3338468"/>
            <a:ext cx="606950" cy="43676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Rechte verbindingslijn met pijl 41"/>
          <p:cNvCxnSpPr>
            <a:stCxn id="5" idx="5"/>
          </p:cNvCxnSpPr>
          <p:nvPr/>
        </p:nvCxnSpPr>
        <p:spPr>
          <a:xfrm>
            <a:off x="2388860" y="2542004"/>
            <a:ext cx="663479" cy="490758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kstvak 51"/>
          <p:cNvSpPr txBox="1"/>
          <p:nvPr/>
        </p:nvSpPr>
        <p:spPr>
          <a:xfrm>
            <a:off x="755576" y="4869160"/>
            <a:ext cx="37084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/>
              <a:t>But </a:t>
            </a:r>
            <a:r>
              <a:rPr lang="nl-NL" sz="2400" b="1" dirty="0" err="1" smtClean="0"/>
              <a:t>also</a:t>
            </a:r>
            <a:r>
              <a:rPr lang="nl-NL" sz="2400" b="1" dirty="0" smtClean="0"/>
              <a:t>: </a:t>
            </a:r>
            <a:r>
              <a:rPr lang="nl-NL" sz="2400" b="1" dirty="0" err="1" smtClean="0"/>
              <a:t>structural</a:t>
            </a:r>
            <a:r>
              <a:rPr lang="nl-NL" sz="2400" b="1" dirty="0" smtClean="0"/>
              <a:t> holes</a:t>
            </a:r>
            <a:endParaRPr lang="nl-NL" sz="2400" b="1" dirty="0"/>
          </a:p>
        </p:txBody>
      </p:sp>
      <p:sp>
        <p:nvSpPr>
          <p:cNvPr id="2" name="Rechthoek 1"/>
          <p:cNvSpPr/>
          <p:nvPr/>
        </p:nvSpPr>
        <p:spPr>
          <a:xfrm>
            <a:off x="0" y="0"/>
            <a:ext cx="9324528" cy="7389440"/>
          </a:xfrm>
          <a:prstGeom prst="rect">
            <a:avLst/>
          </a:prstGeom>
          <a:solidFill>
            <a:schemeClr val="bg1">
              <a:lumMod val="95000"/>
              <a:alpha val="8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ekstvak 2"/>
          <p:cNvSpPr txBox="1"/>
          <p:nvPr/>
        </p:nvSpPr>
        <p:spPr>
          <a:xfrm>
            <a:off x="539552" y="476672"/>
            <a:ext cx="806489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nl-NL" sz="2800" b="1" dirty="0" err="1" smtClean="0"/>
              <a:t>Barriers</a:t>
            </a:r>
            <a:r>
              <a:rPr lang="nl-NL" sz="2800" b="1" dirty="0" smtClean="0"/>
              <a:t> </a:t>
            </a:r>
            <a:r>
              <a:rPr lang="nl-NL" sz="2800" b="1" dirty="0" err="1" smtClean="0"/>
              <a:t>for</a:t>
            </a:r>
            <a:r>
              <a:rPr lang="nl-NL" sz="2800" b="1" dirty="0" smtClean="0"/>
              <a:t> </a:t>
            </a:r>
            <a:r>
              <a:rPr lang="nl-NL" sz="2800" b="1" dirty="0" err="1" smtClean="0"/>
              <a:t>newcomers</a:t>
            </a:r>
            <a:endParaRPr lang="nl-NL" sz="2800" b="1" dirty="0" smtClean="0"/>
          </a:p>
          <a:p>
            <a:pPr marL="342900" indent="-342900">
              <a:buAutoNum type="arabicParenR"/>
            </a:pPr>
            <a:r>
              <a:rPr lang="nl-NL" sz="2800" b="1" dirty="0" err="1" smtClean="0"/>
              <a:t>Exclusion</a:t>
            </a:r>
            <a:r>
              <a:rPr lang="nl-NL" sz="2800" b="1" dirty="0" smtClean="0"/>
              <a:t> of </a:t>
            </a:r>
            <a:r>
              <a:rPr lang="nl-NL" sz="2800" b="1" dirty="0" err="1" smtClean="0"/>
              <a:t>certain</a:t>
            </a:r>
            <a:r>
              <a:rPr lang="nl-NL" sz="2800" b="1" dirty="0" smtClean="0"/>
              <a:t> </a:t>
            </a:r>
            <a:r>
              <a:rPr lang="nl-NL" sz="2800" b="1" dirty="0" err="1" smtClean="0"/>
              <a:t>consumer</a:t>
            </a:r>
            <a:r>
              <a:rPr lang="nl-NL" sz="2800" b="1" dirty="0" smtClean="0"/>
              <a:t> </a:t>
            </a:r>
            <a:r>
              <a:rPr lang="nl-NL" sz="2800" b="1" dirty="0" err="1" smtClean="0"/>
              <a:t>groups</a:t>
            </a:r>
            <a:endParaRPr lang="nl-NL" sz="2800" b="1" dirty="0" smtClean="0"/>
          </a:p>
          <a:p>
            <a:pPr marL="342900" indent="-342900">
              <a:buAutoNum type="arabicParenR"/>
            </a:pPr>
            <a:r>
              <a:rPr lang="nl-NL" sz="2800" b="1" dirty="0" err="1" smtClean="0"/>
              <a:t>Excluding</a:t>
            </a:r>
            <a:r>
              <a:rPr lang="nl-NL" sz="2800" b="1" dirty="0" smtClean="0"/>
              <a:t> </a:t>
            </a:r>
            <a:r>
              <a:rPr lang="nl-NL" sz="2800" b="1" dirty="0" err="1" smtClean="0"/>
              <a:t>authenticity</a:t>
            </a:r>
            <a:r>
              <a:rPr lang="nl-NL" sz="2800" b="1" dirty="0" smtClean="0"/>
              <a:t>, </a:t>
            </a:r>
            <a:r>
              <a:rPr lang="nl-NL" sz="2800" b="1" dirty="0" err="1" smtClean="0"/>
              <a:t>locality</a:t>
            </a:r>
            <a:r>
              <a:rPr lang="nl-NL" sz="2800" b="1" dirty="0" smtClean="0"/>
              <a:t>, </a:t>
            </a:r>
            <a:r>
              <a:rPr lang="nl-NL" sz="2800" b="1" dirty="0" err="1" smtClean="0"/>
              <a:t>quality</a:t>
            </a:r>
            <a:endParaRPr lang="nl-NL" sz="2800" b="1" dirty="0" smtClean="0"/>
          </a:p>
          <a:p>
            <a:pPr marL="342900" indent="-342900">
              <a:buAutoNum type="arabicParenR"/>
            </a:pPr>
            <a:r>
              <a:rPr lang="nl-NL" sz="2800" b="1" dirty="0" err="1" smtClean="0"/>
              <a:t>Blocking</a:t>
            </a:r>
            <a:r>
              <a:rPr lang="nl-NL" sz="2800" b="1" dirty="0" smtClean="0"/>
              <a:t> </a:t>
            </a:r>
            <a:r>
              <a:rPr lang="nl-NL" sz="2800" b="1" dirty="0" err="1" smtClean="0"/>
              <a:t>innovations</a:t>
            </a:r>
            <a:endParaRPr lang="nl-NL" sz="2800" b="1" dirty="0" smtClean="0"/>
          </a:p>
          <a:p>
            <a:pPr marL="342900" indent="-342900">
              <a:buAutoNum type="arabicParenR"/>
            </a:pPr>
            <a:r>
              <a:rPr lang="nl-NL" sz="2800" b="1" dirty="0" err="1" smtClean="0"/>
              <a:t>Following</a:t>
            </a:r>
            <a:r>
              <a:rPr lang="nl-NL" sz="2800" b="1" dirty="0" smtClean="0"/>
              <a:t> </a:t>
            </a:r>
            <a:r>
              <a:rPr lang="nl-NL" sz="2800" b="1" dirty="0" err="1" smtClean="0"/>
              <a:t>established</a:t>
            </a:r>
            <a:r>
              <a:rPr lang="nl-NL" sz="2800" b="1" dirty="0" smtClean="0"/>
              <a:t> routines</a:t>
            </a:r>
          </a:p>
          <a:p>
            <a:pPr marL="342900" indent="-342900">
              <a:buAutoNum type="arabicParenR"/>
            </a:pPr>
            <a:r>
              <a:rPr lang="nl-NL" sz="2800" b="1" dirty="0" err="1" smtClean="0"/>
              <a:t>Specific</a:t>
            </a:r>
            <a:r>
              <a:rPr lang="nl-NL" sz="2800" b="1" dirty="0" smtClean="0"/>
              <a:t> </a:t>
            </a:r>
            <a:r>
              <a:rPr lang="nl-NL" sz="2800" b="1" dirty="0" err="1" smtClean="0"/>
              <a:t>organization</a:t>
            </a:r>
            <a:r>
              <a:rPr lang="nl-NL" sz="2800" b="1" dirty="0" smtClean="0"/>
              <a:t> of time </a:t>
            </a:r>
            <a:r>
              <a:rPr lang="nl-NL" sz="2800" b="1" dirty="0" err="1" smtClean="0"/>
              <a:t>and</a:t>
            </a:r>
            <a:r>
              <a:rPr lang="nl-NL" sz="2800" b="1" dirty="0" smtClean="0"/>
              <a:t> </a:t>
            </a:r>
            <a:r>
              <a:rPr lang="nl-NL" sz="2800" b="1" dirty="0" err="1" smtClean="0"/>
              <a:t>space</a:t>
            </a:r>
            <a:endParaRPr lang="nl-NL" sz="2800" b="1" dirty="0" smtClean="0"/>
          </a:p>
          <a:p>
            <a:pPr marL="342900" indent="-342900">
              <a:buAutoNum type="arabicParenR"/>
            </a:pPr>
            <a:r>
              <a:rPr lang="nl-NL" sz="2800" b="1" dirty="0" err="1" smtClean="0"/>
              <a:t>Prescribing</a:t>
            </a:r>
            <a:r>
              <a:rPr lang="nl-NL" sz="2800" b="1" dirty="0" smtClean="0"/>
              <a:t> </a:t>
            </a:r>
            <a:r>
              <a:rPr lang="nl-NL" sz="2800" b="1" dirty="0" err="1" smtClean="0"/>
              <a:t>particular</a:t>
            </a:r>
            <a:r>
              <a:rPr lang="nl-NL" sz="2800" b="1" dirty="0" smtClean="0"/>
              <a:t> </a:t>
            </a:r>
            <a:r>
              <a:rPr lang="nl-NL" sz="2800" b="1" dirty="0" err="1" smtClean="0"/>
              <a:t>forms</a:t>
            </a:r>
            <a:r>
              <a:rPr lang="nl-NL" sz="2800" b="1" dirty="0" smtClean="0"/>
              <a:t> of </a:t>
            </a:r>
            <a:r>
              <a:rPr lang="nl-NL" sz="2800" b="1" dirty="0" err="1" smtClean="0"/>
              <a:t>production</a:t>
            </a:r>
            <a:r>
              <a:rPr lang="nl-NL" sz="2800" b="1" dirty="0" smtClean="0"/>
              <a:t>, </a:t>
            </a:r>
            <a:r>
              <a:rPr lang="nl-NL" sz="2800" b="1" dirty="0" err="1" smtClean="0"/>
              <a:t>excluding</a:t>
            </a:r>
            <a:r>
              <a:rPr lang="nl-NL" sz="2800" b="1" dirty="0" smtClean="0"/>
              <a:t> </a:t>
            </a:r>
            <a:r>
              <a:rPr lang="nl-NL" sz="2800" b="1" dirty="0" err="1" smtClean="0"/>
              <a:t>others</a:t>
            </a:r>
            <a:r>
              <a:rPr lang="nl-NL" sz="2800" b="1" dirty="0" smtClean="0"/>
              <a:t>,</a:t>
            </a:r>
          </a:p>
          <a:p>
            <a:pPr marL="342900" indent="-342900">
              <a:buAutoNum type="arabicParenR"/>
            </a:pPr>
            <a:r>
              <a:rPr lang="nl-NL" sz="2800" b="1" dirty="0" smtClean="0"/>
              <a:t>Etc</a:t>
            </a:r>
            <a:r>
              <a:rPr lang="nl-NL" dirty="0" smtClean="0"/>
              <a:t>.</a:t>
            </a:r>
            <a:endParaRPr lang="nl-NL" dirty="0"/>
          </a:p>
        </p:txBody>
      </p:sp>
      <p:sp>
        <p:nvSpPr>
          <p:cNvPr id="19" name="Ovaal 18"/>
          <p:cNvSpPr/>
          <p:nvPr/>
        </p:nvSpPr>
        <p:spPr>
          <a:xfrm>
            <a:off x="323527" y="457200"/>
            <a:ext cx="8072327" cy="4642792"/>
          </a:xfrm>
          <a:prstGeom prst="ellipse">
            <a:avLst/>
          </a:prstGeom>
          <a:noFill/>
          <a:ln w="539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23" name="Rechte verbindingslijn met pijl 22"/>
          <p:cNvCxnSpPr>
            <a:stCxn id="19" idx="4"/>
          </p:cNvCxnSpPr>
          <p:nvPr/>
        </p:nvCxnSpPr>
        <p:spPr>
          <a:xfrm flipH="1">
            <a:off x="4359690" y="5099992"/>
            <a:ext cx="1" cy="489248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kstvak 28"/>
          <p:cNvSpPr txBox="1"/>
          <p:nvPr/>
        </p:nvSpPr>
        <p:spPr>
          <a:xfrm>
            <a:off x="1403648" y="5445224"/>
            <a:ext cx="6264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 err="1" smtClean="0"/>
              <a:t>Structural</a:t>
            </a:r>
            <a:r>
              <a:rPr lang="nl-NL" sz="2800" dirty="0" smtClean="0"/>
              <a:t> holes </a:t>
            </a:r>
            <a:r>
              <a:rPr lang="nl-NL" sz="2800" dirty="0" err="1" smtClean="0"/>
              <a:t>that</a:t>
            </a:r>
            <a:r>
              <a:rPr lang="nl-NL" sz="2800" dirty="0" smtClean="0"/>
              <a:t> </a:t>
            </a:r>
            <a:r>
              <a:rPr lang="nl-NL" sz="2800" dirty="0" err="1" smtClean="0"/>
              <a:t>might</a:t>
            </a:r>
            <a:r>
              <a:rPr lang="nl-NL" sz="2800" dirty="0" smtClean="0"/>
              <a:t> </a:t>
            </a:r>
            <a:r>
              <a:rPr lang="nl-NL" sz="2800" dirty="0" err="1" smtClean="0"/>
              <a:t>be</a:t>
            </a:r>
            <a:r>
              <a:rPr lang="nl-NL" sz="2800" dirty="0" smtClean="0"/>
              <a:t> </a:t>
            </a:r>
            <a:r>
              <a:rPr lang="nl-NL" sz="2800" dirty="0" err="1" smtClean="0"/>
              <a:t>bridged</a:t>
            </a:r>
            <a:r>
              <a:rPr lang="nl-NL" sz="2800" dirty="0" smtClean="0"/>
              <a:t> </a:t>
            </a:r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293301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al 3"/>
          <p:cNvSpPr/>
          <p:nvPr/>
        </p:nvSpPr>
        <p:spPr>
          <a:xfrm>
            <a:off x="2915816" y="2924944"/>
            <a:ext cx="648072" cy="648072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Ovaal 4"/>
          <p:cNvSpPr/>
          <p:nvPr/>
        </p:nvSpPr>
        <p:spPr>
          <a:xfrm>
            <a:off x="1835696" y="1988840"/>
            <a:ext cx="648072" cy="648072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Ovaal 5"/>
          <p:cNvSpPr/>
          <p:nvPr/>
        </p:nvSpPr>
        <p:spPr>
          <a:xfrm>
            <a:off x="1691680" y="3058108"/>
            <a:ext cx="648072" cy="648072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Ovaal 6"/>
          <p:cNvSpPr/>
          <p:nvPr/>
        </p:nvSpPr>
        <p:spPr>
          <a:xfrm>
            <a:off x="2152239" y="3839344"/>
            <a:ext cx="648072" cy="648072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Ovaal 7"/>
          <p:cNvSpPr/>
          <p:nvPr/>
        </p:nvSpPr>
        <p:spPr>
          <a:xfrm>
            <a:off x="5364088" y="2874252"/>
            <a:ext cx="648072" cy="648072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Ovaal 8"/>
          <p:cNvSpPr/>
          <p:nvPr/>
        </p:nvSpPr>
        <p:spPr>
          <a:xfrm>
            <a:off x="6588224" y="1844824"/>
            <a:ext cx="648072" cy="648072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Ovaal 9"/>
          <p:cNvSpPr/>
          <p:nvPr/>
        </p:nvSpPr>
        <p:spPr>
          <a:xfrm>
            <a:off x="6588224" y="3191272"/>
            <a:ext cx="648072" cy="648072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Ovaal 10"/>
          <p:cNvSpPr/>
          <p:nvPr/>
        </p:nvSpPr>
        <p:spPr>
          <a:xfrm>
            <a:off x="5364088" y="3937961"/>
            <a:ext cx="648072" cy="648072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Ovaal 11"/>
          <p:cNvSpPr/>
          <p:nvPr/>
        </p:nvSpPr>
        <p:spPr>
          <a:xfrm>
            <a:off x="4666959" y="692696"/>
            <a:ext cx="648072" cy="648072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Ovaal 12"/>
          <p:cNvSpPr/>
          <p:nvPr/>
        </p:nvSpPr>
        <p:spPr>
          <a:xfrm>
            <a:off x="5040052" y="5805264"/>
            <a:ext cx="648072" cy="648072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ekstvak 13"/>
          <p:cNvSpPr txBox="1"/>
          <p:nvPr/>
        </p:nvSpPr>
        <p:spPr>
          <a:xfrm>
            <a:off x="2015716" y="1988840"/>
            <a:ext cx="4835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/>
              <a:t>2</a:t>
            </a:r>
            <a:endParaRPr lang="nl-NL" sz="2400" b="1" dirty="0"/>
          </a:p>
        </p:txBody>
      </p:sp>
      <p:sp>
        <p:nvSpPr>
          <p:cNvPr id="15" name="Tekstvak 14"/>
          <p:cNvSpPr txBox="1"/>
          <p:nvPr/>
        </p:nvSpPr>
        <p:spPr>
          <a:xfrm>
            <a:off x="3059832" y="3058108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/>
              <a:t>1</a:t>
            </a:r>
            <a:endParaRPr lang="nl-NL" sz="2400" b="1" dirty="0"/>
          </a:p>
        </p:txBody>
      </p:sp>
      <p:sp>
        <p:nvSpPr>
          <p:cNvPr id="16" name="Tekstvak 15"/>
          <p:cNvSpPr txBox="1"/>
          <p:nvPr/>
        </p:nvSpPr>
        <p:spPr>
          <a:xfrm>
            <a:off x="1835696" y="3198288"/>
            <a:ext cx="4218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/>
              <a:t>3</a:t>
            </a:r>
            <a:endParaRPr lang="nl-NL" sz="2400" b="1" dirty="0"/>
          </a:p>
        </p:txBody>
      </p:sp>
      <p:sp>
        <p:nvSpPr>
          <p:cNvPr id="17" name="Tekstvak 16"/>
          <p:cNvSpPr txBox="1"/>
          <p:nvPr/>
        </p:nvSpPr>
        <p:spPr>
          <a:xfrm>
            <a:off x="2339752" y="3937961"/>
            <a:ext cx="4605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/>
              <a:t>4</a:t>
            </a:r>
            <a:endParaRPr lang="nl-NL" sz="2400" b="1" dirty="0"/>
          </a:p>
        </p:txBody>
      </p:sp>
      <p:sp>
        <p:nvSpPr>
          <p:cNvPr id="18" name="Tekstvak 17"/>
          <p:cNvSpPr txBox="1"/>
          <p:nvPr/>
        </p:nvSpPr>
        <p:spPr>
          <a:xfrm>
            <a:off x="5508104" y="3058108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/>
              <a:t>5</a:t>
            </a:r>
            <a:endParaRPr lang="nl-NL" sz="2400" b="1" dirty="0"/>
          </a:p>
        </p:txBody>
      </p:sp>
      <p:sp>
        <p:nvSpPr>
          <p:cNvPr id="21" name="Tekstvak 20"/>
          <p:cNvSpPr txBox="1"/>
          <p:nvPr/>
        </p:nvSpPr>
        <p:spPr>
          <a:xfrm flipH="1">
            <a:off x="5148063" y="6008745"/>
            <a:ext cx="6120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/>
              <a:t>9</a:t>
            </a:r>
            <a:endParaRPr lang="nl-NL" sz="2400" b="1" dirty="0"/>
          </a:p>
        </p:txBody>
      </p:sp>
      <p:sp>
        <p:nvSpPr>
          <p:cNvPr id="22" name="Tekstvak 21"/>
          <p:cNvSpPr txBox="1"/>
          <p:nvPr/>
        </p:nvSpPr>
        <p:spPr>
          <a:xfrm>
            <a:off x="5508104" y="3937961"/>
            <a:ext cx="5568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/>
              <a:t>6</a:t>
            </a:r>
          </a:p>
        </p:txBody>
      </p:sp>
      <p:sp>
        <p:nvSpPr>
          <p:cNvPr id="24" name="Tekstvak 23"/>
          <p:cNvSpPr txBox="1"/>
          <p:nvPr/>
        </p:nvSpPr>
        <p:spPr>
          <a:xfrm>
            <a:off x="6732240" y="1988841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/>
              <a:t>7</a:t>
            </a:r>
            <a:endParaRPr lang="nl-NL" sz="2400" b="1" dirty="0"/>
          </a:p>
        </p:txBody>
      </p:sp>
      <p:sp>
        <p:nvSpPr>
          <p:cNvPr id="25" name="Tekstvak 24"/>
          <p:cNvSpPr txBox="1"/>
          <p:nvPr/>
        </p:nvSpPr>
        <p:spPr>
          <a:xfrm>
            <a:off x="6732240" y="3382145"/>
            <a:ext cx="504056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/>
              <a:t>8</a:t>
            </a:r>
            <a:endParaRPr lang="nl-NL" sz="2400" b="1" dirty="0"/>
          </a:p>
        </p:txBody>
      </p:sp>
      <p:sp>
        <p:nvSpPr>
          <p:cNvPr id="26" name="Tekstvak 25"/>
          <p:cNvSpPr txBox="1"/>
          <p:nvPr/>
        </p:nvSpPr>
        <p:spPr>
          <a:xfrm>
            <a:off x="4666959" y="692696"/>
            <a:ext cx="6971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/>
              <a:t>10</a:t>
            </a:r>
            <a:endParaRPr lang="nl-NL" sz="2400" b="1" dirty="0"/>
          </a:p>
        </p:txBody>
      </p:sp>
      <p:cxnSp>
        <p:nvCxnSpPr>
          <p:cNvPr id="28" name="Rechte verbindingslijn met pijl 27"/>
          <p:cNvCxnSpPr>
            <a:stCxn id="4" idx="6"/>
            <a:endCxn id="8" idx="2"/>
          </p:cNvCxnSpPr>
          <p:nvPr/>
        </p:nvCxnSpPr>
        <p:spPr>
          <a:xfrm flipV="1">
            <a:off x="3563888" y="3198288"/>
            <a:ext cx="1800200" cy="50692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Rechte verbindingslijn met pijl 33"/>
          <p:cNvCxnSpPr>
            <a:endCxn id="10" idx="2"/>
          </p:cNvCxnSpPr>
          <p:nvPr/>
        </p:nvCxnSpPr>
        <p:spPr>
          <a:xfrm>
            <a:off x="5906972" y="3360306"/>
            <a:ext cx="681252" cy="155002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Rechte verbindingslijn met pijl 34"/>
          <p:cNvCxnSpPr/>
          <p:nvPr/>
        </p:nvCxnSpPr>
        <p:spPr>
          <a:xfrm flipH="1" flipV="1">
            <a:off x="5761633" y="3459412"/>
            <a:ext cx="24885" cy="478549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Rechte verbindingslijn met pijl 35"/>
          <p:cNvCxnSpPr>
            <a:endCxn id="9" idx="3"/>
          </p:cNvCxnSpPr>
          <p:nvPr/>
        </p:nvCxnSpPr>
        <p:spPr>
          <a:xfrm flipV="1">
            <a:off x="5987275" y="2397988"/>
            <a:ext cx="695857" cy="786446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Rechte verbindingslijn met pijl 37"/>
          <p:cNvCxnSpPr/>
          <p:nvPr/>
        </p:nvCxnSpPr>
        <p:spPr>
          <a:xfrm flipV="1">
            <a:off x="2411760" y="1016732"/>
            <a:ext cx="2255199" cy="117747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Rechte verbindingslijn met pijl 38"/>
          <p:cNvCxnSpPr>
            <a:stCxn id="6" idx="0"/>
          </p:cNvCxnSpPr>
          <p:nvPr/>
        </p:nvCxnSpPr>
        <p:spPr>
          <a:xfrm flipV="1">
            <a:off x="2015716" y="2636912"/>
            <a:ext cx="144016" cy="421196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Rechte verbindingslijn met pijl 39"/>
          <p:cNvCxnSpPr/>
          <p:nvPr/>
        </p:nvCxnSpPr>
        <p:spPr>
          <a:xfrm flipV="1">
            <a:off x="2720599" y="3573016"/>
            <a:ext cx="494368" cy="43796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Rechte verbindingslijn met pijl 40"/>
          <p:cNvCxnSpPr>
            <a:stCxn id="6" idx="6"/>
          </p:cNvCxnSpPr>
          <p:nvPr/>
        </p:nvCxnSpPr>
        <p:spPr>
          <a:xfrm flipV="1">
            <a:off x="2339752" y="3338468"/>
            <a:ext cx="606950" cy="43676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Rechte verbindingslijn met pijl 41"/>
          <p:cNvCxnSpPr>
            <a:stCxn id="5" idx="5"/>
          </p:cNvCxnSpPr>
          <p:nvPr/>
        </p:nvCxnSpPr>
        <p:spPr>
          <a:xfrm>
            <a:off x="2388860" y="2542004"/>
            <a:ext cx="663479" cy="490758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kstvak 51"/>
          <p:cNvSpPr txBox="1"/>
          <p:nvPr/>
        </p:nvSpPr>
        <p:spPr>
          <a:xfrm>
            <a:off x="755576" y="4869160"/>
            <a:ext cx="37084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/>
              <a:t>But </a:t>
            </a:r>
            <a:r>
              <a:rPr lang="nl-NL" sz="2400" b="1" dirty="0" err="1" smtClean="0"/>
              <a:t>also</a:t>
            </a:r>
            <a:r>
              <a:rPr lang="nl-NL" sz="2400" b="1" dirty="0" smtClean="0"/>
              <a:t>: </a:t>
            </a:r>
            <a:r>
              <a:rPr lang="nl-NL" sz="2400" b="1" dirty="0" err="1" smtClean="0"/>
              <a:t>structural</a:t>
            </a:r>
            <a:r>
              <a:rPr lang="nl-NL" sz="2400" b="1" dirty="0" smtClean="0"/>
              <a:t> holes</a:t>
            </a:r>
            <a:endParaRPr lang="nl-NL" sz="2400" b="1" dirty="0"/>
          </a:p>
        </p:txBody>
      </p:sp>
      <p:sp>
        <p:nvSpPr>
          <p:cNvPr id="2" name="Rechthoek 1"/>
          <p:cNvSpPr/>
          <p:nvPr/>
        </p:nvSpPr>
        <p:spPr>
          <a:xfrm>
            <a:off x="0" y="0"/>
            <a:ext cx="9324528" cy="7389440"/>
          </a:xfrm>
          <a:prstGeom prst="rect">
            <a:avLst/>
          </a:prstGeom>
          <a:solidFill>
            <a:schemeClr val="bg1">
              <a:lumMod val="95000"/>
              <a:alpha val="8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ekstvak 2"/>
          <p:cNvSpPr txBox="1"/>
          <p:nvPr/>
        </p:nvSpPr>
        <p:spPr>
          <a:xfrm>
            <a:off x="539552" y="476672"/>
            <a:ext cx="806489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nl-NL" sz="2800" b="1" dirty="0" err="1" smtClean="0"/>
              <a:t>Barriers</a:t>
            </a:r>
            <a:r>
              <a:rPr lang="nl-NL" sz="2800" b="1" dirty="0" smtClean="0"/>
              <a:t> </a:t>
            </a:r>
            <a:r>
              <a:rPr lang="nl-NL" sz="2800" b="1" dirty="0" err="1" smtClean="0"/>
              <a:t>for</a:t>
            </a:r>
            <a:r>
              <a:rPr lang="nl-NL" sz="2800" b="1" dirty="0" smtClean="0"/>
              <a:t> </a:t>
            </a:r>
            <a:r>
              <a:rPr lang="nl-NL" sz="2800" b="1" dirty="0" err="1" smtClean="0"/>
              <a:t>newcomers</a:t>
            </a:r>
            <a:endParaRPr lang="nl-NL" sz="2800" b="1" dirty="0" smtClean="0"/>
          </a:p>
          <a:p>
            <a:pPr marL="342900" indent="-342900">
              <a:buAutoNum type="arabicParenR"/>
            </a:pPr>
            <a:r>
              <a:rPr lang="nl-NL" sz="2800" b="1" dirty="0" err="1" smtClean="0"/>
              <a:t>Exclusion</a:t>
            </a:r>
            <a:r>
              <a:rPr lang="nl-NL" sz="2800" b="1" dirty="0" smtClean="0"/>
              <a:t> of </a:t>
            </a:r>
            <a:r>
              <a:rPr lang="nl-NL" sz="2800" b="1" dirty="0" err="1" smtClean="0"/>
              <a:t>certain</a:t>
            </a:r>
            <a:r>
              <a:rPr lang="nl-NL" sz="2800" b="1" dirty="0" smtClean="0"/>
              <a:t> </a:t>
            </a:r>
            <a:r>
              <a:rPr lang="nl-NL" sz="2800" b="1" dirty="0" err="1" smtClean="0"/>
              <a:t>consumer</a:t>
            </a:r>
            <a:r>
              <a:rPr lang="nl-NL" sz="2800" b="1" dirty="0" smtClean="0"/>
              <a:t> </a:t>
            </a:r>
            <a:r>
              <a:rPr lang="nl-NL" sz="2800" b="1" dirty="0" err="1" smtClean="0"/>
              <a:t>groups</a:t>
            </a:r>
            <a:endParaRPr lang="nl-NL" sz="2800" b="1" dirty="0" smtClean="0"/>
          </a:p>
          <a:p>
            <a:pPr marL="342900" indent="-342900">
              <a:buAutoNum type="arabicParenR"/>
            </a:pPr>
            <a:r>
              <a:rPr lang="nl-NL" sz="2800" b="1" dirty="0" err="1" smtClean="0"/>
              <a:t>Excluding</a:t>
            </a:r>
            <a:r>
              <a:rPr lang="nl-NL" sz="2800" b="1" dirty="0" smtClean="0"/>
              <a:t> </a:t>
            </a:r>
            <a:r>
              <a:rPr lang="nl-NL" sz="2800" b="1" dirty="0" err="1" smtClean="0"/>
              <a:t>authenticity</a:t>
            </a:r>
            <a:r>
              <a:rPr lang="nl-NL" sz="2800" b="1" dirty="0" smtClean="0"/>
              <a:t>, </a:t>
            </a:r>
            <a:r>
              <a:rPr lang="nl-NL" sz="2800" b="1" dirty="0" err="1" smtClean="0"/>
              <a:t>locality</a:t>
            </a:r>
            <a:r>
              <a:rPr lang="nl-NL" sz="2800" b="1" dirty="0" smtClean="0"/>
              <a:t>, </a:t>
            </a:r>
            <a:r>
              <a:rPr lang="nl-NL" sz="2800" b="1" dirty="0" err="1" smtClean="0"/>
              <a:t>quality</a:t>
            </a:r>
            <a:endParaRPr lang="nl-NL" sz="2800" b="1" dirty="0" smtClean="0"/>
          </a:p>
          <a:p>
            <a:pPr marL="342900" indent="-342900">
              <a:buAutoNum type="arabicParenR"/>
            </a:pPr>
            <a:r>
              <a:rPr lang="nl-NL" sz="2800" b="1" dirty="0" err="1" smtClean="0"/>
              <a:t>Blocking</a:t>
            </a:r>
            <a:r>
              <a:rPr lang="nl-NL" sz="2800" b="1" dirty="0" smtClean="0"/>
              <a:t> </a:t>
            </a:r>
            <a:r>
              <a:rPr lang="nl-NL" sz="2800" b="1" dirty="0" err="1" smtClean="0"/>
              <a:t>innovations</a:t>
            </a:r>
            <a:endParaRPr lang="nl-NL" sz="2800" b="1" dirty="0" smtClean="0"/>
          </a:p>
          <a:p>
            <a:pPr marL="342900" indent="-342900">
              <a:buAutoNum type="arabicParenR"/>
            </a:pPr>
            <a:r>
              <a:rPr lang="nl-NL" sz="2800" b="1" dirty="0" err="1" smtClean="0"/>
              <a:t>Following</a:t>
            </a:r>
            <a:r>
              <a:rPr lang="nl-NL" sz="2800" b="1" dirty="0" smtClean="0"/>
              <a:t> </a:t>
            </a:r>
            <a:r>
              <a:rPr lang="nl-NL" sz="2800" b="1" dirty="0" err="1" smtClean="0"/>
              <a:t>established</a:t>
            </a:r>
            <a:r>
              <a:rPr lang="nl-NL" sz="2800" b="1" dirty="0" smtClean="0"/>
              <a:t> routines</a:t>
            </a:r>
          </a:p>
          <a:p>
            <a:pPr marL="342900" indent="-342900">
              <a:buAutoNum type="arabicParenR"/>
            </a:pPr>
            <a:r>
              <a:rPr lang="nl-NL" sz="2800" b="1" dirty="0" err="1" smtClean="0"/>
              <a:t>Specific</a:t>
            </a:r>
            <a:r>
              <a:rPr lang="nl-NL" sz="2800" b="1" dirty="0" smtClean="0"/>
              <a:t> </a:t>
            </a:r>
            <a:r>
              <a:rPr lang="nl-NL" sz="2800" b="1" dirty="0" err="1" smtClean="0"/>
              <a:t>organization</a:t>
            </a:r>
            <a:r>
              <a:rPr lang="nl-NL" sz="2800" b="1" dirty="0" smtClean="0"/>
              <a:t> of time </a:t>
            </a:r>
            <a:r>
              <a:rPr lang="nl-NL" sz="2800" b="1" dirty="0" err="1" smtClean="0"/>
              <a:t>and</a:t>
            </a:r>
            <a:r>
              <a:rPr lang="nl-NL" sz="2800" b="1" dirty="0" smtClean="0"/>
              <a:t> </a:t>
            </a:r>
            <a:r>
              <a:rPr lang="nl-NL" sz="2800" b="1" dirty="0" err="1" smtClean="0"/>
              <a:t>space</a:t>
            </a:r>
            <a:endParaRPr lang="nl-NL" sz="2800" b="1" dirty="0" smtClean="0"/>
          </a:p>
          <a:p>
            <a:pPr marL="342900" indent="-342900">
              <a:buAutoNum type="arabicParenR"/>
            </a:pPr>
            <a:r>
              <a:rPr lang="nl-NL" sz="2800" b="1" dirty="0" err="1" smtClean="0"/>
              <a:t>Prescribing</a:t>
            </a:r>
            <a:r>
              <a:rPr lang="nl-NL" sz="2800" b="1" dirty="0" smtClean="0"/>
              <a:t> </a:t>
            </a:r>
            <a:r>
              <a:rPr lang="nl-NL" sz="2800" b="1" dirty="0" err="1" smtClean="0"/>
              <a:t>particular</a:t>
            </a:r>
            <a:r>
              <a:rPr lang="nl-NL" sz="2800" b="1" dirty="0" smtClean="0"/>
              <a:t> </a:t>
            </a:r>
            <a:r>
              <a:rPr lang="nl-NL" sz="2800" b="1" dirty="0" err="1" smtClean="0"/>
              <a:t>forms</a:t>
            </a:r>
            <a:r>
              <a:rPr lang="nl-NL" sz="2800" b="1" dirty="0" smtClean="0"/>
              <a:t> of </a:t>
            </a:r>
            <a:r>
              <a:rPr lang="nl-NL" sz="2800" b="1" dirty="0" err="1" smtClean="0"/>
              <a:t>production</a:t>
            </a:r>
            <a:r>
              <a:rPr lang="nl-NL" sz="2800" b="1" dirty="0" smtClean="0"/>
              <a:t>, </a:t>
            </a:r>
            <a:r>
              <a:rPr lang="nl-NL" sz="2800" b="1" dirty="0" err="1" smtClean="0"/>
              <a:t>excluding</a:t>
            </a:r>
            <a:r>
              <a:rPr lang="nl-NL" sz="2800" b="1" dirty="0" smtClean="0"/>
              <a:t> </a:t>
            </a:r>
            <a:r>
              <a:rPr lang="nl-NL" sz="2800" b="1" dirty="0" err="1" smtClean="0"/>
              <a:t>others</a:t>
            </a:r>
            <a:r>
              <a:rPr lang="nl-NL" sz="2800" b="1" dirty="0" smtClean="0"/>
              <a:t>,</a:t>
            </a:r>
          </a:p>
          <a:p>
            <a:pPr marL="342900" indent="-342900">
              <a:buAutoNum type="arabicParenR"/>
            </a:pPr>
            <a:r>
              <a:rPr lang="nl-NL" sz="2800" b="1" dirty="0" smtClean="0"/>
              <a:t>Etc</a:t>
            </a:r>
            <a:r>
              <a:rPr lang="nl-NL" dirty="0" smtClean="0"/>
              <a:t>.</a:t>
            </a:r>
            <a:endParaRPr lang="nl-NL" dirty="0"/>
          </a:p>
        </p:txBody>
      </p:sp>
      <p:sp>
        <p:nvSpPr>
          <p:cNvPr id="19" name="Ovaal 18"/>
          <p:cNvSpPr/>
          <p:nvPr/>
        </p:nvSpPr>
        <p:spPr>
          <a:xfrm>
            <a:off x="323527" y="457200"/>
            <a:ext cx="8072327" cy="4642792"/>
          </a:xfrm>
          <a:prstGeom prst="ellipse">
            <a:avLst/>
          </a:prstGeom>
          <a:noFill/>
          <a:ln w="539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23" name="Rechte verbindingslijn met pijl 22"/>
          <p:cNvCxnSpPr>
            <a:stCxn id="19" idx="4"/>
          </p:cNvCxnSpPr>
          <p:nvPr/>
        </p:nvCxnSpPr>
        <p:spPr>
          <a:xfrm flipH="1">
            <a:off x="4359690" y="5099992"/>
            <a:ext cx="1" cy="489248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kstvak 28"/>
          <p:cNvSpPr txBox="1"/>
          <p:nvPr/>
        </p:nvSpPr>
        <p:spPr>
          <a:xfrm>
            <a:off x="1403648" y="5445224"/>
            <a:ext cx="65527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 err="1" smtClean="0"/>
              <a:t>Structural</a:t>
            </a:r>
            <a:r>
              <a:rPr lang="nl-NL" sz="2800" dirty="0" smtClean="0"/>
              <a:t> holes </a:t>
            </a:r>
            <a:r>
              <a:rPr lang="nl-NL" sz="2800" dirty="0" err="1" smtClean="0"/>
              <a:t>that</a:t>
            </a:r>
            <a:r>
              <a:rPr lang="nl-NL" sz="2800" dirty="0" smtClean="0"/>
              <a:t> </a:t>
            </a:r>
            <a:r>
              <a:rPr lang="nl-NL" sz="2800" dirty="0" err="1" smtClean="0"/>
              <a:t>might</a:t>
            </a:r>
            <a:r>
              <a:rPr lang="nl-NL" sz="2800" dirty="0" smtClean="0"/>
              <a:t> </a:t>
            </a:r>
            <a:r>
              <a:rPr lang="nl-NL" sz="2800" dirty="0" err="1" smtClean="0"/>
              <a:t>be</a:t>
            </a:r>
            <a:r>
              <a:rPr lang="nl-NL" sz="2800" dirty="0" smtClean="0"/>
              <a:t> </a:t>
            </a:r>
            <a:r>
              <a:rPr lang="nl-NL" sz="2800" dirty="0" err="1" smtClean="0"/>
              <a:t>bridged</a:t>
            </a:r>
            <a:r>
              <a:rPr lang="nl-NL" sz="2800" dirty="0" smtClean="0"/>
              <a:t> </a:t>
            </a:r>
            <a:r>
              <a:rPr lang="nl-NL" sz="2800" dirty="0" err="1" smtClean="0"/>
              <a:t>through</a:t>
            </a:r>
            <a:r>
              <a:rPr lang="nl-NL" sz="2800" dirty="0" smtClean="0"/>
              <a:t> the </a:t>
            </a:r>
            <a:r>
              <a:rPr lang="nl-NL" sz="2800" dirty="0" err="1" smtClean="0"/>
              <a:t>construction</a:t>
            </a:r>
            <a:r>
              <a:rPr lang="nl-NL" sz="2800" dirty="0" smtClean="0"/>
              <a:t> of </a:t>
            </a:r>
            <a:r>
              <a:rPr lang="nl-NL" sz="2800" dirty="0" err="1" smtClean="0"/>
              <a:t>nested</a:t>
            </a:r>
            <a:r>
              <a:rPr lang="nl-NL" sz="2800" dirty="0" smtClean="0"/>
              <a:t> markets </a:t>
            </a:r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2004619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Arc 2"/>
          <p:cNvSpPr>
            <a:spLocks/>
          </p:cNvSpPr>
          <p:nvPr/>
        </p:nvSpPr>
        <p:spPr bwMode="auto">
          <a:xfrm>
            <a:off x="2759075" y="1233488"/>
            <a:ext cx="1439863" cy="4176712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131"/>
              <a:gd name="T2" fmla="*/ 1730 w 21600"/>
              <a:gd name="T3" fmla="*/ 43131 h 43131"/>
              <a:gd name="T4" fmla="*/ 0 w 21600"/>
              <a:gd name="T5" fmla="*/ 21600 h 431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131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2858"/>
                  <a:pt x="12952" y="42228"/>
                  <a:pt x="1729" y="43130"/>
                </a:cubicBezTo>
              </a:path>
              <a:path w="21600" h="43131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2858"/>
                  <a:pt x="12952" y="42228"/>
                  <a:pt x="1729" y="4313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34819" name="Arc 3"/>
          <p:cNvSpPr>
            <a:spLocks/>
          </p:cNvSpPr>
          <p:nvPr/>
        </p:nvSpPr>
        <p:spPr bwMode="auto">
          <a:xfrm rot="10800000">
            <a:off x="4538663" y="1143000"/>
            <a:ext cx="1497012" cy="4181475"/>
          </a:xfrm>
          <a:custGeom>
            <a:avLst/>
            <a:gdLst>
              <a:gd name="G0" fmla="+- 855 0 0"/>
              <a:gd name="G1" fmla="+- 21600 0 0"/>
              <a:gd name="G2" fmla="+- 21600 0 0"/>
              <a:gd name="T0" fmla="*/ 855 w 22455"/>
              <a:gd name="T1" fmla="*/ 0 h 43200"/>
              <a:gd name="T2" fmla="*/ 0 w 22455"/>
              <a:gd name="T3" fmla="*/ 43183 h 43200"/>
              <a:gd name="T4" fmla="*/ 855 w 22455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2455" h="43200" fill="none" extrusionOk="0">
                <a:moveTo>
                  <a:pt x="854" y="0"/>
                </a:moveTo>
                <a:cubicBezTo>
                  <a:pt x="12784" y="0"/>
                  <a:pt x="22455" y="9670"/>
                  <a:pt x="22455" y="21600"/>
                </a:cubicBezTo>
                <a:cubicBezTo>
                  <a:pt x="22455" y="33529"/>
                  <a:pt x="12784" y="43200"/>
                  <a:pt x="855" y="43200"/>
                </a:cubicBezTo>
                <a:cubicBezTo>
                  <a:pt x="569" y="43200"/>
                  <a:pt x="284" y="43194"/>
                  <a:pt x="-1" y="43183"/>
                </a:cubicBezTo>
              </a:path>
              <a:path w="22455" h="43200" stroke="0" extrusionOk="0">
                <a:moveTo>
                  <a:pt x="854" y="0"/>
                </a:moveTo>
                <a:cubicBezTo>
                  <a:pt x="12784" y="0"/>
                  <a:pt x="22455" y="9670"/>
                  <a:pt x="22455" y="21600"/>
                </a:cubicBezTo>
                <a:cubicBezTo>
                  <a:pt x="22455" y="33529"/>
                  <a:pt x="12784" y="43200"/>
                  <a:pt x="855" y="43200"/>
                </a:cubicBezTo>
                <a:cubicBezTo>
                  <a:pt x="569" y="43200"/>
                  <a:pt x="284" y="43194"/>
                  <a:pt x="-1" y="43183"/>
                </a:cubicBezTo>
                <a:lnTo>
                  <a:pt x="855" y="21600"/>
                </a:lnTo>
                <a:close/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34820" name="Text Box 4"/>
          <p:cNvSpPr txBox="1">
            <a:spLocks noChangeArrowheads="1"/>
          </p:cNvSpPr>
          <p:nvPr/>
        </p:nvSpPr>
        <p:spPr bwMode="auto">
          <a:xfrm>
            <a:off x="3429000" y="228600"/>
            <a:ext cx="16065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sz="2800">
                <a:latin typeface="Times New Roman" pitchFamily="18" charset="0"/>
              </a:rPr>
              <a:t>Producers</a:t>
            </a:r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3216275" y="5629275"/>
            <a:ext cx="17827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sz="2800">
                <a:latin typeface="Times New Roman" pitchFamily="18" charset="0"/>
              </a:rPr>
              <a:t>Consumers</a:t>
            </a:r>
          </a:p>
        </p:txBody>
      </p:sp>
      <p:sp>
        <p:nvSpPr>
          <p:cNvPr id="34822" name="Line 6"/>
          <p:cNvSpPr>
            <a:spLocks noChangeShapeType="1"/>
          </p:cNvSpPr>
          <p:nvPr/>
        </p:nvSpPr>
        <p:spPr bwMode="auto">
          <a:xfrm>
            <a:off x="4359275" y="914400"/>
            <a:ext cx="0" cy="4495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34823" name="Line 7"/>
          <p:cNvSpPr>
            <a:spLocks noChangeShapeType="1"/>
          </p:cNvSpPr>
          <p:nvPr/>
        </p:nvSpPr>
        <p:spPr bwMode="auto">
          <a:xfrm flipH="1">
            <a:off x="4359275" y="1143000"/>
            <a:ext cx="685800" cy="1905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34824" name="Line 8"/>
          <p:cNvSpPr>
            <a:spLocks noChangeShapeType="1"/>
          </p:cNvSpPr>
          <p:nvPr/>
        </p:nvSpPr>
        <p:spPr bwMode="auto">
          <a:xfrm>
            <a:off x="3673475" y="1143000"/>
            <a:ext cx="685800" cy="1905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34825" name="Line 9"/>
          <p:cNvSpPr>
            <a:spLocks noChangeShapeType="1"/>
          </p:cNvSpPr>
          <p:nvPr/>
        </p:nvSpPr>
        <p:spPr bwMode="auto">
          <a:xfrm flipH="1">
            <a:off x="4359275" y="990600"/>
            <a:ext cx="457200" cy="1981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34826" name="Line 10"/>
          <p:cNvSpPr>
            <a:spLocks noChangeShapeType="1"/>
          </p:cNvSpPr>
          <p:nvPr/>
        </p:nvSpPr>
        <p:spPr bwMode="auto">
          <a:xfrm>
            <a:off x="3978275" y="990600"/>
            <a:ext cx="381000" cy="1981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34827" name="Line 11"/>
          <p:cNvSpPr>
            <a:spLocks noChangeShapeType="1"/>
          </p:cNvSpPr>
          <p:nvPr/>
        </p:nvSpPr>
        <p:spPr bwMode="auto">
          <a:xfrm>
            <a:off x="4359275" y="3429000"/>
            <a:ext cx="457200" cy="1905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34828" name="Line 12"/>
          <p:cNvSpPr>
            <a:spLocks noChangeShapeType="1"/>
          </p:cNvSpPr>
          <p:nvPr/>
        </p:nvSpPr>
        <p:spPr bwMode="auto">
          <a:xfrm flipH="1">
            <a:off x="3825875" y="3429000"/>
            <a:ext cx="533400" cy="1905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34829" name="Rectangle 13"/>
          <p:cNvSpPr>
            <a:spLocks noChangeArrowheads="1"/>
          </p:cNvSpPr>
          <p:nvPr/>
        </p:nvSpPr>
        <p:spPr bwMode="auto">
          <a:xfrm>
            <a:off x="3352800" y="2819400"/>
            <a:ext cx="1981200" cy="914400"/>
          </a:xfrm>
          <a:prstGeom prst="rect">
            <a:avLst/>
          </a:prstGeom>
          <a:noFill/>
          <a:ln w="28575" algn="ctr">
            <a:solidFill>
              <a:schemeClr val="hlink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nl-NL"/>
          </a:p>
        </p:txBody>
      </p:sp>
      <p:grpSp>
        <p:nvGrpSpPr>
          <p:cNvPr id="34830" name="Group 14"/>
          <p:cNvGrpSpPr>
            <a:grpSpLocks/>
          </p:cNvGrpSpPr>
          <p:nvPr/>
        </p:nvGrpSpPr>
        <p:grpSpPr bwMode="auto">
          <a:xfrm>
            <a:off x="319088" y="2133600"/>
            <a:ext cx="2381250" cy="2209800"/>
            <a:chOff x="201" y="1344"/>
            <a:chExt cx="1527" cy="1392"/>
          </a:xfrm>
        </p:grpSpPr>
        <p:sp>
          <p:nvSpPr>
            <p:cNvPr id="34831" name="Text Box 15"/>
            <p:cNvSpPr txBox="1">
              <a:spLocks noChangeArrowheads="1"/>
            </p:cNvSpPr>
            <p:nvPr/>
          </p:nvSpPr>
          <p:spPr bwMode="auto">
            <a:xfrm>
              <a:off x="201" y="1625"/>
              <a:ext cx="1513" cy="5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76200" cmpd="tri" algn="ctr">
                  <a:solidFill>
                    <a:srgbClr val="9933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GB" sz="2800"/>
                <a:t>Food Empires</a:t>
              </a:r>
            </a:p>
          </p:txBody>
        </p:sp>
        <p:sp>
          <p:nvSpPr>
            <p:cNvPr id="34832" name="Oval 16"/>
            <p:cNvSpPr>
              <a:spLocks noChangeArrowheads="1"/>
            </p:cNvSpPr>
            <p:nvPr/>
          </p:nvSpPr>
          <p:spPr bwMode="auto">
            <a:xfrm>
              <a:off x="240" y="1344"/>
              <a:ext cx="1488" cy="1392"/>
            </a:xfrm>
            <a:prstGeom prst="ellipse">
              <a:avLst/>
            </a:prstGeom>
            <a:noFill/>
            <a:ln w="38100" algn="ctr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nl-NL"/>
            </a:p>
          </p:txBody>
        </p:sp>
      </p:grpSp>
      <p:sp>
        <p:nvSpPr>
          <p:cNvPr id="34833" name="Rectangle 17"/>
          <p:cNvSpPr>
            <a:spLocks noChangeArrowheads="1"/>
          </p:cNvSpPr>
          <p:nvPr/>
        </p:nvSpPr>
        <p:spPr bwMode="auto">
          <a:xfrm>
            <a:off x="6372224" y="1295400"/>
            <a:ext cx="2304231" cy="646331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b="1" dirty="0"/>
              <a:t>The creation of </a:t>
            </a:r>
            <a:r>
              <a:rPr lang="en-US" b="1" dirty="0" smtClean="0"/>
              <a:t>bridges or by-passes</a:t>
            </a:r>
            <a:endParaRPr lang="en-US" b="1" dirty="0"/>
          </a:p>
        </p:txBody>
      </p:sp>
      <p:grpSp>
        <p:nvGrpSpPr>
          <p:cNvPr id="34834" name="Group 18"/>
          <p:cNvGrpSpPr>
            <a:grpSpLocks/>
          </p:cNvGrpSpPr>
          <p:nvPr/>
        </p:nvGrpSpPr>
        <p:grpSpPr bwMode="auto">
          <a:xfrm>
            <a:off x="4114800" y="762000"/>
            <a:ext cx="3581400" cy="5029200"/>
            <a:chOff x="2592" y="480"/>
            <a:chExt cx="2256" cy="3168"/>
          </a:xfrm>
        </p:grpSpPr>
        <p:grpSp>
          <p:nvGrpSpPr>
            <p:cNvPr id="34835" name="Group 19"/>
            <p:cNvGrpSpPr>
              <a:grpSpLocks/>
            </p:cNvGrpSpPr>
            <p:nvPr/>
          </p:nvGrpSpPr>
          <p:grpSpPr bwMode="auto">
            <a:xfrm>
              <a:off x="2592" y="480"/>
              <a:ext cx="2256" cy="3168"/>
              <a:chOff x="2631" y="641"/>
              <a:chExt cx="2063" cy="2789"/>
            </a:xfrm>
          </p:grpSpPr>
          <p:sp>
            <p:nvSpPr>
              <p:cNvPr id="34836" name="Oval 20"/>
              <p:cNvSpPr>
                <a:spLocks noChangeArrowheads="1"/>
              </p:cNvSpPr>
              <p:nvPr/>
            </p:nvSpPr>
            <p:spPr bwMode="auto">
              <a:xfrm>
                <a:off x="3696" y="1797"/>
                <a:ext cx="998" cy="590"/>
              </a:xfrm>
              <a:prstGeom prst="ellipse">
                <a:avLst/>
              </a:prstGeom>
              <a:noFill/>
              <a:ln w="50800" algn="ctr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nl-NL"/>
              </a:p>
            </p:txBody>
          </p:sp>
          <p:cxnSp>
            <p:nvCxnSpPr>
              <p:cNvPr id="34837" name="AutoShape 21"/>
              <p:cNvCxnSpPr>
                <a:cxnSpLocks noChangeShapeType="1"/>
                <a:endCxn id="34836" idx="0"/>
              </p:cNvCxnSpPr>
              <p:nvPr/>
            </p:nvCxnSpPr>
            <p:spPr bwMode="auto">
              <a:xfrm rot="16200000" flipH="1">
                <a:off x="2843" y="429"/>
                <a:ext cx="1140" cy="1564"/>
              </a:xfrm>
              <a:prstGeom prst="curvedConnector3">
                <a:avLst>
                  <a:gd name="adj1" fmla="val 50699"/>
                </a:avLst>
              </a:prstGeom>
              <a:noFill/>
              <a:ln w="25400">
                <a:solidFill>
                  <a:srgbClr val="FF0000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4838" name="AutoShape 22"/>
              <p:cNvCxnSpPr>
                <a:cxnSpLocks noChangeShapeType="1"/>
                <a:endCxn id="34836" idx="4"/>
              </p:cNvCxnSpPr>
              <p:nvPr/>
            </p:nvCxnSpPr>
            <p:spPr bwMode="auto">
              <a:xfrm rot="16200000">
                <a:off x="2956" y="2191"/>
                <a:ext cx="1027" cy="1451"/>
              </a:xfrm>
              <a:prstGeom prst="curvedConnector3">
                <a:avLst>
                  <a:gd name="adj1" fmla="val 50630"/>
                </a:avLst>
              </a:prstGeom>
              <a:noFill/>
              <a:ln w="25400">
                <a:solidFill>
                  <a:srgbClr val="FF0000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cxnSp>
        </p:grpSp>
        <p:sp>
          <p:nvSpPr>
            <p:cNvPr id="34839" name="Rectangle 23"/>
            <p:cNvSpPr>
              <a:spLocks noChangeArrowheads="1"/>
            </p:cNvSpPr>
            <p:nvPr/>
          </p:nvSpPr>
          <p:spPr bwMode="auto">
            <a:xfrm>
              <a:off x="3960" y="1929"/>
              <a:ext cx="70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b="1"/>
                <a:t>Peasant</a:t>
              </a:r>
            </a:p>
            <a:p>
              <a:pPr algn="ctr"/>
              <a:r>
                <a:rPr lang="en-GB" b="1"/>
                <a:t> markets</a:t>
              </a:r>
            </a:p>
          </p:txBody>
        </p:sp>
      </p:grpSp>
      <p:sp>
        <p:nvSpPr>
          <p:cNvPr id="34840" name="Line 24"/>
          <p:cNvSpPr>
            <a:spLocks noChangeShapeType="1"/>
          </p:cNvSpPr>
          <p:nvPr/>
        </p:nvSpPr>
        <p:spPr bwMode="auto">
          <a:xfrm>
            <a:off x="2700338" y="3213100"/>
            <a:ext cx="6477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66215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4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48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48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3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Oval 4"/>
          <p:cNvSpPr>
            <a:spLocks noChangeArrowheads="1"/>
          </p:cNvSpPr>
          <p:nvPr/>
        </p:nvSpPr>
        <p:spPr bwMode="auto">
          <a:xfrm>
            <a:off x="2771775" y="2276475"/>
            <a:ext cx="431800" cy="431800"/>
          </a:xfrm>
          <a:prstGeom prst="ellipse">
            <a:avLst/>
          </a:prstGeom>
          <a:solidFill>
            <a:schemeClr val="accent3"/>
          </a:solidFill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2053" name="Oval 5"/>
          <p:cNvSpPr>
            <a:spLocks noChangeArrowheads="1"/>
          </p:cNvSpPr>
          <p:nvPr/>
        </p:nvSpPr>
        <p:spPr bwMode="auto">
          <a:xfrm>
            <a:off x="3492500" y="1700213"/>
            <a:ext cx="431800" cy="431800"/>
          </a:xfrm>
          <a:prstGeom prst="ellipse">
            <a:avLst/>
          </a:prstGeom>
          <a:solidFill>
            <a:schemeClr val="accent3"/>
          </a:solidFill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2054" name="Oval 6"/>
          <p:cNvSpPr>
            <a:spLocks noChangeArrowheads="1"/>
          </p:cNvSpPr>
          <p:nvPr/>
        </p:nvSpPr>
        <p:spPr bwMode="auto">
          <a:xfrm>
            <a:off x="5148263" y="1989138"/>
            <a:ext cx="431800" cy="431800"/>
          </a:xfrm>
          <a:prstGeom prst="ellipse">
            <a:avLst/>
          </a:prstGeom>
          <a:solidFill>
            <a:schemeClr val="accent3"/>
          </a:solidFill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2055" name="Oval 7"/>
          <p:cNvSpPr>
            <a:spLocks noChangeArrowheads="1"/>
          </p:cNvSpPr>
          <p:nvPr/>
        </p:nvSpPr>
        <p:spPr bwMode="auto">
          <a:xfrm>
            <a:off x="5508625" y="3141663"/>
            <a:ext cx="431800" cy="431800"/>
          </a:xfrm>
          <a:prstGeom prst="ellipse">
            <a:avLst/>
          </a:prstGeom>
          <a:solidFill>
            <a:schemeClr val="accent3"/>
          </a:solidFill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2056" name="Oval 8"/>
          <p:cNvSpPr>
            <a:spLocks noChangeArrowheads="1"/>
          </p:cNvSpPr>
          <p:nvPr/>
        </p:nvSpPr>
        <p:spPr bwMode="auto">
          <a:xfrm>
            <a:off x="2555875" y="3068638"/>
            <a:ext cx="431800" cy="431800"/>
          </a:xfrm>
          <a:prstGeom prst="ellipse">
            <a:avLst/>
          </a:prstGeom>
          <a:solidFill>
            <a:schemeClr val="accent3"/>
          </a:solidFill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2057" name="Oval 9"/>
          <p:cNvSpPr>
            <a:spLocks noChangeArrowheads="1"/>
          </p:cNvSpPr>
          <p:nvPr/>
        </p:nvSpPr>
        <p:spPr bwMode="auto">
          <a:xfrm>
            <a:off x="3419475" y="4365625"/>
            <a:ext cx="431800" cy="431800"/>
          </a:xfrm>
          <a:prstGeom prst="ellipse">
            <a:avLst/>
          </a:prstGeom>
          <a:solidFill>
            <a:schemeClr val="accent3"/>
          </a:solidFill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2058" name="Oval 10"/>
          <p:cNvSpPr>
            <a:spLocks noChangeArrowheads="1"/>
          </p:cNvSpPr>
          <p:nvPr/>
        </p:nvSpPr>
        <p:spPr bwMode="auto">
          <a:xfrm>
            <a:off x="5148263" y="3789363"/>
            <a:ext cx="431800" cy="431800"/>
          </a:xfrm>
          <a:prstGeom prst="ellipse">
            <a:avLst/>
          </a:prstGeom>
          <a:solidFill>
            <a:schemeClr val="accent3"/>
          </a:solidFill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2059" name="Oval 11"/>
          <p:cNvSpPr>
            <a:spLocks noChangeArrowheads="1"/>
          </p:cNvSpPr>
          <p:nvPr/>
        </p:nvSpPr>
        <p:spPr bwMode="auto">
          <a:xfrm>
            <a:off x="5651500" y="5013325"/>
            <a:ext cx="431800" cy="431800"/>
          </a:xfrm>
          <a:prstGeom prst="ellipse">
            <a:avLst/>
          </a:prstGeom>
          <a:solidFill>
            <a:schemeClr val="accent3"/>
          </a:solidFill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2060" name="Text Box 12"/>
          <p:cNvSpPr txBox="1">
            <a:spLocks noChangeArrowheads="1"/>
          </p:cNvSpPr>
          <p:nvPr/>
        </p:nvSpPr>
        <p:spPr bwMode="auto">
          <a:xfrm>
            <a:off x="6226175" y="5013325"/>
            <a:ext cx="173020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dirty="0" smtClean="0">
                <a:latin typeface="Arial" charset="0"/>
              </a:rPr>
              <a:t>farm </a:t>
            </a:r>
            <a:r>
              <a:rPr lang="en-US" sz="1800" dirty="0">
                <a:latin typeface="Arial" charset="0"/>
              </a:rPr>
              <a:t>shop</a:t>
            </a:r>
          </a:p>
        </p:txBody>
      </p:sp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1692275" y="2852738"/>
            <a:ext cx="358775" cy="2159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2062" name="Rectangle 14"/>
          <p:cNvSpPr>
            <a:spLocks noChangeArrowheads="1"/>
          </p:cNvSpPr>
          <p:nvPr/>
        </p:nvSpPr>
        <p:spPr bwMode="auto">
          <a:xfrm>
            <a:off x="1547813" y="3357563"/>
            <a:ext cx="358775" cy="2159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2063" name="Rectangle 15"/>
          <p:cNvSpPr>
            <a:spLocks noChangeArrowheads="1"/>
          </p:cNvSpPr>
          <p:nvPr/>
        </p:nvSpPr>
        <p:spPr bwMode="auto">
          <a:xfrm>
            <a:off x="2051050" y="3789363"/>
            <a:ext cx="358775" cy="2159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2064" name="Rectangle 16"/>
          <p:cNvSpPr>
            <a:spLocks noChangeArrowheads="1"/>
          </p:cNvSpPr>
          <p:nvPr/>
        </p:nvSpPr>
        <p:spPr bwMode="auto">
          <a:xfrm>
            <a:off x="2268538" y="1844675"/>
            <a:ext cx="358775" cy="2159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2065" name="Rectangle 17"/>
          <p:cNvSpPr>
            <a:spLocks noChangeArrowheads="1"/>
          </p:cNvSpPr>
          <p:nvPr/>
        </p:nvSpPr>
        <p:spPr bwMode="auto">
          <a:xfrm>
            <a:off x="2555875" y="3716338"/>
            <a:ext cx="358775" cy="2159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2066" name="Rectangle 18"/>
          <p:cNvSpPr>
            <a:spLocks noChangeArrowheads="1"/>
          </p:cNvSpPr>
          <p:nvPr/>
        </p:nvSpPr>
        <p:spPr bwMode="auto">
          <a:xfrm>
            <a:off x="5724525" y="5589588"/>
            <a:ext cx="360363" cy="2159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2067" name="Text Box 19"/>
          <p:cNvSpPr txBox="1">
            <a:spLocks noChangeArrowheads="1"/>
          </p:cNvSpPr>
          <p:nvPr/>
        </p:nvSpPr>
        <p:spPr bwMode="auto">
          <a:xfrm>
            <a:off x="6156325" y="5516563"/>
            <a:ext cx="15113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latin typeface="Arial" charset="0"/>
              </a:rPr>
              <a:t>other farms</a:t>
            </a:r>
          </a:p>
        </p:txBody>
      </p:sp>
      <p:sp>
        <p:nvSpPr>
          <p:cNvPr id="2068" name="Rectangle 20"/>
          <p:cNvSpPr>
            <a:spLocks noChangeArrowheads="1"/>
          </p:cNvSpPr>
          <p:nvPr/>
        </p:nvSpPr>
        <p:spPr bwMode="auto">
          <a:xfrm>
            <a:off x="6011863" y="2276475"/>
            <a:ext cx="360362" cy="2159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5867400" y="1844675"/>
            <a:ext cx="358775" cy="215900"/>
          </a:xfrm>
          <a:prstGeom prst="rect">
            <a:avLst/>
          </a:prstGeom>
          <a:noFill/>
          <a:ln w="317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70" name="Rectangle 22"/>
          <p:cNvSpPr>
            <a:spLocks noChangeArrowheads="1"/>
          </p:cNvSpPr>
          <p:nvPr/>
        </p:nvSpPr>
        <p:spPr bwMode="auto">
          <a:xfrm>
            <a:off x="6588125" y="1989138"/>
            <a:ext cx="358775" cy="2159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2073" name="Line 25"/>
          <p:cNvSpPr>
            <a:spLocks noChangeShapeType="1"/>
          </p:cNvSpPr>
          <p:nvPr/>
        </p:nvSpPr>
        <p:spPr bwMode="auto">
          <a:xfrm>
            <a:off x="2051050" y="2924175"/>
            <a:ext cx="504825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74" name="Line 26"/>
          <p:cNvSpPr>
            <a:spLocks noChangeShapeType="1"/>
          </p:cNvSpPr>
          <p:nvPr/>
        </p:nvSpPr>
        <p:spPr bwMode="auto">
          <a:xfrm flipV="1">
            <a:off x="1908175" y="3357563"/>
            <a:ext cx="647700" cy="71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75" name="Line 27"/>
          <p:cNvSpPr>
            <a:spLocks noChangeShapeType="1"/>
          </p:cNvSpPr>
          <p:nvPr/>
        </p:nvSpPr>
        <p:spPr bwMode="auto">
          <a:xfrm flipV="1">
            <a:off x="2268538" y="3429000"/>
            <a:ext cx="358775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76" name="Line 28"/>
          <p:cNvSpPr>
            <a:spLocks noChangeShapeType="1"/>
          </p:cNvSpPr>
          <p:nvPr/>
        </p:nvSpPr>
        <p:spPr bwMode="auto">
          <a:xfrm flipV="1">
            <a:off x="2771775" y="3429000"/>
            <a:ext cx="0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77" name="Line 29"/>
          <p:cNvSpPr>
            <a:spLocks noChangeShapeType="1"/>
          </p:cNvSpPr>
          <p:nvPr/>
        </p:nvSpPr>
        <p:spPr bwMode="auto">
          <a:xfrm>
            <a:off x="2627313" y="1989138"/>
            <a:ext cx="215900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78" name="Line 30"/>
          <p:cNvSpPr>
            <a:spLocks noChangeShapeType="1"/>
          </p:cNvSpPr>
          <p:nvPr/>
        </p:nvSpPr>
        <p:spPr bwMode="auto">
          <a:xfrm flipV="1">
            <a:off x="2627313" y="1844675"/>
            <a:ext cx="865187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79" name="Line 31"/>
          <p:cNvSpPr>
            <a:spLocks noChangeShapeType="1"/>
          </p:cNvSpPr>
          <p:nvPr/>
        </p:nvSpPr>
        <p:spPr bwMode="auto">
          <a:xfrm flipH="1">
            <a:off x="5508625" y="1989138"/>
            <a:ext cx="358775" cy="71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80" name="Line 32"/>
          <p:cNvSpPr>
            <a:spLocks noChangeShapeType="1"/>
          </p:cNvSpPr>
          <p:nvPr/>
        </p:nvSpPr>
        <p:spPr bwMode="auto">
          <a:xfrm flipH="1">
            <a:off x="5580063" y="2060575"/>
            <a:ext cx="1008062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81" name="Line 33"/>
          <p:cNvSpPr>
            <a:spLocks noChangeShapeType="1"/>
          </p:cNvSpPr>
          <p:nvPr/>
        </p:nvSpPr>
        <p:spPr bwMode="auto">
          <a:xfrm flipH="1" flipV="1">
            <a:off x="5508625" y="2276475"/>
            <a:ext cx="503238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82" name="Line 34"/>
          <p:cNvSpPr>
            <a:spLocks noChangeShapeType="1"/>
          </p:cNvSpPr>
          <p:nvPr/>
        </p:nvSpPr>
        <p:spPr bwMode="auto">
          <a:xfrm>
            <a:off x="5435600" y="6381750"/>
            <a:ext cx="6492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83" name="Text Box 35"/>
          <p:cNvSpPr txBox="1">
            <a:spLocks noChangeArrowheads="1"/>
          </p:cNvSpPr>
          <p:nvPr/>
        </p:nvSpPr>
        <p:spPr bwMode="auto">
          <a:xfrm>
            <a:off x="6156325" y="6165850"/>
            <a:ext cx="22320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latin typeface="Arial" charset="0"/>
              </a:rPr>
              <a:t>additional delivery</a:t>
            </a:r>
          </a:p>
        </p:txBody>
      </p:sp>
      <p:sp>
        <p:nvSpPr>
          <p:cNvPr id="2084" name="Line 36"/>
          <p:cNvSpPr>
            <a:spLocks noChangeShapeType="1"/>
          </p:cNvSpPr>
          <p:nvPr/>
        </p:nvSpPr>
        <p:spPr bwMode="auto">
          <a:xfrm>
            <a:off x="3924300" y="1916113"/>
            <a:ext cx="1223963" cy="217487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85" name="Line 37"/>
          <p:cNvSpPr>
            <a:spLocks noChangeShapeType="1"/>
          </p:cNvSpPr>
          <p:nvPr/>
        </p:nvSpPr>
        <p:spPr bwMode="auto">
          <a:xfrm>
            <a:off x="5435600" y="2420938"/>
            <a:ext cx="215900" cy="720725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86" name="Line 38"/>
          <p:cNvSpPr>
            <a:spLocks noChangeShapeType="1"/>
          </p:cNvSpPr>
          <p:nvPr/>
        </p:nvSpPr>
        <p:spPr bwMode="auto">
          <a:xfrm flipV="1">
            <a:off x="3132138" y="2060575"/>
            <a:ext cx="431800" cy="288925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87" name="Line 39"/>
          <p:cNvSpPr>
            <a:spLocks noChangeShapeType="1"/>
          </p:cNvSpPr>
          <p:nvPr/>
        </p:nvSpPr>
        <p:spPr bwMode="auto">
          <a:xfrm flipH="1">
            <a:off x="2916238" y="2708275"/>
            <a:ext cx="0" cy="360363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88" name="Line 40"/>
          <p:cNvSpPr>
            <a:spLocks noChangeShapeType="1"/>
          </p:cNvSpPr>
          <p:nvPr/>
        </p:nvSpPr>
        <p:spPr bwMode="auto">
          <a:xfrm>
            <a:off x="2916238" y="3429000"/>
            <a:ext cx="647700" cy="936625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89" name="Line 41"/>
          <p:cNvSpPr>
            <a:spLocks noChangeShapeType="1"/>
          </p:cNvSpPr>
          <p:nvPr/>
        </p:nvSpPr>
        <p:spPr bwMode="auto">
          <a:xfrm flipV="1">
            <a:off x="3851275" y="4076700"/>
            <a:ext cx="1368425" cy="43180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90" name="Line 42"/>
          <p:cNvSpPr>
            <a:spLocks noChangeShapeType="1"/>
          </p:cNvSpPr>
          <p:nvPr/>
        </p:nvSpPr>
        <p:spPr bwMode="auto">
          <a:xfrm flipV="1">
            <a:off x="5508625" y="3502025"/>
            <a:ext cx="71438" cy="358775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91" name="Line 43"/>
          <p:cNvSpPr>
            <a:spLocks noChangeShapeType="1"/>
          </p:cNvSpPr>
          <p:nvPr/>
        </p:nvSpPr>
        <p:spPr bwMode="auto">
          <a:xfrm>
            <a:off x="5148263" y="6092825"/>
            <a:ext cx="863600" cy="1588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92" name="Text Box 44"/>
          <p:cNvSpPr txBox="1">
            <a:spLocks noChangeArrowheads="1"/>
          </p:cNvSpPr>
          <p:nvPr/>
        </p:nvSpPr>
        <p:spPr bwMode="auto">
          <a:xfrm>
            <a:off x="6227763" y="5876925"/>
            <a:ext cx="1873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latin typeface="Arial" charset="0"/>
              </a:rPr>
              <a:t>mutual delivery</a:t>
            </a:r>
          </a:p>
        </p:txBody>
      </p:sp>
      <p:sp>
        <p:nvSpPr>
          <p:cNvPr id="2093" name="Line 45"/>
          <p:cNvSpPr>
            <a:spLocks noChangeShapeType="1"/>
          </p:cNvSpPr>
          <p:nvPr/>
        </p:nvSpPr>
        <p:spPr bwMode="auto">
          <a:xfrm flipH="1">
            <a:off x="2987675" y="2133600"/>
            <a:ext cx="720725" cy="1008063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94" name="Line 46"/>
          <p:cNvSpPr>
            <a:spLocks noChangeShapeType="1"/>
          </p:cNvSpPr>
          <p:nvPr/>
        </p:nvSpPr>
        <p:spPr bwMode="auto">
          <a:xfrm>
            <a:off x="3779838" y="2133600"/>
            <a:ext cx="1439862" cy="172720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95" name="Line 47"/>
          <p:cNvSpPr>
            <a:spLocks noChangeShapeType="1"/>
          </p:cNvSpPr>
          <p:nvPr/>
        </p:nvSpPr>
        <p:spPr bwMode="auto">
          <a:xfrm flipV="1">
            <a:off x="3779838" y="2351088"/>
            <a:ext cx="1439862" cy="2085975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96" name="Line 48"/>
          <p:cNvSpPr>
            <a:spLocks noChangeShapeType="1"/>
          </p:cNvSpPr>
          <p:nvPr/>
        </p:nvSpPr>
        <p:spPr bwMode="auto">
          <a:xfrm>
            <a:off x="2987675" y="3284538"/>
            <a:ext cx="2160588" cy="649287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97" name="Line 49"/>
          <p:cNvSpPr>
            <a:spLocks noChangeShapeType="1"/>
          </p:cNvSpPr>
          <p:nvPr/>
        </p:nvSpPr>
        <p:spPr bwMode="auto">
          <a:xfrm>
            <a:off x="3203575" y="2492375"/>
            <a:ext cx="1944688" cy="1368425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98" name="Rectangle 50"/>
          <p:cNvSpPr>
            <a:spLocks noChangeArrowheads="1"/>
          </p:cNvSpPr>
          <p:nvPr/>
        </p:nvSpPr>
        <p:spPr bwMode="auto">
          <a:xfrm>
            <a:off x="3276600" y="355765"/>
            <a:ext cx="1150938" cy="1044237"/>
          </a:xfrm>
          <a:prstGeom prst="rect">
            <a:avLst/>
          </a:prstGeom>
          <a:noFill/>
          <a:ln w="317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99" name="Line 51"/>
          <p:cNvSpPr>
            <a:spLocks noChangeShapeType="1"/>
          </p:cNvSpPr>
          <p:nvPr/>
        </p:nvSpPr>
        <p:spPr bwMode="auto">
          <a:xfrm flipV="1">
            <a:off x="3708400" y="1400001"/>
            <a:ext cx="0" cy="300211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03" name="Line 55"/>
          <p:cNvSpPr>
            <a:spLocks noChangeShapeType="1"/>
          </p:cNvSpPr>
          <p:nvPr/>
        </p:nvSpPr>
        <p:spPr bwMode="auto">
          <a:xfrm>
            <a:off x="5940425" y="3357563"/>
            <a:ext cx="503238" cy="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04" name="Line 56"/>
          <p:cNvSpPr>
            <a:spLocks noChangeShapeType="1"/>
          </p:cNvSpPr>
          <p:nvPr/>
        </p:nvSpPr>
        <p:spPr bwMode="auto">
          <a:xfrm flipH="1">
            <a:off x="3562350" y="4797425"/>
            <a:ext cx="1588" cy="360363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05" name="Rectangle 57"/>
          <p:cNvSpPr>
            <a:spLocks noChangeArrowheads="1"/>
          </p:cNvSpPr>
          <p:nvPr/>
        </p:nvSpPr>
        <p:spPr bwMode="auto">
          <a:xfrm>
            <a:off x="2987675" y="5157787"/>
            <a:ext cx="1188244" cy="725487"/>
          </a:xfrm>
          <a:prstGeom prst="rect">
            <a:avLst/>
          </a:prstGeom>
          <a:noFill/>
          <a:ln w="317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106" name="Rectangle 58"/>
          <p:cNvSpPr>
            <a:spLocks noChangeArrowheads="1"/>
          </p:cNvSpPr>
          <p:nvPr/>
        </p:nvSpPr>
        <p:spPr bwMode="auto">
          <a:xfrm>
            <a:off x="6443662" y="3068637"/>
            <a:ext cx="1296987" cy="936625"/>
          </a:xfrm>
          <a:prstGeom prst="rect">
            <a:avLst/>
          </a:prstGeom>
          <a:noFill/>
          <a:ln w="317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107" name="Text Box 59"/>
          <p:cNvSpPr txBox="1">
            <a:spLocks noChangeArrowheads="1"/>
          </p:cNvSpPr>
          <p:nvPr/>
        </p:nvSpPr>
        <p:spPr bwMode="auto">
          <a:xfrm>
            <a:off x="6372225" y="3068638"/>
            <a:ext cx="13684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Ordering through internet</a:t>
            </a:r>
          </a:p>
        </p:txBody>
      </p:sp>
      <p:sp>
        <p:nvSpPr>
          <p:cNvPr id="2108" name="Text Box 60"/>
          <p:cNvSpPr txBox="1">
            <a:spLocks noChangeArrowheads="1"/>
          </p:cNvSpPr>
          <p:nvPr/>
        </p:nvSpPr>
        <p:spPr bwMode="auto">
          <a:xfrm>
            <a:off x="2987675" y="5229225"/>
            <a:ext cx="10795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/>
              <a:t>Box scheme</a:t>
            </a:r>
          </a:p>
        </p:txBody>
      </p:sp>
      <p:sp>
        <p:nvSpPr>
          <p:cNvPr id="2109" name="Text Box 61"/>
          <p:cNvSpPr txBox="1">
            <a:spLocks noChangeArrowheads="1"/>
          </p:cNvSpPr>
          <p:nvPr/>
        </p:nvSpPr>
        <p:spPr bwMode="auto">
          <a:xfrm>
            <a:off x="3924300" y="1484313"/>
            <a:ext cx="115175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Dairy products</a:t>
            </a:r>
          </a:p>
        </p:txBody>
      </p:sp>
      <p:sp>
        <p:nvSpPr>
          <p:cNvPr id="2110" name="Text Box 62"/>
          <p:cNvSpPr txBox="1">
            <a:spLocks noChangeArrowheads="1"/>
          </p:cNvSpPr>
          <p:nvPr/>
        </p:nvSpPr>
        <p:spPr bwMode="auto">
          <a:xfrm>
            <a:off x="5148263" y="1412875"/>
            <a:ext cx="12239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Fruits and vegetables</a:t>
            </a:r>
          </a:p>
        </p:txBody>
      </p:sp>
      <p:sp>
        <p:nvSpPr>
          <p:cNvPr id="2111" name="Text Box 63"/>
          <p:cNvSpPr txBox="1">
            <a:spLocks noChangeArrowheads="1"/>
          </p:cNvSpPr>
          <p:nvPr/>
        </p:nvSpPr>
        <p:spPr bwMode="auto">
          <a:xfrm>
            <a:off x="5795962" y="3716337"/>
            <a:ext cx="111601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Meat products</a:t>
            </a:r>
          </a:p>
        </p:txBody>
      </p:sp>
      <p:sp>
        <p:nvSpPr>
          <p:cNvPr id="2112" name="Text Box 64"/>
          <p:cNvSpPr txBox="1">
            <a:spLocks noChangeArrowheads="1"/>
          </p:cNvSpPr>
          <p:nvPr/>
        </p:nvSpPr>
        <p:spPr bwMode="auto">
          <a:xfrm>
            <a:off x="5724524" y="2781300"/>
            <a:ext cx="79169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bread</a:t>
            </a:r>
          </a:p>
        </p:txBody>
      </p:sp>
      <p:sp>
        <p:nvSpPr>
          <p:cNvPr id="2113" name="Text Box 65"/>
          <p:cNvSpPr txBox="1">
            <a:spLocks noChangeArrowheads="1"/>
          </p:cNvSpPr>
          <p:nvPr/>
        </p:nvSpPr>
        <p:spPr bwMode="auto">
          <a:xfrm>
            <a:off x="2124075" y="2349500"/>
            <a:ext cx="79216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eggs</a:t>
            </a:r>
          </a:p>
        </p:txBody>
      </p:sp>
      <p:sp>
        <p:nvSpPr>
          <p:cNvPr id="2114" name="Text Box 66"/>
          <p:cNvSpPr txBox="1">
            <a:spLocks noChangeArrowheads="1"/>
          </p:cNvSpPr>
          <p:nvPr/>
        </p:nvSpPr>
        <p:spPr bwMode="auto">
          <a:xfrm>
            <a:off x="3059113" y="3068638"/>
            <a:ext cx="111680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chutneys</a:t>
            </a:r>
          </a:p>
        </p:txBody>
      </p:sp>
      <p:sp>
        <p:nvSpPr>
          <p:cNvPr id="2115" name="Text Box 67"/>
          <p:cNvSpPr txBox="1">
            <a:spLocks noChangeArrowheads="1"/>
          </p:cNvSpPr>
          <p:nvPr/>
        </p:nvSpPr>
        <p:spPr bwMode="auto">
          <a:xfrm>
            <a:off x="2339975" y="4365625"/>
            <a:ext cx="100806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Wine import</a:t>
            </a:r>
          </a:p>
        </p:txBody>
      </p:sp>
      <p:sp>
        <p:nvSpPr>
          <p:cNvPr id="2117" name="Rectangle 69"/>
          <p:cNvSpPr>
            <a:spLocks noChangeArrowheads="1"/>
          </p:cNvSpPr>
          <p:nvPr/>
        </p:nvSpPr>
        <p:spPr bwMode="auto">
          <a:xfrm>
            <a:off x="755650" y="5516563"/>
            <a:ext cx="360363" cy="2159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2118" name="Rectangle 70"/>
          <p:cNvSpPr>
            <a:spLocks noChangeArrowheads="1"/>
          </p:cNvSpPr>
          <p:nvPr/>
        </p:nvSpPr>
        <p:spPr bwMode="auto">
          <a:xfrm>
            <a:off x="827088" y="5949950"/>
            <a:ext cx="360362" cy="2159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2119" name="Rectangle 71"/>
          <p:cNvSpPr>
            <a:spLocks noChangeArrowheads="1"/>
          </p:cNvSpPr>
          <p:nvPr/>
        </p:nvSpPr>
        <p:spPr bwMode="auto">
          <a:xfrm>
            <a:off x="539750" y="4724400"/>
            <a:ext cx="360363" cy="2159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2120" name="Line 72"/>
          <p:cNvSpPr>
            <a:spLocks noChangeShapeType="1"/>
          </p:cNvSpPr>
          <p:nvPr/>
        </p:nvSpPr>
        <p:spPr bwMode="auto">
          <a:xfrm flipV="1">
            <a:off x="1116013" y="4724400"/>
            <a:ext cx="2376487" cy="936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21" name="Line 73"/>
          <p:cNvSpPr>
            <a:spLocks noChangeShapeType="1"/>
          </p:cNvSpPr>
          <p:nvPr/>
        </p:nvSpPr>
        <p:spPr bwMode="auto">
          <a:xfrm flipV="1">
            <a:off x="900113" y="4581525"/>
            <a:ext cx="2519362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22" name="Line 74"/>
          <p:cNvSpPr>
            <a:spLocks noChangeShapeType="1"/>
          </p:cNvSpPr>
          <p:nvPr/>
        </p:nvSpPr>
        <p:spPr bwMode="auto">
          <a:xfrm flipV="1">
            <a:off x="1187450" y="4724400"/>
            <a:ext cx="2305050" cy="1368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" name="TextBox 1"/>
          <p:cNvSpPr txBox="1"/>
          <p:nvPr/>
        </p:nvSpPr>
        <p:spPr>
          <a:xfrm>
            <a:off x="3348037" y="476672"/>
            <a:ext cx="10795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Urban farmers’ market</a:t>
            </a:r>
            <a:endParaRPr lang="en-GB" dirty="0"/>
          </a:p>
        </p:txBody>
      </p:sp>
      <p:sp>
        <p:nvSpPr>
          <p:cNvPr id="3" name="Oval 2"/>
          <p:cNvSpPr/>
          <p:nvPr/>
        </p:nvSpPr>
        <p:spPr>
          <a:xfrm>
            <a:off x="2844007" y="1916907"/>
            <a:ext cx="2807493" cy="2591593"/>
          </a:xfrm>
          <a:prstGeom prst="ellipse">
            <a:avLst/>
          </a:prstGeom>
          <a:noFill/>
          <a:ln w="476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5135060" y="203585"/>
            <a:ext cx="35281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smtClean="0"/>
              <a:t>INFRASTRUCTURE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3221560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Our services - Logistics Servic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760" y="1964110"/>
            <a:ext cx="6505575" cy="2495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M:\My Documents\My Pictures\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-531440"/>
            <a:ext cx="6505575" cy="249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Agri_Retail_distributiecentr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696" y="4149080"/>
            <a:ext cx="6494495" cy="4337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23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Our services - Logistics Servic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760" y="1964110"/>
            <a:ext cx="6505575" cy="2495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M:\My Documents\My Pictures\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-531440"/>
            <a:ext cx="6505575" cy="249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Agri_Retail_distributiecentr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696" y="4149080"/>
            <a:ext cx="6494495" cy="4337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0" y="-117337"/>
            <a:ext cx="9144000" cy="6984776"/>
          </a:xfrm>
          <a:prstGeom prst="rect">
            <a:avLst/>
          </a:prstGeom>
          <a:solidFill>
            <a:schemeClr val="bg1">
              <a:alpha val="5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6626" name="Picture 2" descr="http://www.globalxs.nl/home/b/bkottier/kaart1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484784"/>
            <a:ext cx="4362450" cy="460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 flipV="1">
            <a:off x="4716016" y="2060848"/>
            <a:ext cx="720080" cy="19442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4232945" y="4005064"/>
            <a:ext cx="483071" cy="1296144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4716016" y="4036379"/>
            <a:ext cx="0" cy="176888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>
            <a:off x="2627784" y="4026417"/>
            <a:ext cx="2075953" cy="1922863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4716016" y="4017550"/>
            <a:ext cx="1584176" cy="1427674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>
            <a:off x="4819732" y="3456312"/>
            <a:ext cx="1120420" cy="53136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4709842" y="4017550"/>
            <a:ext cx="798262" cy="1102669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4716016" y="4017550"/>
            <a:ext cx="864096" cy="1787714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H="1">
            <a:off x="3275856" y="4005064"/>
            <a:ext cx="1440160" cy="3131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V="1">
            <a:off x="4716016" y="1964110"/>
            <a:ext cx="1224136" cy="2072269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flipH="1" flipV="1">
            <a:off x="3923928" y="3465004"/>
            <a:ext cx="814860" cy="56888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flipH="1" flipV="1">
            <a:off x="3995936" y="2655683"/>
            <a:ext cx="707870" cy="1438736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 flipV="1">
            <a:off x="4707424" y="2060848"/>
            <a:ext cx="224616" cy="2022936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>
            <a:off x="4738788" y="4036379"/>
            <a:ext cx="1345380" cy="5804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flipV="1">
            <a:off x="4716016" y="2924944"/>
            <a:ext cx="1584176" cy="1062736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 flipV="1">
            <a:off x="2771800" y="4065399"/>
            <a:ext cx="1800200" cy="803761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 flipH="1">
            <a:off x="4738788" y="2038341"/>
            <a:ext cx="593823" cy="1949339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 flipV="1">
            <a:off x="3275856" y="4149080"/>
            <a:ext cx="1098087" cy="8935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/>
          <p:nvPr/>
        </p:nvCxnSpPr>
        <p:spPr>
          <a:xfrm>
            <a:off x="3923928" y="2920321"/>
            <a:ext cx="779809" cy="101273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688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Oval 4"/>
          <p:cNvSpPr>
            <a:spLocks noChangeArrowheads="1"/>
          </p:cNvSpPr>
          <p:nvPr/>
        </p:nvSpPr>
        <p:spPr bwMode="auto">
          <a:xfrm>
            <a:off x="2771775" y="2276475"/>
            <a:ext cx="431800" cy="431800"/>
          </a:xfrm>
          <a:prstGeom prst="ellipse">
            <a:avLst/>
          </a:prstGeom>
          <a:solidFill>
            <a:schemeClr val="accent3"/>
          </a:solidFill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2053" name="Oval 5"/>
          <p:cNvSpPr>
            <a:spLocks noChangeArrowheads="1"/>
          </p:cNvSpPr>
          <p:nvPr/>
        </p:nvSpPr>
        <p:spPr bwMode="auto">
          <a:xfrm>
            <a:off x="3492500" y="1700213"/>
            <a:ext cx="431800" cy="431800"/>
          </a:xfrm>
          <a:prstGeom prst="ellipse">
            <a:avLst/>
          </a:prstGeom>
          <a:solidFill>
            <a:schemeClr val="accent3"/>
          </a:solidFill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2054" name="Oval 6"/>
          <p:cNvSpPr>
            <a:spLocks noChangeArrowheads="1"/>
          </p:cNvSpPr>
          <p:nvPr/>
        </p:nvSpPr>
        <p:spPr bwMode="auto">
          <a:xfrm>
            <a:off x="5148263" y="1989138"/>
            <a:ext cx="431800" cy="431800"/>
          </a:xfrm>
          <a:prstGeom prst="ellipse">
            <a:avLst/>
          </a:prstGeom>
          <a:solidFill>
            <a:schemeClr val="accent3"/>
          </a:solidFill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2055" name="Oval 7"/>
          <p:cNvSpPr>
            <a:spLocks noChangeArrowheads="1"/>
          </p:cNvSpPr>
          <p:nvPr/>
        </p:nvSpPr>
        <p:spPr bwMode="auto">
          <a:xfrm>
            <a:off x="5508625" y="3141663"/>
            <a:ext cx="431800" cy="431800"/>
          </a:xfrm>
          <a:prstGeom prst="ellipse">
            <a:avLst/>
          </a:prstGeom>
          <a:solidFill>
            <a:schemeClr val="accent3"/>
          </a:solidFill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2056" name="Oval 8"/>
          <p:cNvSpPr>
            <a:spLocks noChangeArrowheads="1"/>
          </p:cNvSpPr>
          <p:nvPr/>
        </p:nvSpPr>
        <p:spPr bwMode="auto">
          <a:xfrm>
            <a:off x="2555875" y="3068638"/>
            <a:ext cx="431800" cy="431800"/>
          </a:xfrm>
          <a:prstGeom prst="ellipse">
            <a:avLst/>
          </a:prstGeom>
          <a:solidFill>
            <a:schemeClr val="accent3"/>
          </a:solidFill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2057" name="Oval 9"/>
          <p:cNvSpPr>
            <a:spLocks noChangeArrowheads="1"/>
          </p:cNvSpPr>
          <p:nvPr/>
        </p:nvSpPr>
        <p:spPr bwMode="auto">
          <a:xfrm>
            <a:off x="3419475" y="4365625"/>
            <a:ext cx="431800" cy="431800"/>
          </a:xfrm>
          <a:prstGeom prst="ellipse">
            <a:avLst/>
          </a:prstGeom>
          <a:solidFill>
            <a:schemeClr val="accent3"/>
          </a:solidFill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2058" name="Oval 10"/>
          <p:cNvSpPr>
            <a:spLocks noChangeArrowheads="1"/>
          </p:cNvSpPr>
          <p:nvPr/>
        </p:nvSpPr>
        <p:spPr bwMode="auto">
          <a:xfrm>
            <a:off x="5148263" y="3789363"/>
            <a:ext cx="431800" cy="431800"/>
          </a:xfrm>
          <a:prstGeom prst="ellipse">
            <a:avLst/>
          </a:prstGeom>
          <a:solidFill>
            <a:schemeClr val="accent3"/>
          </a:solidFill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2059" name="Oval 11"/>
          <p:cNvSpPr>
            <a:spLocks noChangeArrowheads="1"/>
          </p:cNvSpPr>
          <p:nvPr/>
        </p:nvSpPr>
        <p:spPr bwMode="auto">
          <a:xfrm>
            <a:off x="5651500" y="5013325"/>
            <a:ext cx="431800" cy="431800"/>
          </a:xfrm>
          <a:prstGeom prst="ellipse">
            <a:avLst/>
          </a:prstGeom>
          <a:solidFill>
            <a:schemeClr val="accent3"/>
          </a:solidFill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2060" name="Text Box 12"/>
          <p:cNvSpPr txBox="1">
            <a:spLocks noChangeArrowheads="1"/>
          </p:cNvSpPr>
          <p:nvPr/>
        </p:nvSpPr>
        <p:spPr bwMode="auto">
          <a:xfrm>
            <a:off x="6226175" y="5013325"/>
            <a:ext cx="173020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dirty="0" smtClean="0">
                <a:latin typeface="Arial" charset="0"/>
              </a:rPr>
              <a:t>farm </a:t>
            </a:r>
            <a:r>
              <a:rPr lang="en-US" sz="1800" dirty="0">
                <a:latin typeface="Arial" charset="0"/>
              </a:rPr>
              <a:t>shop</a:t>
            </a:r>
          </a:p>
        </p:txBody>
      </p:sp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1692275" y="2852738"/>
            <a:ext cx="358775" cy="2159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2062" name="Rectangle 14"/>
          <p:cNvSpPr>
            <a:spLocks noChangeArrowheads="1"/>
          </p:cNvSpPr>
          <p:nvPr/>
        </p:nvSpPr>
        <p:spPr bwMode="auto">
          <a:xfrm>
            <a:off x="1547813" y="3357563"/>
            <a:ext cx="358775" cy="2159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2063" name="Rectangle 15"/>
          <p:cNvSpPr>
            <a:spLocks noChangeArrowheads="1"/>
          </p:cNvSpPr>
          <p:nvPr/>
        </p:nvSpPr>
        <p:spPr bwMode="auto">
          <a:xfrm>
            <a:off x="2051050" y="3789363"/>
            <a:ext cx="358775" cy="2159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2064" name="Rectangle 16"/>
          <p:cNvSpPr>
            <a:spLocks noChangeArrowheads="1"/>
          </p:cNvSpPr>
          <p:nvPr/>
        </p:nvSpPr>
        <p:spPr bwMode="auto">
          <a:xfrm>
            <a:off x="2268538" y="1844675"/>
            <a:ext cx="358775" cy="2159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2065" name="Rectangle 17"/>
          <p:cNvSpPr>
            <a:spLocks noChangeArrowheads="1"/>
          </p:cNvSpPr>
          <p:nvPr/>
        </p:nvSpPr>
        <p:spPr bwMode="auto">
          <a:xfrm>
            <a:off x="2555875" y="3716338"/>
            <a:ext cx="358775" cy="2159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2066" name="Rectangle 18"/>
          <p:cNvSpPr>
            <a:spLocks noChangeArrowheads="1"/>
          </p:cNvSpPr>
          <p:nvPr/>
        </p:nvSpPr>
        <p:spPr bwMode="auto">
          <a:xfrm>
            <a:off x="5724525" y="5589588"/>
            <a:ext cx="360363" cy="2159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2067" name="Text Box 19"/>
          <p:cNvSpPr txBox="1">
            <a:spLocks noChangeArrowheads="1"/>
          </p:cNvSpPr>
          <p:nvPr/>
        </p:nvSpPr>
        <p:spPr bwMode="auto">
          <a:xfrm>
            <a:off x="6156325" y="5516563"/>
            <a:ext cx="15113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latin typeface="Arial" charset="0"/>
              </a:rPr>
              <a:t>other farms</a:t>
            </a:r>
          </a:p>
        </p:txBody>
      </p:sp>
      <p:sp>
        <p:nvSpPr>
          <p:cNvPr id="2068" name="Rectangle 20"/>
          <p:cNvSpPr>
            <a:spLocks noChangeArrowheads="1"/>
          </p:cNvSpPr>
          <p:nvPr/>
        </p:nvSpPr>
        <p:spPr bwMode="auto">
          <a:xfrm>
            <a:off x="6011863" y="2276475"/>
            <a:ext cx="360362" cy="2159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5867400" y="1844675"/>
            <a:ext cx="358775" cy="215900"/>
          </a:xfrm>
          <a:prstGeom prst="rect">
            <a:avLst/>
          </a:prstGeom>
          <a:noFill/>
          <a:ln w="317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70" name="Rectangle 22"/>
          <p:cNvSpPr>
            <a:spLocks noChangeArrowheads="1"/>
          </p:cNvSpPr>
          <p:nvPr/>
        </p:nvSpPr>
        <p:spPr bwMode="auto">
          <a:xfrm>
            <a:off x="6588125" y="1989138"/>
            <a:ext cx="358775" cy="2159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2073" name="Line 25"/>
          <p:cNvSpPr>
            <a:spLocks noChangeShapeType="1"/>
          </p:cNvSpPr>
          <p:nvPr/>
        </p:nvSpPr>
        <p:spPr bwMode="auto">
          <a:xfrm>
            <a:off x="2051050" y="2924175"/>
            <a:ext cx="504825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74" name="Line 26"/>
          <p:cNvSpPr>
            <a:spLocks noChangeShapeType="1"/>
          </p:cNvSpPr>
          <p:nvPr/>
        </p:nvSpPr>
        <p:spPr bwMode="auto">
          <a:xfrm flipV="1">
            <a:off x="1908175" y="3357563"/>
            <a:ext cx="647700" cy="71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75" name="Line 27"/>
          <p:cNvSpPr>
            <a:spLocks noChangeShapeType="1"/>
          </p:cNvSpPr>
          <p:nvPr/>
        </p:nvSpPr>
        <p:spPr bwMode="auto">
          <a:xfrm flipV="1">
            <a:off x="2268538" y="3429000"/>
            <a:ext cx="358775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76" name="Line 28"/>
          <p:cNvSpPr>
            <a:spLocks noChangeShapeType="1"/>
          </p:cNvSpPr>
          <p:nvPr/>
        </p:nvSpPr>
        <p:spPr bwMode="auto">
          <a:xfrm flipV="1">
            <a:off x="2771775" y="3429000"/>
            <a:ext cx="0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77" name="Line 29"/>
          <p:cNvSpPr>
            <a:spLocks noChangeShapeType="1"/>
          </p:cNvSpPr>
          <p:nvPr/>
        </p:nvSpPr>
        <p:spPr bwMode="auto">
          <a:xfrm>
            <a:off x="2627313" y="1989138"/>
            <a:ext cx="215900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78" name="Line 30"/>
          <p:cNvSpPr>
            <a:spLocks noChangeShapeType="1"/>
          </p:cNvSpPr>
          <p:nvPr/>
        </p:nvSpPr>
        <p:spPr bwMode="auto">
          <a:xfrm flipV="1">
            <a:off x="2627313" y="1844675"/>
            <a:ext cx="865187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79" name="Line 31"/>
          <p:cNvSpPr>
            <a:spLocks noChangeShapeType="1"/>
          </p:cNvSpPr>
          <p:nvPr/>
        </p:nvSpPr>
        <p:spPr bwMode="auto">
          <a:xfrm flipH="1">
            <a:off x="5508625" y="1989138"/>
            <a:ext cx="358775" cy="71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80" name="Line 32"/>
          <p:cNvSpPr>
            <a:spLocks noChangeShapeType="1"/>
          </p:cNvSpPr>
          <p:nvPr/>
        </p:nvSpPr>
        <p:spPr bwMode="auto">
          <a:xfrm flipH="1">
            <a:off x="5580063" y="2060575"/>
            <a:ext cx="1008062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81" name="Line 33"/>
          <p:cNvSpPr>
            <a:spLocks noChangeShapeType="1"/>
          </p:cNvSpPr>
          <p:nvPr/>
        </p:nvSpPr>
        <p:spPr bwMode="auto">
          <a:xfrm flipH="1" flipV="1">
            <a:off x="5508625" y="2276475"/>
            <a:ext cx="503238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82" name="Line 34"/>
          <p:cNvSpPr>
            <a:spLocks noChangeShapeType="1"/>
          </p:cNvSpPr>
          <p:nvPr/>
        </p:nvSpPr>
        <p:spPr bwMode="auto">
          <a:xfrm>
            <a:off x="5435600" y="6381750"/>
            <a:ext cx="6492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83" name="Text Box 35"/>
          <p:cNvSpPr txBox="1">
            <a:spLocks noChangeArrowheads="1"/>
          </p:cNvSpPr>
          <p:nvPr/>
        </p:nvSpPr>
        <p:spPr bwMode="auto">
          <a:xfrm>
            <a:off x="6156325" y="6165850"/>
            <a:ext cx="22320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latin typeface="Arial" charset="0"/>
              </a:rPr>
              <a:t>additional delivery</a:t>
            </a:r>
          </a:p>
        </p:txBody>
      </p:sp>
      <p:sp>
        <p:nvSpPr>
          <p:cNvPr id="2084" name="Line 36"/>
          <p:cNvSpPr>
            <a:spLocks noChangeShapeType="1"/>
          </p:cNvSpPr>
          <p:nvPr/>
        </p:nvSpPr>
        <p:spPr bwMode="auto">
          <a:xfrm>
            <a:off x="3924300" y="1916113"/>
            <a:ext cx="1223963" cy="217487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85" name="Line 37"/>
          <p:cNvSpPr>
            <a:spLocks noChangeShapeType="1"/>
          </p:cNvSpPr>
          <p:nvPr/>
        </p:nvSpPr>
        <p:spPr bwMode="auto">
          <a:xfrm>
            <a:off x="5435600" y="2420938"/>
            <a:ext cx="215900" cy="720725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86" name="Line 38"/>
          <p:cNvSpPr>
            <a:spLocks noChangeShapeType="1"/>
          </p:cNvSpPr>
          <p:nvPr/>
        </p:nvSpPr>
        <p:spPr bwMode="auto">
          <a:xfrm flipV="1">
            <a:off x="3132138" y="2060575"/>
            <a:ext cx="431800" cy="288925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87" name="Line 39"/>
          <p:cNvSpPr>
            <a:spLocks noChangeShapeType="1"/>
          </p:cNvSpPr>
          <p:nvPr/>
        </p:nvSpPr>
        <p:spPr bwMode="auto">
          <a:xfrm flipH="1">
            <a:off x="2916238" y="2708275"/>
            <a:ext cx="0" cy="360363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88" name="Line 40"/>
          <p:cNvSpPr>
            <a:spLocks noChangeShapeType="1"/>
          </p:cNvSpPr>
          <p:nvPr/>
        </p:nvSpPr>
        <p:spPr bwMode="auto">
          <a:xfrm>
            <a:off x="2916238" y="3429000"/>
            <a:ext cx="647700" cy="936625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89" name="Line 41"/>
          <p:cNvSpPr>
            <a:spLocks noChangeShapeType="1"/>
          </p:cNvSpPr>
          <p:nvPr/>
        </p:nvSpPr>
        <p:spPr bwMode="auto">
          <a:xfrm flipV="1">
            <a:off x="3851275" y="4076700"/>
            <a:ext cx="1368425" cy="43180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90" name="Line 42"/>
          <p:cNvSpPr>
            <a:spLocks noChangeShapeType="1"/>
          </p:cNvSpPr>
          <p:nvPr/>
        </p:nvSpPr>
        <p:spPr bwMode="auto">
          <a:xfrm flipV="1">
            <a:off x="5508625" y="3502025"/>
            <a:ext cx="71438" cy="358775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91" name="Line 43"/>
          <p:cNvSpPr>
            <a:spLocks noChangeShapeType="1"/>
          </p:cNvSpPr>
          <p:nvPr/>
        </p:nvSpPr>
        <p:spPr bwMode="auto">
          <a:xfrm>
            <a:off x="5148263" y="6092825"/>
            <a:ext cx="863600" cy="1588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92" name="Text Box 44"/>
          <p:cNvSpPr txBox="1">
            <a:spLocks noChangeArrowheads="1"/>
          </p:cNvSpPr>
          <p:nvPr/>
        </p:nvSpPr>
        <p:spPr bwMode="auto">
          <a:xfrm>
            <a:off x="6227763" y="5876925"/>
            <a:ext cx="1873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latin typeface="Arial" charset="0"/>
              </a:rPr>
              <a:t>mutual delivery</a:t>
            </a:r>
          </a:p>
        </p:txBody>
      </p:sp>
      <p:sp>
        <p:nvSpPr>
          <p:cNvPr id="2093" name="Line 45"/>
          <p:cNvSpPr>
            <a:spLocks noChangeShapeType="1"/>
          </p:cNvSpPr>
          <p:nvPr/>
        </p:nvSpPr>
        <p:spPr bwMode="auto">
          <a:xfrm flipH="1">
            <a:off x="2987675" y="2133600"/>
            <a:ext cx="720725" cy="1008063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94" name="Line 46"/>
          <p:cNvSpPr>
            <a:spLocks noChangeShapeType="1"/>
          </p:cNvSpPr>
          <p:nvPr/>
        </p:nvSpPr>
        <p:spPr bwMode="auto">
          <a:xfrm>
            <a:off x="3779838" y="2133600"/>
            <a:ext cx="1439862" cy="172720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95" name="Line 47"/>
          <p:cNvSpPr>
            <a:spLocks noChangeShapeType="1"/>
          </p:cNvSpPr>
          <p:nvPr/>
        </p:nvSpPr>
        <p:spPr bwMode="auto">
          <a:xfrm flipV="1">
            <a:off x="3779838" y="2351088"/>
            <a:ext cx="1439862" cy="2085975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96" name="Line 48"/>
          <p:cNvSpPr>
            <a:spLocks noChangeShapeType="1"/>
          </p:cNvSpPr>
          <p:nvPr/>
        </p:nvSpPr>
        <p:spPr bwMode="auto">
          <a:xfrm>
            <a:off x="2987675" y="3284538"/>
            <a:ext cx="2160588" cy="649287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97" name="Line 49"/>
          <p:cNvSpPr>
            <a:spLocks noChangeShapeType="1"/>
          </p:cNvSpPr>
          <p:nvPr/>
        </p:nvSpPr>
        <p:spPr bwMode="auto">
          <a:xfrm>
            <a:off x="3203575" y="2492375"/>
            <a:ext cx="1944688" cy="1368425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98" name="Rectangle 50"/>
          <p:cNvSpPr>
            <a:spLocks noChangeArrowheads="1"/>
          </p:cNvSpPr>
          <p:nvPr/>
        </p:nvSpPr>
        <p:spPr bwMode="auto">
          <a:xfrm>
            <a:off x="3276600" y="355765"/>
            <a:ext cx="1150938" cy="1044237"/>
          </a:xfrm>
          <a:prstGeom prst="rect">
            <a:avLst/>
          </a:prstGeom>
          <a:noFill/>
          <a:ln w="317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99" name="Line 51"/>
          <p:cNvSpPr>
            <a:spLocks noChangeShapeType="1"/>
          </p:cNvSpPr>
          <p:nvPr/>
        </p:nvSpPr>
        <p:spPr bwMode="auto">
          <a:xfrm flipV="1">
            <a:off x="3708400" y="1400001"/>
            <a:ext cx="0" cy="300211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03" name="Line 55"/>
          <p:cNvSpPr>
            <a:spLocks noChangeShapeType="1"/>
          </p:cNvSpPr>
          <p:nvPr/>
        </p:nvSpPr>
        <p:spPr bwMode="auto">
          <a:xfrm>
            <a:off x="5940425" y="3357563"/>
            <a:ext cx="503238" cy="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04" name="Line 56"/>
          <p:cNvSpPr>
            <a:spLocks noChangeShapeType="1"/>
          </p:cNvSpPr>
          <p:nvPr/>
        </p:nvSpPr>
        <p:spPr bwMode="auto">
          <a:xfrm flipH="1">
            <a:off x="3562350" y="4797425"/>
            <a:ext cx="1588" cy="360363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05" name="Rectangle 57"/>
          <p:cNvSpPr>
            <a:spLocks noChangeArrowheads="1"/>
          </p:cNvSpPr>
          <p:nvPr/>
        </p:nvSpPr>
        <p:spPr bwMode="auto">
          <a:xfrm>
            <a:off x="2987675" y="5157787"/>
            <a:ext cx="1188244" cy="725487"/>
          </a:xfrm>
          <a:prstGeom prst="rect">
            <a:avLst/>
          </a:prstGeom>
          <a:noFill/>
          <a:ln w="317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106" name="Rectangle 58"/>
          <p:cNvSpPr>
            <a:spLocks noChangeArrowheads="1"/>
          </p:cNvSpPr>
          <p:nvPr/>
        </p:nvSpPr>
        <p:spPr bwMode="auto">
          <a:xfrm>
            <a:off x="6443662" y="3068637"/>
            <a:ext cx="1296987" cy="936625"/>
          </a:xfrm>
          <a:prstGeom prst="rect">
            <a:avLst/>
          </a:prstGeom>
          <a:noFill/>
          <a:ln w="317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107" name="Text Box 59"/>
          <p:cNvSpPr txBox="1">
            <a:spLocks noChangeArrowheads="1"/>
          </p:cNvSpPr>
          <p:nvPr/>
        </p:nvSpPr>
        <p:spPr bwMode="auto">
          <a:xfrm>
            <a:off x="6372225" y="3068638"/>
            <a:ext cx="13684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Ordering through internet</a:t>
            </a:r>
          </a:p>
        </p:txBody>
      </p:sp>
      <p:sp>
        <p:nvSpPr>
          <p:cNvPr id="2108" name="Text Box 60"/>
          <p:cNvSpPr txBox="1">
            <a:spLocks noChangeArrowheads="1"/>
          </p:cNvSpPr>
          <p:nvPr/>
        </p:nvSpPr>
        <p:spPr bwMode="auto">
          <a:xfrm>
            <a:off x="2987675" y="5229225"/>
            <a:ext cx="10795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/>
              <a:t>Box scheme</a:t>
            </a:r>
          </a:p>
        </p:txBody>
      </p:sp>
      <p:sp>
        <p:nvSpPr>
          <p:cNvPr id="2109" name="Text Box 61"/>
          <p:cNvSpPr txBox="1">
            <a:spLocks noChangeArrowheads="1"/>
          </p:cNvSpPr>
          <p:nvPr/>
        </p:nvSpPr>
        <p:spPr bwMode="auto">
          <a:xfrm>
            <a:off x="3924300" y="1484313"/>
            <a:ext cx="115175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Dairy products</a:t>
            </a:r>
          </a:p>
        </p:txBody>
      </p:sp>
      <p:sp>
        <p:nvSpPr>
          <p:cNvPr id="2110" name="Text Box 62"/>
          <p:cNvSpPr txBox="1">
            <a:spLocks noChangeArrowheads="1"/>
          </p:cNvSpPr>
          <p:nvPr/>
        </p:nvSpPr>
        <p:spPr bwMode="auto">
          <a:xfrm>
            <a:off x="5148263" y="1412875"/>
            <a:ext cx="12239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Fruits and vegetables</a:t>
            </a:r>
          </a:p>
        </p:txBody>
      </p:sp>
      <p:sp>
        <p:nvSpPr>
          <p:cNvPr id="2111" name="Text Box 63"/>
          <p:cNvSpPr txBox="1">
            <a:spLocks noChangeArrowheads="1"/>
          </p:cNvSpPr>
          <p:nvPr/>
        </p:nvSpPr>
        <p:spPr bwMode="auto">
          <a:xfrm>
            <a:off x="5795962" y="3716337"/>
            <a:ext cx="111601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Meat products</a:t>
            </a:r>
          </a:p>
        </p:txBody>
      </p:sp>
      <p:sp>
        <p:nvSpPr>
          <p:cNvPr id="2112" name="Text Box 64"/>
          <p:cNvSpPr txBox="1">
            <a:spLocks noChangeArrowheads="1"/>
          </p:cNvSpPr>
          <p:nvPr/>
        </p:nvSpPr>
        <p:spPr bwMode="auto">
          <a:xfrm>
            <a:off x="5724524" y="2781300"/>
            <a:ext cx="79169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bread</a:t>
            </a:r>
          </a:p>
        </p:txBody>
      </p:sp>
      <p:sp>
        <p:nvSpPr>
          <p:cNvPr id="2113" name="Text Box 65"/>
          <p:cNvSpPr txBox="1">
            <a:spLocks noChangeArrowheads="1"/>
          </p:cNvSpPr>
          <p:nvPr/>
        </p:nvSpPr>
        <p:spPr bwMode="auto">
          <a:xfrm>
            <a:off x="2124075" y="2349500"/>
            <a:ext cx="79216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eggs</a:t>
            </a:r>
          </a:p>
        </p:txBody>
      </p:sp>
      <p:sp>
        <p:nvSpPr>
          <p:cNvPr id="2114" name="Text Box 66"/>
          <p:cNvSpPr txBox="1">
            <a:spLocks noChangeArrowheads="1"/>
          </p:cNvSpPr>
          <p:nvPr/>
        </p:nvSpPr>
        <p:spPr bwMode="auto">
          <a:xfrm>
            <a:off x="3059113" y="3068638"/>
            <a:ext cx="111680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chutneys</a:t>
            </a:r>
          </a:p>
        </p:txBody>
      </p:sp>
      <p:sp>
        <p:nvSpPr>
          <p:cNvPr id="2115" name="Text Box 67"/>
          <p:cNvSpPr txBox="1">
            <a:spLocks noChangeArrowheads="1"/>
          </p:cNvSpPr>
          <p:nvPr/>
        </p:nvSpPr>
        <p:spPr bwMode="auto">
          <a:xfrm>
            <a:off x="2339975" y="4365625"/>
            <a:ext cx="100806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Wine import</a:t>
            </a:r>
          </a:p>
        </p:txBody>
      </p:sp>
      <p:sp>
        <p:nvSpPr>
          <p:cNvPr id="2117" name="Rectangle 69"/>
          <p:cNvSpPr>
            <a:spLocks noChangeArrowheads="1"/>
          </p:cNvSpPr>
          <p:nvPr/>
        </p:nvSpPr>
        <p:spPr bwMode="auto">
          <a:xfrm>
            <a:off x="755650" y="5516563"/>
            <a:ext cx="360363" cy="2159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2118" name="Rectangle 70"/>
          <p:cNvSpPr>
            <a:spLocks noChangeArrowheads="1"/>
          </p:cNvSpPr>
          <p:nvPr/>
        </p:nvSpPr>
        <p:spPr bwMode="auto">
          <a:xfrm>
            <a:off x="827088" y="5949950"/>
            <a:ext cx="360362" cy="2159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2119" name="Rectangle 71"/>
          <p:cNvSpPr>
            <a:spLocks noChangeArrowheads="1"/>
          </p:cNvSpPr>
          <p:nvPr/>
        </p:nvSpPr>
        <p:spPr bwMode="auto">
          <a:xfrm>
            <a:off x="539750" y="4724400"/>
            <a:ext cx="360363" cy="2159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2120" name="Line 72"/>
          <p:cNvSpPr>
            <a:spLocks noChangeShapeType="1"/>
          </p:cNvSpPr>
          <p:nvPr/>
        </p:nvSpPr>
        <p:spPr bwMode="auto">
          <a:xfrm flipV="1">
            <a:off x="1116013" y="4724400"/>
            <a:ext cx="2376487" cy="936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21" name="Line 73"/>
          <p:cNvSpPr>
            <a:spLocks noChangeShapeType="1"/>
          </p:cNvSpPr>
          <p:nvPr/>
        </p:nvSpPr>
        <p:spPr bwMode="auto">
          <a:xfrm flipV="1">
            <a:off x="900113" y="4581525"/>
            <a:ext cx="2519362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22" name="Line 74"/>
          <p:cNvSpPr>
            <a:spLocks noChangeShapeType="1"/>
          </p:cNvSpPr>
          <p:nvPr/>
        </p:nvSpPr>
        <p:spPr bwMode="auto">
          <a:xfrm flipV="1">
            <a:off x="1187450" y="4724400"/>
            <a:ext cx="2305050" cy="1368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" name="TextBox 1"/>
          <p:cNvSpPr txBox="1"/>
          <p:nvPr/>
        </p:nvSpPr>
        <p:spPr>
          <a:xfrm>
            <a:off x="3348037" y="476672"/>
            <a:ext cx="10795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Urban farmers’ market</a:t>
            </a:r>
            <a:endParaRPr lang="en-GB" dirty="0"/>
          </a:p>
        </p:txBody>
      </p:sp>
      <p:sp>
        <p:nvSpPr>
          <p:cNvPr id="3" name="Oval 2"/>
          <p:cNvSpPr/>
          <p:nvPr/>
        </p:nvSpPr>
        <p:spPr>
          <a:xfrm>
            <a:off x="2844007" y="1916907"/>
            <a:ext cx="2807493" cy="2591593"/>
          </a:xfrm>
          <a:prstGeom prst="ellipse">
            <a:avLst/>
          </a:prstGeom>
          <a:noFill/>
          <a:ln w="476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5135060" y="203585"/>
            <a:ext cx="35281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smtClean="0"/>
              <a:t>INFRASTRUCTURE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3221560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oup 2"/>
          <p:cNvGrpSpPr>
            <a:grpSpLocks/>
          </p:cNvGrpSpPr>
          <p:nvPr/>
        </p:nvGrpSpPr>
        <p:grpSpPr bwMode="auto">
          <a:xfrm>
            <a:off x="5795963" y="908050"/>
            <a:ext cx="2089150" cy="2376488"/>
            <a:chOff x="3651" y="572"/>
            <a:chExt cx="1316" cy="1497"/>
          </a:xfrm>
        </p:grpSpPr>
        <p:sp>
          <p:nvSpPr>
            <p:cNvPr id="23660" name="Oval 3"/>
            <p:cNvSpPr>
              <a:spLocks noChangeArrowheads="1"/>
            </p:cNvSpPr>
            <p:nvPr/>
          </p:nvSpPr>
          <p:spPr bwMode="auto">
            <a:xfrm>
              <a:off x="4241" y="1253"/>
              <a:ext cx="317" cy="317"/>
            </a:xfrm>
            <a:prstGeom prst="ellips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23661" name="Line 4"/>
            <p:cNvSpPr>
              <a:spLocks noChangeShapeType="1"/>
            </p:cNvSpPr>
            <p:nvPr/>
          </p:nvSpPr>
          <p:spPr bwMode="auto">
            <a:xfrm flipH="1" flipV="1">
              <a:off x="3833" y="981"/>
              <a:ext cx="453" cy="31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62" name="Line 5"/>
            <p:cNvSpPr>
              <a:spLocks noChangeShapeType="1"/>
            </p:cNvSpPr>
            <p:nvPr/>
          </p:nvSpPr>
          <p:spPr bwMode="auto">
            <a:xfrm flipH="1" flipV="1">
              <a:off x="4150" y="981"/>
              <a:ext cx="182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63" name="Line 6"/>
            <p:cNvSpPr>
              <a:spLocks noChangeShapeType="1"/>
            </p:cNvSpPr>
            <p:nvPr/>
          </p:nvSpPr>
          <p:spPr bwMode="auto">
            <a:xfrm flipH="1" flipV="1">
              <a:off x="4377" y="754"/>
              <a:ext cx="45" cy="49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64" name="Line 7"/>
            <p:cNvSpPr>
              <a:spLocks noChangeShapeType="1"/>
            </p:cNvSpPr>
            <p:nvPr/>
          </p:nvSpPr>
          <p:spPr bwMode="auto">
            <a:xfrm flipV="1">
              <a:off x="4468" y="890"/>
              <a:ext cx="181" cy="4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65" name="Line 8"/>
            <p:cNvSpPr>
              <a:spLocks noChangeShapeType="1"/>
            </p:cNvSpPr>
            <p:nvPr/>
          </p:nvSpPr>
          <p:spPr bwMode="auto">
            <a:xfrm flipV="1">
              <a:off x="4468" y="981"/>
              <a:ext cx="45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66" name="Line 9"/>
            <p:cNvSpPr>
              <a:spLocks noChangeShapeType="1"/>
            </p:cNvSpPr>
            <p:nvPr/>
          </p:nvSpPr>
          <p:spPr bwMode="auto">
            <a:xfrm flipH="1" flipV="1">
              <a:off x="4195" y="572"/>
              <a:ext cx="182" cy="6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67" name="Line 10"/>
            <p:cNvSpPr>
              <a:spLocks noChangeShapeType="1"/>
            </p:cNvSpPr>
            <p:nvPr/>
          </p:nvSpPr>
          <p:spPr bwMode="auto">
            <a:xfrm flipV="1">
              <a:off x="4513" y="935"/>
              <a:ext cx="363" cy="3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68" name="Line 11"/>
            <p:cNvSpPr>
              <a:spLocks noChangeShapeType="1"/>
            </p:cNvSpPr>
            <p:nvPr/>
          </p:nvSpPr>
          <p:spPr bwMode="auto">
            <a:xfrm flipV="1">
              <a:off x="4558" y="1117"/>
              <a:ext cx="363" cy="2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69" name="Line 12"/>
            <p:cNvSpPr>
              <a:spLocks noChangeShapeType="1"/>
            </p:cNvSpPr>
            <p:nvPr/>
          </p:nvSpPr>
          <p:spPr bwMode="auto">
            <a:xfrm>
              <a:off x="4558" y="1389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70" name="Line 13"/>
            <p:cNvSpPr>
              <a:spLocks noChangeShapeType="1"/>
            </p:cNvSpPr>
            <p:nvPr/>
          </p:nvSpPr>
          <p:spPr bwMode="auto">
            <a:xfrm>
              <a:off x="4558" y="1434"/>
              <a:ext cx="409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71" name="Line 14"/>
            <p:cNvSpPr>
              <a:spLocks noChangeShapeType="1"/>
            </p:cNvSpPr>
            <p:nvPr/>
          </p:nvSpPr>
          <p:spPr bwMode="auto">
            <a:xfrm>
              <a:off x="4558" y="1480"/>
              <a:ext cx="409" cy="9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72" name="Line 15"/>
            <p:cNvSpPr>
              <a:spLocks noChangeShapeType="1"/>
            </p:cNvSpPr>
            <p:nvPr/>
          </p:nvSpPr>
          <p:spPr bwMode="auto">
            <a:xfrm>
              <a:off x="4513" y="1525"/>
              <a:ext cx="227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73" name="Line 16"/>
            <p:cNvSpPr>
              <a:spLocks noChangeShapeType="1"/>
            </p:cNvSpPr>
            <p:nvPr/>
          </p:nvSpPr>
          <p:spPr bwMode="auto">
            <a:xfrm>
              <a:off x="4468" y="1570"/>
              <a:ext cx="136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74" name="Line 17"/>
            <p:cNvSpPr>
              <a:spLocks noChangeShapeType="1"/>
            </p:cNvSpPr>
            <p:nvPr/>
          </p:nvSpPr>
          <p:spPr bwMode="auto">
            <a:xfrm>
              <a:off x="4422" y="1570"/>
              <a:ext cx="227" cy="3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75" name="Line 18"/>
            <p:cNvSpPr>
              <a:spLocks noChangeShapeType="1"/>
            </p:cNvSpPr>
            <p:nvPr/>
          </p:nvSpPr>
          <p:spPr bwMode="auto">
            <a:xfrm>
              <a:off x="4422" y="1570"/>
              <a:ext cx="46" cy="49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76" name="Line 19"/>
            <p:cNvSpPr>
              <a:spLocks noChangeShapeType="1"/>
            </p:cNvSpPr>
            <p:nvPr/>
          </p:nvSpPr>
          <p:spPr bwMode="auto">
            <a:xfrm flipH="1" flipV="1">
              <a:off x="3651" y="1207"/>
              <a:ext cx="590" cy="1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77" name="Line 20"/>
            <p:cNvSpPr>
              <a:spLocks noChangeShapeType="1"/>
            </p:cNvSpPr>
            <p:nvPr/>
          </p:nvSpPr>
          <p:spPr bwMode="auto">
            <a:xfrm flipH="1">
              <a:off x="3923" y="1434"/>
              <a:ext cx="318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78" name="Line 21"/>
            <p:cNvSpPr>
              <a:spLocks noChangeShapeType="1"/>
            </p:cNvSpPr>
            <p:nvPr/>
          </p:nvSpPr>
          <p:spPr bwMode="auto">
            <a:xfrm flipH="1">
              <a:off x="3742" y="1480"/>
              <a:ext cx="499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79" name="Line 22"/>
            <p:cNvSpPr>
              <a:spLocks noChangeShapeType="1"/>
            </p:cNvSpPr>
            <p:nvPr/>
          </p:nvSpPr>
          <p:spPr bwMode="auto">
            <a:xfrm flipH="1">
              <a:off x="3833" y="1525"/>
              <a:ext cx="453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80" name="Line 23"/>
            <p:cNvSpPr>
              <a:spLocks noChangeShapeType="1"/>
            </p:cNvSpPr>
            <p:nvPr/>
          </p:nvSpPr>
          <p:spPr bwMode="auto">
            <a:xfrm flipH="1">
              <a:off x="4332" y="1570"/>
              <a:ext cx="45" cy="2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81" name="Line 24"/>
            <p:cNvSpPr>
              <a:spLocks noChangeShapeType="1"/>
            </p:cNvSpPr>
            <p:nvPr/>
          </p:nvSpPr>
          <p:spPr bwMode="auto">
            <a:xfrm flipH="1">
              <a:off x="4105" y="1570"/>
              <a:ext cx="227" cy="40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23555" name="Group 25"/>
          <p:cNvGrpSpPr>
            <a:grpSpLocks/>
          </p:cNvGrpSpPr>
          <p:nvPr/>
        </p:nvGrpSpPr>
        <p:grpSpPr bwMode="auto">
          <a:xfrm>
            <a:off x="3995738" y="692150"/>
            <a:ext cx="2089150" cy="2376488"/>
            <a:chOff x="3651" y="572"/>
            <a:chExt cx="1316" cy="1497"/>
          </a:xfrm>
        </p:grpSpPr>
        <p:sp>
          <p:nvSpPr>
            <p:cNvPr id="23638" name="Oval 26"/>
            <p:cNvSpPr>
              <a:spLocks noChangeArrowheads="1"/>
            </p:cNvSpPr>
            <p:nvPr/>
          </p:nvSpPr>
          <p:spPr bwMode="auto">
            <a:xfrm>
              <a:off x="4241" y="1253"/>
              <a:ext cx="317" cy="317"/>
            </a:xfrm>
            <a:prstGeom prst="ellips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23639" name="Line 27"/>
            <p:cNvSpPr>
              <a:spLocks noChangeShapeType="1"/>
            </p:cNvSpPr>
            <p:nvPr/>
          </p:nvSpPr>
          <p:spPr bwMode="auto">
            <a:xfrm flipH="1" flipV="1">
              <a:off x="3833" y="981"/>
              <a:ext cx="453" cy="31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40" name="Line 28"/>
            <p:cNvSpPr>
              <a:spLocks noChangeShapeType="1"/>
            </p:cNvSpPr>
            <p:nvPr/>
          </p:nvSpPr>
          <p:spPr bwMode="auto">
            <a:xfrm flipH="1" flipV="1">
              <a:off x="4150" y="981"/>
              <a:ext cx="182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41" name="Line 29"/>
            <p:cNvSpPr>
              <a:spLocks noChangeShapeType="1"/>
            </p:cNvSpPr>
            <p:nvPr/>
          </p:nvSpPr>
          <p:spPr bwMode="auto">
            <a:xfrm flipH="1" flipV="1">
              <a:off x="4377" y="754"/>
              <a:ext cx="45" cy="49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42" name="Line 30"/>
            <p:cNvSpPr>
              <a:spLocks noChangeShapeType="1"/>
            </p:cNvSpPr>
            <p:nvPr/>
          </p:nvSpPr>
          <p:spPr bwMode="auto">
            <a:xfrm flipV="1">
              <a:off x="4468" y="890"/>
              <a:ext cx="181" cy="4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43" name="Line 31"/>
            <p:cNvSpPr>
              <a:spLocks noChangeShapeType="1"/>
            </p:cNvSpPr>
            <p:nvPr/>
          </p:nvSpPr>
          <p:spPr bwMode="auto">
            <a:xfrm flipV="1">
              <a:off x="4468" y="981"/>
              <a:ext cx="45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44" name="Line 32"/>
            <p:cNvSpPr>
              <a:spLocks noChangeShapeType="1"/>
            </p:cNvSpPr>
            <p:nvPr/>
          </p:nvSpPr>
          <p:spPr bwMode="auto">
            <a:xfrm flipH="1" flipV="1">
              <a:off x="4195" y="572"/>
              <a:ext cx="182" cy="6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45" name="Line 33"/>
            <p:cNvSpPr>
              <a:spLocks noChangeShapeType="1"/>
            </p:cNvSpPr>
            <p:nvPr/>
          </p:nvSpPr>
          <p:spPr bwMode="auto">
            <a:xfrm flipV="1">
              <a:off x="4513" y="935"/>
              <a:ext cx="363" cy="3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46" name="Line 34"/>
            <p:cNvSpPr>
              <a:spLocks noChangeShapeType="1"/>
            </p:cNvSpPr>
            <p:nvPr/>
          </p:nvSpPr>
          <p:spPr bwMode="auto">
            <a:xfrm flipV="1">
              <a:off x="4558" y="1117"/>
              <a:ext cx="363" cy="2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47" name="Line 35"/>
            <p:cNvSpPr>
              <a:spLocks noChangeShapeType="1"/>
            </p:cNvSpPr>
            <p:nvPr/>
          </p:nvSpPr>
          <p:spPr bwMode="auto">
            <a:xfrm>
              <a:off x="4558" y="1389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48" name="Line 36"/>
            <p:cNvSpPr>
              <a:spLocks noChangeShapeType="1"/>
            </p:cNvSpPr>
            <p:nvPr/>
          </p:nvSpPr>
          <p:spPr bwMode="auto">
            <a:xfrm>
              <a:off x="4558" y="1434"/>
              <a:ext cx="409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49" name="Line 37"/>
            <p:cNvSpPr>
              <a:spLocks noChangeShapeType="1"/>
            </p:cNvSpPr>
            <p:nvPr/>
          </p:nvSpPr>
          <p:spPr bwMode="auto">
            <a:xfrm>
              <a:off x="4558" y="1480"/>
              <a:ext cx="409" cy="9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50" name="Line 38"/>
            <p:cNvSpPr>
              <a:spLocks noChangeShapeType="1"/>
            </p:cNvSpPr>
            <p:nvPr/>
          </p:nvSpPr>
          <p:spPr bwMode="auto">
            <a:xfrm>
              <a:off x="4513" y="1525"/>
              <a:ext cx="227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51" name="Line 39"/>
            <p:cNvSpPr>
              <a:spLocks noChangeShapeType="1"/>
            </p:cNvSpPr>
            <p:nvPr/>
          </p:nvSpPr>
          <p:spPr bwMode="auto">
            <a:xfrm>
              <a:off x="4468" y="1570"/>
              <a:ext cx="136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52" name="Line 40"/>
            <p:cNvSpPr>
              <a:spLocks noChangeShapeType="1"/>
            </p:cNvSpPr>
            <p:nvPr/>
          </p:nvSpPr>
          <p:spPr bwMode="auto">
            <a:xfrm>
              <a:off x="4422" y="1570"/>
              <a:ext cx="227" cy="3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53" name="Line 41"/>
            <p:cNvSpPr>
              <a:spLocks noChangeShapeType="1"/>
            </p:cNvSpPr>
            <p:nvPr/>
          </p:nvSpPr>
          <p:spPr bwMode="auto">
            <a:xfrm>
              <a:off x="4422" y="1570"/>
              <a:ext cx="46" cy="49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54" name="Line 42"/>
            <p:cNvSpPr>
              <a:spLocks noChangeShapeType="1"/>
            </p:cNvSpPr>
            <p:nvPr/>
          </p:nvSpPr>
          <p:spPr bwMode="auto">
            <a:xfrm flipH="1" flipV="1">
              <a:off x="3651" y="1207"/>
              <a:ext cx="590" cy="1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55" name="Line 43"/>
            <p:cNvSpPr>
              <a:spLocks noChangeShapeType="1"/>
            </p:cNvSpPr>
            <p:nvPr/>
          </p:nvSpPr>
          <p:spPr bwMode="auto">
            <a:xfrm flipH="1">
              <a:off x="3923" y="1434"/>
              <a:ext cx="318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56" name="Line 44"/>
            <p:cNvSpPr>
              <a:spLocks noChangeShapeType="1"/>
            </p:cNvSpPr>
            <p:nvPr/>
          </p:nvSpPr>
          <p:spPr bwMode="auto">
            <a:xfrm flipH="1">
              <a:off x="3742" y="1480"/>
              <a:ext cx="499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57" name="Line 45"/>
            <p:cNvSpPr>
              <a:spLocks noChangeShapeType="1"/>
            </p:cNvSpPr>
            <p:nvPr/>
          </p:nvSpPr>
          <p:spPr bwMode="auto">
            <a:xfrm flipH="1">
              <a:off x="3833" y="1525"/>
              <a:ext cx="453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58" name="Line 46"/>
            <p:cNvSpPr>
              <a:spLocks noChangeShapeType="1"/>
            </p:cNvSpPr>
            <p:nvPr/>
          </p:nvSpPr>
          <p:spPr bwMode="auto">
            <a:xfrm flipH="1">
              <a:off x="4332" y="1570"/>
              <a:ext cx="45" cy="2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59" name="Line 47"/>
            <p:cNvSpPr>
              <a:spLocks noChangeShapeType="1"/>
            </p:cNvSpPr>
            <p:nvPr/>
          </p:nvSpPr>
          <p:spPr bwMode="auto">
            <a:xfrm flipH="1">
              <a:off x="4105" y="1570"/>
              <a:ext cx="227" cy="40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23556" name="Group 48"/>
          <p:cNvGrpSpPr>
            <a:grpSpLocks/>
          </p:cNvGrpSpPr>
          <p:nvPr/>
        </p:nvGrpSpPr>
        <p:grpSpPr bwMode="auto">
          <a:xfrm>
            <a:off x="4572000" y="2133600"/>
            <a:ext cx="2089150" cy="2376488"/>
            <a:chOff x="3651" y="572"/>
            <a:chExt cx="1316" cy="1497"/>
          </a:xfrm>
        </p:grpSpPr>
        <p:sp>
          <p:nvSpPr>
            <p:cNvPr id="23616" name="Oval 49"/>
            <p:cNvSpPr>
              <a:spLocks noChangeArrowheads="1"/>
            </p:cNvSpPr>
            <p:nvPr/>
          </p:nvSpPr>
          <p:spPr bwMode="auto">
            <a:xfrm>
              <a:off x="4241" y="1253"/>
              <a:ext cx="317" cy="317"/>
            </a:xfrm>
            <a:prstGeom prst="ellips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23617" name="Line 50"/>
            <p:cNvSpPr>
              <a:spLocks noChangeShapeType="1"/>
            </p:cNvSpPr>
            <p:nvPr/>
          </p:nvSpPr>
          <p:spPr bwMode="auto">
            <a:xfrm flipH="1" flipV="1">
              <a:off x="3833" y="981"/>
              <a:ext cx="453" cy="31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18" name="Line 51"/>
            <p:cNvSpPr>
              <a:spLocks noChangeShapeType="1"/>
            </p:cNvSpPr>
            <p:nvPr/>
          </p:nvSpPr>
          <p:spPr bwMode="auto">
            <a:xfrm flipH="1" flipV="1">
              <a:off x="4150" y="981"/>
              <a:ext cx="182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19" name="Line 52"/>
            <p:cNvSpPr>
              <a:spLocks noChangeShapeType="1"/>
            </p:cNvSpPr>
            <p:nvPr/>
          </p:nvSpPr>
          <p:spPr bwMode="auto">
            <a:xfrm flipH="1" flipV="1">
              <a:off x="4377" y="754"/>
              <a:ext cx="45" cy="49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20" name="Line 53"/>
            <p:cNvSpPr>
              <a:spLocks noChangeShapeType="1"/>
            </p:cNvSpPr>
            <p:nvPr/>
          </p:nvSpPr>
          <p:spPr bwMode="auto">
            <a:xfrm flipV="1">
              <a:off x="4468" y="890"/>
              <a:ext cx="181" cy="4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21" name="Line 54"/>
            <p:cNvSpPr>
              <a:spLocks noChangeShapeType="1"/>
            </p:cNvSpPr>
            <p:nvPr/>
          </p:nvSpPr>
          <p:spPr bwMode="auto">
            <a:xfrm flipV="1">
              <a:off x="4468" y="981"/>
              <a:ext cx="45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22" name="Line 55"/>
            <p:cNvSpPr>
              <a:spLocks noChangeShapeType="1"/>
            </p:cNvSpPr>
            <p:nvPr/>
          </p:nvSpPr>
          <p:spPr bwMode="auto">
            <a:xfrm flipH="1" flipV="1">
              <a:off x="4195" y="572"/>
              <a:ext cx="182" cy="6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23" name="Line 56"/>
            <p:cNvSpPr>
              <a:spLocks noChangeShapeType="1"/>
            </p:cNvSpPr>
            <p:nvPr/>
          </p:nvSpPr>
          <p:spPr bwMode="auto">
            <a:xfrm flipV="1">
              <a:off x="4513" y="935"/>
              <a:ext cx="363" cy="3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24" name="Line 57"/>
            <p:cNvSpPr>
              <a:spLocks noChangeShapeType="1"/>
            </p:cNvSpPr>
            <p:nvPr/>
          </p:nvSpPr>
          <p:spPr bwMode="auto">
            <a:xfrm flipV="1">
              <a:off x="4558" y="1117"/>
              <a:ext cx="363" cy="2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25" name="Line 58"/>
            <p:cNvSpPr>
              <a:spLocks noChangeShapeType="1"/>
            </p:cNvSpPr>
            <p:nvPr/>
          </p:nvSpPr>
          <p:spPr bwMode="auto">
            <a:xfrm>
              <a:off x="4558" y="1389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26" name="Line 59"/>
            <p:cNvSpPr>
              <a:spLocks noChangeShapeType="1"/>
            </p:cNvSpPr>
            <p:nvPr/>
          </p:nvSpPr>
          <p:spPr bwMode="auto">
            <a:xfrm>
              <a:off x="4558" y="1434"/>
              <a:ext cx="409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27" name="Line 60"/>
            <p:cNvSpPr>
              <a:spLocks noChangeShapeType="1"/>
            </p:cNvSpPr>
            <p:nvPr/>
          </p:nvSpPr>
          <p:spPr bwMode="auto">
            <a:xfrm>
              <a:off x="4558" y="1480"/>
              <a:ext cx="409" cy="9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28" name="Line 61"/>
            <p:cNvSpPr>
              <a:spLocks noChangeShapeType="1"/>
            </p:cNvSpPr>
            <p:nvPr/>
          </p:nvSpPr>
          <p:spPr bwMode="auto">
            <a:xfrm>
              <a:off x="4513" y="1525"/>
              <a:ext cx="227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29" name="Line 62"/>
            <p:cNvSpPr>
              <a:spLocks noChangeShapeType="1"/>
            </p:cNvSpPr>
            <p:nvPr/>
          </p:nvSpPr>
          <p:spPr bwMode="auto">
            <a:xfrm>
              <a:off x="4468" y="1570"/>
              <a:ext cx="136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30" name="Line 63"/>
            <p:cNvSpPr>
              <a:spLocks noChangeShapeType="1"/>
            </p:cNvSpPr>
            <p:nvPr/>
          </p:nvSpPr>
          <p:spPr bwMode="auto">
            <a:xfrm>
              <a:off x="4422" y="1570"/>
              <a:ext cx="227" cy="3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31" name="Line 64"/>
            <p:cNvSpPr>
              <a:spLocks noChangeShapeType="1"/>
            </p:cNvSpPr>
            <p:nvPr/>
          </p:nvSpPr>
          <p:spPr bwMode="auto">
            <a:xfrm>
              <a:off x="4422" y="1570"/>
              <a:ext cx="46" cy="49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32" name="Line 65"/>
            <p:cNvSpPr>
              <a:spLocks noChangeShapeType="1"/>
            </p:cNvSpPr>
            <p:nvPr/>
          </p:nvSpPr>
          <p:spPr bwMode="auto">
            <a:xfrm flipH="1" flipV="1">
              <a:off x="3651" y="1207"/>
              <a:ext cx="590" cy="1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33" name="Line 66"/>
            <p:cNvSpPr>
              <a:spLocks noChangeShapeType="1"/>
            </p:cNvSpPr>
            <p:nvPr/>
          </p:nvSpPr>
          <p:spPr bwMode="auto">
            <a:xfrm flipH="1">
              <a:off x="3923" y="1434"/>
              <a:ext cx="318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34" name="Line 67"/>
            <p:cNvSpPr>
              <a:spLocks noChangeShapeType="1"/>
            </p:cNvSpPr>
            <p:nvPr/>
          </p:nvSpPr>
          <p:spPr bwMode="auto">
            <a:xfrm flipH="1">
              <a:off x="3742" y="1480"/>
              <a:ext cx="499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35" name="Line 68"/>
            <p:cNvSpPr>
              <a:spLocks noChangeShapeType="1"/>
            </p:cNvSpPr>
            <p:nvPr/>
          </p:nvSpPr>
          <p:spPr bwMode="auto">
            <a:xfrm flipH="1">
              <a:off x="3833" y="1525"/>
              <a:ext cx="453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36" name="Line 69"/>
            <p:cNvSpPr>
              <a:spLocks noChangeShapeType="1"/>
            </p:cNvSpPr>
            <p:nvPr/>
          </p:nvSpPr>
          <p:spPr bwMode="auto">
            <a:xfrm flipH="1">
              <a:off x="4332" y="1570"/>
              <a:ext cx="45" cy="2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37" name="Line 70"/>
            <p:cNvSpPr>
              <a:spLocks noChangeShapeType="1"/>
            </p:cNvSpPr>
            <p:nvPr/>
          </p:nvSpPr>
          <p:spPr bwMode="auto">
            <a:xfrm flipH="1">
              <a:off x="4105" y="1570"/>
              <a:ext cx="227" cy="40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23557" name="Group 71"/>
          <p:cNvGrpSpPr>
            <a:grpSpLocks/>
          </p:cNvGrpSpPr>
          <p:nvPr/>
        </p:nvGrpSpPr>
        <p:grpSpPr bwMode="auto">
          <a:xfrm>
            <a:off x="755650" y="3429000"/>
            <a:ext cx="2089150" cy="2376488"/>
            <a:chOff x="3651" y="572"/>
            <a:chExt cx="1316" cy="1497"/>
          </a:xfrm>
        </p:grpSpPr>
        <p:sp>
          <p:nvSpPr>
            <p:cNvPr id="23594" name="Oval 72"/>
            <p:cNvSpPr>
              <a:spLocks noChangeArrowheads="1"/>
            </p:cNvSpPr>
            <p:nvPr/>
          </p:nvSpPr>
          <p:spPr bwMode="auto">
            <a:xfrm>
              <a:off x="4241" y="1253"/>
              <a:ext cx="317" cy="317"/>
            </a:xfrm>
            <a:prstGeom prst="ellips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23595" name="Line 73"/>
            <p:cNvSpPr>
              <a:spLocks noChangeShapeType="1"/>
            </p:cNvSpPr>
            <p:nvPr/>
          </p:nvSpPr>
          <p:spPr bwMode="auto">
            <a:xfrm flipH="1" flipV="1">
              <a:off x="3833" y="981"/>
              <a:ext cx="453" cy="31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596" name="Line 74"/>
            <p:cNvSpPr>
              <a:spLocks noChangeShapeType="1"/>
            </p:cNvSpPr>
            <p:nvPr/>
          </p:nvSpPr>
          <p:spPr bwMode="auto">
            <a:xfrm flipH="1" flipV="1">
              <a:off x="4150" y="981"/>
              <a:ext cx="182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597" name="Line 75"/>
            <p:cNvSpPr>
              <a:spLocks noChangeShapeType="1"/>
            </p:cNvSpPr>
            <p:nvPr/>
          </p:nvSpPr>
          <p:spPr bwMode="auto">
            <a:xfrm flipH="1" flipV="1">
              <a:off x="4377" y="754"/>
              <a:ext cx="45" cy="49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598" name="Line 76"/>
            <p:cNvSpPr>
              <a:spLocks noChangeShapeType="1"/>
            </p:cNvSpPr>
            <p:nvPr/>
          </p:nvSpPr>
          <p:spPr bwMode="auto">
            <a:xfrm flipV="1">
              <a:off x="4468" y="890"/>
              <a:ext cx="181" cy="4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599" name="Line 77"/>
            <p:cNvSpPr>
              <a:spLocks noChangeShapeType="1"/>
            </p:cNvSpPr>
            <p:nvPr/>
          </p:nvSpPr>
          <p:spPr bwMode="auto">
            <a:xfrm flipV="1">
              <a:off x="4468" y="981"/>
              <a:ext cx="45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00" name="Line 78"/>
            <p:cNvSpPr>
              <a:spLocks noChangeShapeType="1"/>
            </p:cNvSpPr>
            <p:nvPr/>
          </p:nvSpPr>
          <p:spPr bwMode="auto">
            <a:xfrm flipH="1" flipV="1">
              <a:off x="4195" y="572"/>
              <a:ext cx="182" cy="6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01" name="Line 79"/>
            <p:cNvSpPr>
              <a:spLocks noChangeShapeType="1"/>
            </p:cNvSpPr>
            <p:nvPr/>
          </p:nvSpPr>
          <p:spPr bwMode="auto">
            <a:xfrm flipV="1">
              <a:off x="4513" y="935"/>
              <a:ext cx="363" cy="3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02" name="Line 80"/>
            <p:cNvSpPr>
              <a:spLocks noChangeShapeType="1"/>
            </p:cNvSpPr>
            <p:nvPr/>
          </p:nvSpPr>
          <p:spPr bwMode="auto">
            <a:xfrm flipV="1">
              <a:off x="4558" y="1117"/>
              <a:ext cx="363" cy="2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03" name="Line 81"/>
            <p:cNvSpPr>
              <a:spLocks noChangeShapeType="1"/>
            </p:cNvSpPr>
            <p:nvPr/>
          </p:nvSpPr>
          <p:spPr bwMode="auto">
            <a:xfrm>
              <a:off x="4558" y="1389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04" name="Line 82"/>
            <p:cNvSpPr>
              <a:spLocks noChangeShapeType="1"/>
            </p:cNvSpPr>
            <p:nvPr/>
          </p:nvSpPr>
          <p:spPr bwMode="auto">
            <a:xfrm>
              <a:off x="4558" y="1434"/>
              <a:ext cx="409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05" name="Line 83"/>
            <p:cNvSpPr>
              <a:spLocks noChangeShapeType="1"/>
            </p:cNvSpPr>
            <p:nvPr/>
          </p:nvSpPr>
          <p:spPr bwMode="auto">
            <a:xfrm>
              <a:off x="4558" y="1480"/>
              <a:ext cx="409" cy="9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06" name="Line 84"/>
            <p:cNvSpPr>
              <a:spLocks noChangeShapeType="1"/>
            </p:cNvSpPr>
            <p:nvPr/>
          </p:nvSpPr>
          <p:spPr bwMode="auto">
            <a:xfrm>
              <a:off x="4513" y="1525"/>
              <a:ext cx="227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07" name="Line 85"/>
            <p:cNvSpPr>
              <a:spLocks noChangeShapeType="1"/>
            </p:cNvSpPr>
            <p:nvPr/>
          </p:nvSpPr>
          <p:spPr bwMode="auto">
            <a:xfrm>
              <a:off x="4468" y="1570"/>
              <a:ext cx="136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08" name="Line 86"/>
            <p:cNvSpPr>
              <a:spLocks noChangeShapeType="1"/>
            </p:cNvSpPr>
            <p:nvPr/>
          </p:nvSpPr>
          <p:spPr bwMode="auto">
            <a:xfrm>
              <a:off x="4422" y="1570"/>
              <a:ext cx="227" cy="3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09" name="Line 87"/>
            <p:cNvSpPr>
              <a:spLocks noChangeShapeType="1"/>
            </p:cNvSpPr>
            <p:nvPr/>
          </p:nvSpPr>
          <p:spPr bwMode="auto">
            <a:xfrm>
              <a:off x="4422" y="1570"/>
              <a:ext cx="46" cy="49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10" name="Line 88"/>
            <p:cNvSpPr>
              <a:spLocks noChangeShapeType="1"/>
            </p:cNvSpPr>
            <p:nvPr/>
          </p:nvSpPr>
          <p:spPr bwMode="auto">
            <a:xfrm flipH="1" flipV="1">
              <a:off x="3651" y="1207"/>
              <a:ext cx="590" cy="1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11" name="Line 89"/>
            <p:cNvSpPr>
              <a:spLocks noChangeShapeType="1"/>
            </p:cNvSpPr>
            <p:nvPr/>
          </p:nvSpPr>
          <p:spPr bwMode="auto">
            <a:xfrm flipH="1">
              <a:off x="3923" y="1434"/>
              <a:ext cx="318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12" name="Line 90"/>
            <p:cNvSpPr>
              <a:spLocks noChangeShapeType="1"/>
            </p:cNvSpPr>
            <p:nvPr/>
          </p:nvSpPr>
          <p:spPr bwMode="auto">
            <a:xfrm flipH="1">
              <a:off x="3742" y="1480"/>
              <a:ext cx="499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13" name="Line 91"/>
            <p:cNvSpPr>
              <a:spLocks noChangeShapeType="1"/>
            </p:cNvSpPr>
            <p:nvPr/>
          </p:nvSpPr>
          <p:spPr bwMode="auto">
            <a:xfrm flipH="1">
              <a:off x="3833" y="1525"/>
              <a:ext cx="453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14" name="Line 92"/>
            <p:cNvSpPr>
              <a:spLocks noChangeShapeType="1"/>
            </p:cNvSpPr>
            <p:nvPr/>
          </p:nvSpPr>
          <p:spPr bwMode="auto">
            <a:xfrm flipH="1">
              <a:off x="4332" y="1570"/>
              <a:ext cx="45" cy="2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15" name="Line 93"/>
            <p:cNvSpPr>
              <a:spLocks noChangeShapeType="1"/>
            </p:cNvSpPr>
            <p:nvPr/>
          </p:nvSpPr>
          <p:spPr bwMode="auto">
            <a:xfrm flipH="1">
              <a:off x="4105" y="1570"/>
              <a:ext cx="227" cy="40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23558" name="Group 94"/>
          <p:cNvGrpSpPr>
            <a:grpSpLocks/>
          </p:cNvGrpSpPr>
          <p:nvPr/>
        </p:nvGrpSpPr>
        <p:grpSpPr bwMode="auto">
          <a:xfrm>
            <a:off x="6732588" y="4076700"/>
            <a:ext cx="2089150" cy="2376488"/>
            <a:chOff x="3651" y="572"/>
            <a:chExt cx="1316" cy="1497"/>
          </a:xfrm>
        </p:grpSpPr>
        <p:sp>
          <p:nvSpPr>
            <p:cNvPr id="23572" name="Oval 95"/>
            <p:cNvSpPr>
              <a:spLocks noChangeArrowheads="1"/>
            </p:cNvSpPr>
            <p:nvPr/>
          </p:nvSpPr>
          <p:spPr bwMode="auto">
            <a:xfrm>
              <a:off x="4241" y="1253"/>
              <a:ext cx="317" cy="317"/>
            </a:xfrm>
            <a:prstGeom prst="ellips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23573" name="Line 96"/>
            <p:cNvSpPr>
              <a:spLocks noChangeShapeType="1"/>
            </p:cNvSpPr>
            <p:nvPr/>
          </p:nvSpPr>
          <p:spPr bwMode="auto">
            <a:xfrm flipH="1" flipV="1">
              <a:off x="3833" y="981"/>
              <a:ext cx="453" cy="31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574" name="Line 97"/>
            <p:cNvSpPr>
              <a:spLocks noChangeShapeType="1"/>
            </p:cNvSpPr>
            <p:nvPr/>
          </p:nvSpPr>
          <p:spPr bwMode="auto">
            <a:xfrm flipH="1" flipV="1">
              <a:off x="4150" y="981"/>
              <a:ext cx="182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575" name="Line 98"/>
            <p:cNvSpPr>
              <a:spLocks noChangeShapeType="1"/>
            </p:cNvSpPr>
            <p:nvPr/>
          </p:nvSpPr>
          <p:spPr bwMode="auto">
            <a:xfrm flipH="1" flipV="1">
              <a:off x="4377" y="754"/>
              <a:ext cx="45" cy="49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576" name="Line 99"/>
            <p:cNvSpPr>
              <a:spLocks noChangeShapeType="1"/>
            </p:cNvSpPr>
            <p:nvPr/>
          </p:nvSpPr>
          <p:spPr bwMode="auto">
            <a:xfrm flipV="1">
              <a:off x="4468" y="890"/>
              <a:ext cx="181" cy="4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577" name="Line 100"/>
            <p:cNvSpPr>
              <a:spLocks noChangeShapeType="1"/>
            </p:cNvSpPr>
            <p:nvPr/>
          </p:nvSpPr>
          <p:spPr bwMode="auto">
            <a:xfrm flipV="1">
              <a:off x="4468" y="981"/>
              <a:ext cx="45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578" name="Line 101"/>
            <p:cNvSpPr>
              <a:spLocks noChangeShapeType="1"/>
            </p:cNvSpPr>
            <p:nvPr/>
          </p:nvSpPr>
          <p:spPr bwMode="auto">
            <a:xfrm flipH="1" flipV="1">
              <a:off x="4195" y="572"/>
              <a:ext cx="182" cy="6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579" name="Line 102"/>
            <p:cNvSpPr>
              <a:spLocks noChangeShapeType="1"/>
            </p:cNvSpPr>
            <p:nvPr/>
          </p:nvSpPr>
          <p:spPr bwMode="auto">
            <a:xfrm flipV="1">
              <a:off x="4513" y="935"/>
              <a:ext cx="363" cy="3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580" name="Line 103"/>
            <p:cNvSpPr>
              <a:spLocks noChangeShapeType="1"/>
            </p:cNvSpPr>
            <p:nvPr/>
          </p:nvSpPr>
          <p:spPr bwMode="auto">
            <a:xfrm flipV="1">
              <a:off x="4558" y="1117"/>
              <a:ext cx="363" cy="2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581" name="Line 104"/>
            <p:cNvSpPr>
              <a:spLocks noChangeShapeType="1"/>
            </p:cNvSpPr>
            <p:nvPr/>
          </p:nvSpPr>
          <p:spPr bwMode="auto">
            <a:xfrm>
              <a:off x="4558" y="1389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582" name="Line 105"/>
            <p:cNvSpPr>
              <a:spLocks noChangeShapeType="1"/>
            </p:cNvSpPr>
            <p:nvPr/>
          </p:nvSpPr>
          <p:spPr bwMode="auto">
            <a:xfrm>
              <a:off x="4558" y="1434"/>
              <a:ext cx="409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583" name="Line 106"/>
            <p:cNvSpPr>
              <a:spLocks noChangeShapeType="1"/>
            </p:cNvSpPr>
            <p:nvPr/>
          </p:nvSpPr>
          <p:spPr bwMode="auto">
            <a:xfrm>
              <a:off x="4558" y="1480"/>
              <a:ext cx="409" cy="9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584" name="Line 107"/>
            <p:cNvSpPr>
              <a:spLocks noChangeShapeType="1"/>
            </p:cNvSpPr>
            <p:nvPr/>
          </p:nvSpPr>
          <p:spPr bwMode="auto">
            <a:xfrm>
              <a:off x="4513" y="1525"/>
              <a:ext cx="227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585" name="Line 108"/>
            <p:cNvSpPr>
              <a:spLocks noChangeShapeType="1"/>
            </p:cNvSpPr>
            <p:nvPr/>
          </p:nvSpPr>
          <p:spPr bwMode="auto">
            <a:xfrm>
              <a:off x="4468" y="1570"/>
              <a:ext cx="136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586" name="Line 109"/>
            <p:cNvSpPr>
              <a:spLocks noChangeShapeType="1"/>
            </p:cNvSpPr>
            <p:nvPr/>
          </p:nvSpPr>
          <p:spPr bwMode="auto">
            <a:xfrm>
              <a:off x="4422" y="1570"/>
              <a:ext cx="227" cy="3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587" name="Line 110"/>
            <p:cNvSpPr>
              <a:spLocks noChangeShapeType="1"/>
            </p:cNvSpPr>
            <p:nvPr/>
          </p:nvSpPr>
          <p:spPr bwMode="auto">
            <a:xfrm>
              <a:off x="4422" y="1570"/>
              <a:ext cx="46" cy="49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588" name="Line 111"/>
            <p:cNvSpPr>
              <a:spLocks noChangeShapeType="1"/>
            </p:cNvSpPr>
            <p:nvPr/>
          </p:nvSpPr>
          <p:spPr bwMode="auto">
            <a:xfrm flipH="1" flipV="1">
              <a:off x="3651" y="1207"/>
              <a:ext cx="590" cy="1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589" name="Line 112"/>
            <p:cNvSpPr>
              <a:spLocks noChangeShapeType="1"/>
            </p:cNvSpPr>
            <p:nvPr/>
          </p:nvSpPr>
          <p:spPr bwMode="auto">
            <a:xfrm flipH="1">
              <a:off x="3923" y="1434"/>
              <a:ext cx="318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590" name="Line 113"/>
            <p:cNvSpPr>
              <a:spLocks noChangeShapeType="1"/>
            </p:cNvSpPr>
            <p:nvPr/>
          </p:nvSpPr>
          <p:spPr bwMode="auto">
            <a:xfrm flipH="1">
              <a:off x="3742" y="1480"/>
              <a:ext cx="499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591" name="Line 114"/>
            <p:cNvSpPr>
              <a:spLocks noChangeShapeType="1"/>
            </p:cNvSpPr>
            <p:nvPr/>
          </p:nvSpPr>
          <p:spPr bwMode="auto">
            <a:xfrm flipH="1">
              <a:off x="3833" y="1525"/>
              <a:ext cx="453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592" name="Line 115"/>
            <p:cNvSpPr>
              <a:spLocks noChangeShapeType="1"/>
            </p:cNvSpPr>
            <p:nvPr/>
          </p:nvSpPr>
          <p:spPr bwMode="auto">
            <a:xfrm flipH="1">
              <a:off x="4332" y="1570"/>
              <a:ext cx="45" cy="2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593" name="Line 116"/>
            <p:cNvSpPr>
              <a:spLocks noChangeShapeType="1"/>
            </p:cNvSpPr>
            <p:nvPr/>
          </p:nvSpPr>
          <p:spPr bwMode="auto">
            <a:xfrm flipH="1">
              <a:off x="4105" y="1570"/>
              <a:ext cx="227" cy="40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3559" name="Line 117"/>
          <p:cNvSpPr>
            <a:spLocks noChangeShapeType="1"/>
          </p:cNvSpPr>
          <p:nvPr/>
        </p:nvSpPr>
        <p:spPr bwMode="auto">
          <a:xfrm>
            <a:off x="5435600" y="2060575"/>
            <a:ext cx="1296988" cy="144463"/>
          </a:xfrm>
          <a:prstGeom prst="line">
            <a:avLst/>
          </a:prstGeom>
          <a:noFill/>
          <a:ln w="3175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560" name="Line 118"/>
          <p:cNvSpPr>
            <a:spLocks noChangeShapeType="1"/>
          </p:cNvSpPr>
          <p:nvPr/>
        </p:nvSpPr>
        <p:spPr bwMode="auto">
          <a:xfrm>
            <a:off x="5292725" y="2276475"/>
            <a:ext cx="431800" cy="936625"/>
          </a:xfrm>
          <a:prstGeom prst="line">
            <a:avLst/>
          </a:prstGeom>
          <a:noFill/>
          <a:ln w="3175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561" name="Line 119"/>
          <p:cNvSpPr>
            <a:spLocks noChangeShapeType="1"/>
          </p:cNvSpPr>
          <p:nvPr/>
        </p:nvSpPr>
        <p:spPr bwMode="auto">
          <a:xfrm flipV="1">
            <a:off x="6011863" y="2349500"/>
            <a:ext cx="865187" cy="935038"/>
          </a:xfrm>
          <a:prstGeom prst="line">
            <a:avLst/>
          </a:prstGeom>
          <a:noFill/>
          <a:ln w="3175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562" name="Line 120"/>
          <p:cNvSpPr>
            <a:spLocks noChangeShapeType="1"/>
          </p:cNvSpPr>
          <p:nvPr/>
        </p:nvSpPr>
        <p:spPr bwMode="auto">
          <a:xfrm>
            <a:off x="6011863" y="3644900"/>
            <a:ext cx="1728787" cy="1584325"/>
          </a:xfrm>
          <a:prstGeom prst="line">
            <a:avLst/>
          </a:prstGeom>
          <a:noFill/>
          <a:ln w="3175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563" name="Line 121"/>
          <p:cNvSpPr>
            <a:spLocks noChangeShapeType="1"/>
          </p:cNvSpPr>
          <p:nvPr/>
        </p:nvSpPr>
        <p:spPr bwMode="auto">
          <a:xfrm flipV="1">
            <a:off x="2195513" y="3429000"/>
            <a:ext cx="3313112" cy="1223963"/>
          </a:xfrm>
          <a:prstGeom prst="line">
            <a:avLst/>
          </a:prstGeom>
          <a:noFill/>
          <a:ln w="3175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564" name="Line 122"/>
          <p:cNvSpPr>
            <a:spLocks noChangeShapeType="1"/>
          </p:cNvSpPr>
          <p:nvPr/>
        </p:nvSpPr>
        <p:spPr bwMode="auto">
          <a:xfrm>
            <a:off x="900113" y="1052513"/>
            <a:ext cx="863600" cy="0"/>
          </a:xfrm>
          <a:prstGeom prst="line">
            <a:avLst/>
          </a:prstGeom>
          <a:noFill/>
          <a:ln w="3175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565" name="Text Box 123"/>
          <p:cNvSpPr txBox="1">
            <a:spLocks noChangeArrowheads="1"/>
          </p:cNvSpPr>
          <p:nvPr/>
        </p:nvSpPr>
        <p:spPr bwMode="auto">
          <a:xfrm>
            <a:off x="1835150" y="908050"/>
            <a:ext cx="230505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b="1" dirty="0">
                <a:latin typeface="Times New Roman" pitchFamily="18" charset="0"/>
              </a:rPr>
              <a:t>Self organized transport </a:t>
            </a:r>
            <a:r>
              <a:rPr lang="en-US" sz="1600" b="1" dirty="0" smtClean="0">
                <a:latin typeface="Times New Roman" pitchFamily="18" charset="0"/>
              </a:rPr>
              <a:t>lines (‘</a:t>
            </a:r>
            <a:r>
              <a:rPr lang="en-US" sz="1600" b="1" dirty="0" err="1" smtClean="0">
                <a:latin typeface="Times New Roman" pitchFamily="18" charset="0"/>
              </a:rPr>
              <a:t>rotas</a:t>
            </a:r>
            <a:r>
              <a:rPr lang="en-US" sz="1600" b="1" dirty="0" smtClean="0">
                <a:latin typeface="Times New Roman" pitchFamily="18" charset="0"/>
              </a:rPr>
              <a:t>’)</a:t>
            </a:r>
            <a:endParaRPr lang="en-US" sz="1600" b="1" dirty="0">
              <a:latin typeface="Times New Roman" pitchFamily="18" charset="0"/>
            </a:endParaRPr>
          </a:p>
        </p:txBody>
      </p:sp>
      <p:sp>
        <p:nvSpPr>
          <p:cNvPr id="23566" name="Text Box 124"/>
          <p:cNvSpPr txBox="1">
            <a:spLocks noChangeArrowheads="1"/>
          </p:cNvSpPr>
          <p:nvPr/>
        </p:nvSpPr>
        <p:spPr bwMode="auto">
          <a:xfrm>
            <a:off x="5580063" y="3213100"/>
            <a:ext cx="5762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b="1">
                <a:latin typeface="Times New Roman" pitchFamily="18" charset="0"/>
              </a:rPr>
              <a:t>1</a:t>
            </a:r>
          </a:p>
        </p:txBody>
      </p:sp>
      <p:sp>
        <p:nvSpPr>
          <p:cNvPr id="23567" name="Text Box 125"/>
          <p:cNvSpPr txBox="1">
            <a:spLocks noChangeArrowheads="1"/>
          </p:cNvSpPr>
          <p:nvPr/>
        </p:nvSpPr>
        <p:spPr bwMode="auto">
          <a:xfrm>
            <a:off x="4932363" y="1844675"/>
            <a:ext cx="5762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b="1">
                <a:latin typeface="Times New Roman" pitchFamily="18" charset="0"/>
              </a:rPr>
              <a:t>2</a:t>
            </a:r>
          </a:p>
        </p:txBody>
      </p:sp>
      <p:sp>
        <p:nvSpPr>
          <p:cNvPr id="23568" name="Text Box 126"/>
          <p:cNvSpPr txBox="1">
            <a:spLocks noChangeArrowheads="1"/>
          </p:cNvSpPr>
          <p:nvPr/>
        </p:nvSpPr>
        <p:spPr bwMode="auto">
          <a:xfrm>
            <a:off x="6732588" y="2060575"/>
            <a:ext cx="50323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b="1">
                <a:latin typeface="Times New Roman" pitchFamily="18" charset="0"/>
              </a:rPr>
              <a:t>3</a:t>
            </a:r>
          </a:p>
        </p:txBody>
      </p:sp>
      <p:sp>
        <p:nvSpPr>
          <p:cNvPr id="23569" name="Text Box 127"/>
          <p:cNvSpPr txBox="1">
            <a:spLocks noChangeArrowheads="1"/>
          </p:cNvSpPr>
          <p:nvPr/>
        </p:nvSpPr>
        <p:spPr bwMode="auto">
          <a:xfrm>
            <a:off x="1692275" y="4508500"/>
            <a:ext cx="5762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b="1">
                <a:latin typeface="Times New Roman" pitchFamily="18" charset="0"/>
              </a:rPr>
              <a:t>4</a:t>
            </a:r>
          </a:p>
        </p:txBody>
      </p:sp>
      <p:sp>
        <p:nvSpPr>
          <p:cNvPr id="23570" name="Text Box 128"/>
          <p:cNvSpPr txBox="1">
            <a:spLocks noChangeArrowheads="1"/>
          </p:cNvSpPr>
          <p:nvPr/>
        </p:nvSpPr>
        <p:spPr bwMode="auto">
          <a:xfrm>
            <a:off x="7740650" y="5229225"/>
            <a:ext cx="5762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b="1">
                <a:latin typeface="Times New Roman" pitchFamily="18" charset="0"/>
              </a:rPr>
              <a:t>5</a:t>
            </a:r>
          </a:p>
        </p:txBody>
      </p:sp>
      <p:sp>
        <p:nvSpPr>
          <p:cNvPr id="23571" name="TextBox 1"/>
          <p:cNvSpPr txBox="1">
            <a:spLocks noChangeArrowheads="1"/>
          </p:cNvSpPr>
          <p:nvPr/>
        </p:nvSpPr>
        <p:spPr bwMode="auto">
          <a:xfrm>
            <a:off x="2700338" y="5589588"/>
            <a:ext cx="34194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200">
                <a:solidFill>
                  <a:srgbClr val="00B050"/>
                </a:solidFill>
              </a:rPr>
              <a:t>ECOVIDA, Brazil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044575" y="3429000"/>
            <a:ext cx="21592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err="1" smtClean="0"/>
              <a:t>Feiras</a:t>
            </a:r>
            <a:endParaRPr lang="en-GB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5614195" y="1052512"/>
            <a:ext cx="198199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err="1" smtClean="0"/>
              <a:t>Feiras</a:t>
            </a:r>
            <a:endParaRPr lang="en-GB" sz="3200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7872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tek4_2"/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" y="109538"/>
            <a:ext cx="8839200" cy="67230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159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3" descr="ploeg-070207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43808" y="0"/>
            <a:ext cx="6300192" cy="6858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4579" name="Text Box 4"/>
          <p:cNvSpPr txBox="1">
            <a:spLocks noChangeArrowheads="1"/>
          </p:cNvSpPr>
          <p:nvPr/>
        </p:nvSpPr>
        <p:spPr bwMode="auto">
          <a:xfrm>
            <a:off x="0" y="2217738"/>
            <a:ext cx="3614738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dirty="0" smtClean="0">
                <a:solidFill>
                  <a:schemeClr val="bg1">
                    <a:lumMod val="65000"/>
                  </a:schemeClr>
                </a:solidFill>
                <a:latin typeface="News Gothic" pitchFamily="34" charset="0"/>
              </a:rPr>
              <a:t>The construction of new nested markets is the outcome of social struggles</a:t>
            </a:r>
            <a:endParaRPr lang="en-US" sz="2800" dirty="0">
              <a:solidFill>
                <a:schemeClr val="bg1">
                  <a:lumMod val="65000"/>
                </a:schemeClr>
              </a:solidFill>
              <a:latin typeface="News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71928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3" descr="ploeg-070207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43808" y="0"/>
            <a:ext cx="6300192" cy="6858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4579" name="Text Box 4"/>
          <p:cNvSpPr txBox="1">
            <a:spLocks noChangeArrowheads="1"/>
          </p:cNvSpPr>
          <p:nvPr/>
        </p:nvSpPr>
        <p:spPr bwMode="auto">
          <a:xfrm>
            <a:off x="0" y="2217738"/>
            <a:ext cx="3614738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dirty="0" smtClean="0">
                <a:solidFill>
                  <a:schemeClr val="bg1">
                    <a:lumMod val="65000"/>
                  </a:schemeClr>
                </a:solidFill>
                <a:latin typeface="News Gothic" pitchFamily="34" charset="0"/>
              </a:rPr>
              <a:t>The construction of new nested markets is the outcome of social struggles</a:t>
            </a:r>
            <a:endParaRPr lang="en-US" sz="2800" dirty="0">
              <a:solidFill>
                <a:schemeClr val="bg1">
                  <a:lumMod val="65000"/>
                </a:schemeClr>
              </a:solidFill>
              <a:latin typeface="News Gothic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5114" y="0"/>
            <a:ext cx="9144000" cy="6858000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2843808" y="692696"/>
            <a:ext cx="583264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3200" b="1" dirty="0" smtClean="0"/>
          </a:p>
          <a:p>
            <a:endParaRPr lang="en-GB" sz="3200" b="1" dirty="0"/>
          </a:p>
          <a:p>
            <a:endParaRPr lang="en-GB" sz="3200" b="1" dirty="0" smtClean="0"/>
          </a:p>
          <a:p>
            <a:r>
              <a:rPr lang="en-GB" sz="3200" b="1" dirty="0" smtClean="0"/>
              <a:t>Everyday politics of the ‘modification type’ (</a:t>
            </a:r>
            <a:r>
              <a:rPr lang="en-GB" sz="3200" b="1" dirty="0" err="1" smtClean="0"/>
              <a:t>Kerkvliet</a:t>
            </a:r>
            <a:r>
              <a:rPr lang="en-GB" sz="3200" b="1" dirty="0" smtClean="0"/>
              <a:t>);</a:t>
            </a:r>
          </a:p>
          <a:p>
            <a:endParaRPr lang="en-GB" sz="3200" b="1" dirty="0" smtClean="0"/>
          </a:p>
          <a:p>
            <a:r>
              <a:rPr lang="en-GB" sz="3200" b="1" dirty="0" smtClean="0"/>
              <a:t>Rightful resistance (O’Brien)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42285543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el 1"/>
          <p:cNvSpPr>
            <a:spLocks noGrp="1"/>
          </p:cNvSpPr>
          <p:nvPr>
            <p:ph type="title"/>
          </p:nvPr>
        </p:nvSpPr>
        <p:spPr>
          <a:xfrm>
            <a:off x="457200" y="333375"/>
            <a:ext cx="8229600" cy="935038"/>
          </a:xfrm>
        </p:spPr>
        <p:txBody>
          <a:bodyPr>
            <a:normAutofit fontScale="90000"/>
          </a:bodyPr>
          <a:lstStyle/>
          <a:p>
            <a:pPr algn="l"/>
            <a:r>
              <a:rPr lang="en-GB" sz="2800" b="1" smtClean="0"/>
              <a:t>a comparison of the general agricultural and food markets and the newly emerging markets</a:t>
            </a:r>
            <a:r>
              <a:rPr lang="nl-NL" sz="2800" smtClean="0"/>
              <a:t/>
            </a:r>
            <a:br>
              <a:rPr lang="nl-NL" sz="2800" smtClean="0"/>
            </a:br>
            <a:endParaRPr lang="nl-NL" sz="2800" smtClean="0"/>
          </a:p>
        </p:txBody>
      </p:sp>
      <p:graphicFrame>
        <p:nvGraphicFramePr>
          <p:cNvPr id="4" name="Tabel 3"/>
          <p:cNvGraphicFramePr>
            <a:graphicFrameLocks noGrp="1"/>
          </p:cNvGraphicFramePr>
          <p:nvPr/>
        </p:nvGraphicFramePr>
        <p:xfrm>
          <a:off x="323850" y="1557338"/>
          <a:ext cx="8424864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288"/>
                <a:gridCol w="2808288"/>
                <a:gridCol w="2808288"/>
              </a:tblGrid>
              <a:tr h="770384"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General agricultural and food markets</a:t>
                      </a:r>
                      <a:endParaRPr lang="nl-NL" dirty="0" smtClean="0"/>
                    </a:p>
                    <a:p>
                      <a:endParaRPr lang="nl-NL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Newly emerging markets</a:t>
                      </a:r>
                      <a:endParaRPr lang="nl-NL" dirty="0" smtClean="0"/>
                    </a:p>
                    <a:p>
                      <a:endParaRPr lang="nl-NL" dirty="0"/>
                    </a:p>
                  </a:txBody>
                  <a:tcPr marL="91439" marR="91439"/>
                </a:tc>
              </a:tr>
              <a:tr h="30815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Who owns what?</a:t>
                      </a:r>
                      <a:endParaRPr lang="nl-NL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 marL="91439" marR="91439"/>
                </a:tc>
              </a:tr>
              <a:tr h="53926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Who does what?</a:t>
                      </a:r>
                      <a:endParaRPr lang="nl-NL" dirty="0" smtClean="0"/>
                    </a:p>
                    <a:p>
                      <a:endParaRPr lang="nl-NL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 marL="91439" marR="91439"/>
                </a:tc>
              </a:tr>
              <a:tr h="53926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Who gets what?</a:t>
                      </a:r>
                      <a:endParaRPr lang="nl-NL" dirty="0" smtClean="0"/>
                    </a:p>
                    <a:p>
                      <a:endParaRPr lang="nl-NL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 marL="91439" marR="91439"/>
                </a:tc>
              </a:tr>
              <a:tr h="53926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What is done with the surpluses?</a:t>
                      </a:r>
                      <a:endParaRPr lang="nl-NL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 marL="91439" marR="91439"/>
                </a:tc>
              </a:tr>
            </a:tbl>
          </a:graphicData>
        </a:graphic>
      </p:graphicFrame>
      <p:sp>
        <p:nvSpPr>
          <p:cNvPr id="44061" name="TextBox 2"/>
          <p:cNvSpPr txBox="1">
            <a:spLocks noChangeArrowheads="1"/>
          </p:cNvSpPr>
          <p:nvPr/>
        </p:nvSpPr>
        <p:spPr bwMode="auto">
          <a:xfrm>
            <a:off x="4787900" y="5300663"/>
            <a:ext cx="381635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200" b="1">
                <a:solidFill>
                  <a:srgbClr val="00B050"/>
                </a:solidFill>
              </a:rPr>
              <a:t>Henry Bernstein</a:t>
            </a:r>
          </a:p>
        </p:txBody>
      </p:sp>
    </p:spTree>
    <p:extLst>
      <p:ext uri="{BB962C8B-B14F-4D97-AF65-F5344CB8AC3E}">
        <p14:creationId xmlns:p14="http://schemas.microsoft.com/office/powerpoint/2010/main" val="32368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el 1"/>
          <p:cNvSpPr>
            <a:spLocks noGrp="1"/>
          </p:cNvSpPr>
          <p:nvPr>
            <p:ph type="title"/>
          </p:nvPr>
        </p:nvSpPr>
        <p:spPr>
          <a:xfrm>
            <a:off x="457200" y="333375"/>
            <a:ext cx="8229600" cy="935038"/>
          </a:xfrm>
        </p:spPr>
        <p:txBody>
          <a:bodyPr>
            <a:normAutofit fontScale="90000"/>
          </a:bodyPr>
          <a:lstStyle/>
          <a:p>
            <a:pPr algn="l"/>
            <a:r>
              <a:rPr lang="en-GB" sz="2800" b="1" smtClean="0"/>
              <a:t>a comparison of the general agricultural and food markets and the newly emerging markets</a:t>
            </a:r>
            <a:r>
              <a:rPr lang="nl-NL" sz="2800" smtClean="0"/>
              <a:t/>
            </a:r>
            <a:br>
              <a:rPr lang="nl-NL" sz="2800" smtClean="0"/>
            </a:br>
            <a:endParaRPr lang="nl-NL" sz="2800" smtClean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68313" y="3644900"/>
            <a:ext cx="8218487" cy="2481263"/>
          </a:xfrm>
        </p:spPr>
        <p:txBody>
          <a:bodyPr>
            <a:normAutofit fontScale="25000" lnSpcReduction="20000"/>
          </a:bodyPr>
          <a:lstStyle/>
          <a:p>
            <a:pPr>
              <a:defRPr/>
            </a:pPr>
            <a:r>
              <a:rPr lang="en-GB" b="1" dirty="0"/>
              <a:t> </a:t>
            </a:r>
            <a:endParaRPr lang="nl-NL" dirty="0"/>
          </a:p>
          <a:p>
            <a:pPr>
              <a:defRPr/>
            </a:pPr>
            <a:r>
              <a:rPr lang="en-GB" dirty="0"/>
              <a:t> </a:t>
            </a:r>
            <a:endParaRPr lang="nl-NL" dirty="0"/>
          </a:p>
          <a:p>
            <a:pPr>
              <a:defRPr/>
            </a:pPr>
            <a:r>
              <a:rPr lang="en-GB" dirty="0"/>
              <a:t> </a:t>
            </a:r>
            <a:endParaRPr lang="nl-NL" dirty="0"/>
          </a:p>
          <a:p>
            <a:pPr>
              <a:defRPr/>
            </a:pPr>
            <a:r>
              <a:rPr lang="en-GB" b="1" dirty="0"/>
              <a:t>Table 2: a schematic comparison of the general agricultural and food markets and the newly emerging markets</a:t>
            </a:r>
            <a:endParaRPr lang="nl-NL" dirty="0"/>
          </a:p>
          <a:p>
            <a:pPr>
              <a:defRPr/>
            </a:pPr>
            <a:r>
              <a:rPr lang="en-GB" dirty="0"/>
              <a:t> </a:t>
            </a:r>
            <a:endParaRPr lang="nl-NL" dirty="0"/>
          </a:p>
          <a:p>
            <a:pPr>
              <a:defRPr/>
            </a:pPr>
            <a:r>
              <a:rPr lang="en-GB" dirty="0"/>
              <a:t>General agricultural and food markets</a:t>
            </a:r>
            <a:endParaRPr lang="nl-NL" dirty="0"/>
          </a:p>
          <a:p>
            <a:pPr>
              <a:defRPr/>
            </a:pPr>
            <a:r>
              <a:rPr lang="en-GB" dirty="0" smtClean="0"/>
              <a:t>Newly emerging markets</a:t>
            </a:r>
            <a:endParaRPr lang="nl-NL" dirty="0" smtClean="0"/>
          </a:p>
          <a:p>
            <a:pPr>
              <a:defRPr/>
            </a:pPr>
            <a:r>
              <a:rPr lang="en-GB" dirty="0" smtClean="0"/>
              <a:t>Who </a:t>
            </a:r>
            <a:r>
              <a:rPr lang="en-GB" dirty="0"/>
              <a:t>owns what?</a:t>
            </a:r>
            <a:endParaRPr lang="nl-NL" dirty="0"/>
          </a:p>
          <a:p>
            <a:pPr>
              <a:defRPr/>
            </a:pPr>
            <a:r>
              <a:rPr lang="en-GB" dirty="0"/>
              <a:t>Most linkages between production, processing, distribution and consumption of food are controlled by food empires</a:t>
            </a:r>
            <a:endParaRPr lang="nl-NL" dirty="0"/>
          </a:p>
          <a:p>
            <a:pPr>
              <a:defRPr/>
            </a:pPr>
            <a:r>
              <a:rPr lang="en-GB" dirty="0"/>
              <a:t>Short circuits are interlinking the production and consumption of food. These short circuits are owned or co-owned by farmers</a:t>
            </a:r>
            <a:endParaRPr lang="nl-NL" dirty="0"/>
          </a:p>
          <a:p>
            <a:pPr>
              <a:defRPr/>
            </a:pPr>
            <a:r>
              <a:rPr lang="en-GB" dirty="0"/>
              <a:t>Who does what?</a:t>
            </a:r>
            <a:endParaRPr lang="nl-NL" dirty="0"/>
          </a:p>
          <a:p>
            <a:pPr>
              <a:defRPr/>
            </a:pPr>
            <a:r>
              <a:rPr lang="en-GB" dirty="0"/>
              <a:t>The role of farmers is limited to the delivery of raw materials for the food industry </a:t>
            </a:r>
            <a:endParaRPr lang="nl-NL" dirty="0"/>
          </a:p>
          <a:p>
            <a:pPr>
              <a:defRPr/>
            </a:pPr>
            <a:r>
              <a:rPr lang="en-GB" dirty="0"/>
              <a:t>The role of farmers is extended to embrace on-farm processing, direct selling and the redesign of production processes that better meet consumer expectations</a:t>
            </a:r>
            <a:endParaRPr lang="nl-NL" dirty="0"/>
          </a:p>
          <a:p>
            <a:pPr>
              <a:defRPr/>
            </a:pPr>
            <a:r>
              <a:rPr lang="en-GB" dirty="0"/>
              <a:t>Who gets what?</a:t>
            </a:r>
            <a:endParaRPr lang="nl-NL" dirty="0"/>
          </a:p>
          <a:p>
            <a:pPr>
              <a:defRPr/>
            </a:pPr>
            <a:r>
              <a:rPr lang="en-GB" dirty="0"/>
              <a:t>The distribution of Value Added is highly skewed; most wealth is accumulated in food empires</a:t>
            </a:r>
            <a:endParaRPr lang="nl-NL" dirty="0"/>
          </a:p>
          <a:p>
            <a:pPr>
              <a:defRPr/>
            </a:pPr>
            <a:r>
              <a:rPr lang="en-GB" dirty="0"/>
              <a:t>Farmers get a far higher share of the total Value Added</a:t>
            </a:r>
            <a:endParaRPr lang="nl-NL" dirty="0"/>
          </a:p>
          <a:p>
            <a:pPr>
              <a:defRPr/>
            </a:pPr>
            <a:r>
              <a:rPr lang="en-GB" dirty="0"/>
              <a:t>What is done with the surpluses?</a:t>
            </a:r>
            <a:endParaRPr lang="nl-NL" dirty="0"/>
          </a:p>
          <a:p>
            <a:pPr>
              <a:defRPr/>
            </a:pPr>
            <a:r>
              <a:rPr lang="en-GB" dirty="0"/>
              <a:t>Accumulated wealth is used to finance the ongoing imperial conquest (take-over of other enterprises, etc)</a:t>
            </a:r>
            <a:endParaRPr lang="nl-NL" dirty="0"/>
          </a:p>
          <a:p>
            <a:pPr>
              <a:defRPr/>
            </a:pPr>
            <a:r>
              <a:rPr lang="en-GB" dirty="0"/>
              <a:t>Extra income is used to increase the resilience of food production, to strengthen multifunctional farming and to improve livelihoods</a:t>
            </a:r>
            <a:endParaRPr lang="nl-NL" dirty="0"/>
          </a:p>
          <a:p>
            <a:pPr>
              <a:defRPr/>
            </a:pPr>
            <a:r>
              <a:rPr lang="en-GB" dirty="0"/>
              <a:t> </a:t>
            </a:r>
            <a:endParaRPr lang="nl-NL" dirty="0"/>
          </a:p>
          <a:p>
            <a:pPr>
              <a:defRPr/>
            </a:pPr>
            <a:r>
              <a:rPr lang="en-GB" dirty="0"/>
              <a:t> </a:t>
            </a:r>
            <a:endParaRPr lang="nl-NL" dirty="0"/>
          </a:p>
        </p:txBody>
      </p:sp>
      <p:graphicFrame>
        <p:nvGraphicFramePr>
          <p:cNvPr id="4" name="Tabel 3"/>
          <p:cNvGraphicFramePr>
            <a:graphicFrameLocks noGrp="1"/>
          </p:cNvGraphicFramePr>
          <p:nvPr/>
        </p:nvGraphicFramePr>
        <p:xfrm>
          <a:off x="323850" y="1412875"/>
          <a:ext cx="8496300" cy="49752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2100"/>
                <a:gridCol w="2832100"/>
                <a:gridCol w="2832100"/>
              </a:tblGrid>
              <a:tr h="914495">
                <a:tc>
                  <a:txBody>
                    <a:bodyPr/>
                    <a:lstStyle/>
                    <a:p>
                      <a:endParaRPr lang="nl-NL" sz="18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/>
                        <a:t>General agricultural and food markets</a:t>
                      </a:r>
                      <a:endParaRPr lang="nl-NL" sz="1800" dirty="0" smtClean="0"/>
                    </a:p>
                    <a:p>
                      <a:endParaRPr lang="nl-NL" sz="18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/>
                        <a:t>Newly emerging markets</a:t>
                      </a:r>
                      <a:endParaRPr lang="nl-NL" sz="1800" dirty="0" smtClean="0"/>
                    </a:p>
                    <a:p>
                      <a:endParaRPr lang="nl-NL" sz="1800" dirty="0"/>
                    </a:p>
                  </a:txBody>
                  <a:tcPr marL="91433" marR="91433" marT="45725" marB="45725"/>
                </a:tc>
              </a:tr>
              <a:tr h="201189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/>
                        <a:t>Who owns what?</a:t>
                      </a:r>
                      <a:endParaRPr lang="nl-NL" sz="18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Most linkages between production, processing, distribution and consumption of food are controlled by food empires</a:t>
                      </a:r>
                      <a:endParaRPr lang="nl-NL" sz="18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/>
                        <a:t>Short circuits are interlinking the production and consumption of food. These short circuits are owned or co-owned by farmers</a:t>
                      </a:r>
                      <a:endParaRPr lang="nl-NL" sz="1800" dirty="0" smtClean="0"/>
                    </a:p>
                    <a:p>
                      <a:endParaRPr lang="nl-NL" sz="1800" dirty="0"/>
                    </a:p>
                  </a:txBody>
                  <a:tcPr marL="91433" marR="91433" marT="45725" marB="45725"/>
                </a:tc>
              </a:tr>
              <a:tr h="64014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/>
                        <a:t>Who does what?</a:t>
                      </a:r>
                      <a:endParaRPr lang="nl-NL" sz="1800" dirty="0" smtClean="0"/>
                    </a:p>
                    <a:p>
                      <a:endParaRPr lang="nl-NL" sz="18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33" marR="91433" marT="45725" marB="45725"/>
                </a:tc>
              </a:tr>
              <a:tr h="64014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/>
                        <a:t>Who gets what?</a:t>
                      </a:r>
                      <a:endParaRPr lang="nl-NL" sz="1800" dirty="0" smtClean="0"/>
                    </a:p>
                    <a:p>
                      <a:endParaRPr lang="nl-NL" sz="18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33" marR="91433" marT="45725" marB="45725"/>
                </a:tc>
              </a:tr>
              <a:tr h="7685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/>
                        <a:t>What is done with the surpluses?</a:t>
                      </a:r>
                      <a:endParaRPr lang="nl-NL" sz="18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endParaRPr lang="nl-NL" sz="1800" dirty="0"/>
                    </a:p>
                  </a:txBody>
                  <a:tcPr marL="91433" marR="91433" marT="45725" marB="45725"/>
                </a:tc>
                <a:tc>
                  <a:txBody>
                    <a:bodyPr/>
                    <a:lstStyle/>
                    <a:p>
                      <a:endParaRPr lang="nl-NL" sz="1800" dirty="0"/>
                    </a:p>
                  </a:txBody>
                  <a:tcPr marL="91433" marR="91433" marT="45725" marB="45725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295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el 1"/>
          <p:cNvSpPr>
            <a:spLocks noGrp="1"/>
          </p:cNvSpPr>
          <p:nvPr>
            <p:ph type="title"/>
          </p:nvPr>
        </p:nvSpPr>
        <p:spPr>
          <a:xfrm>
            <a:off x="457200" y="333375"/>
            <a:ext cx="8229600" cy="935038"/>
          </a:xfrm>
        </p:spPr>
        <p:txBody>
          <a:bodyPr>
            <a:normAutofit fontScale="90000"/>
          </a:bodyPr>
          <a:lstStyle/>
          <a:p>
            <a:pPr algn="l"/>
            <a:r>
              <a:rPr lang="en-GB" sz="2800" b="1" smtClean="0"/>
              <a:t>a comparison of the general agricultural and food markets and the newly emerging markets</a:t>
            </a:r>
            <a:r>
              <a:rPr lang="nl-NL" sz="2800" smtClean="0"/>
              <a:t/>
            </a:r>
            <a:br>
              <a:rPr lang="nl-NL" sz="2800" smtClean="0"/>
            </a:br>
            <a:endParaRPr lang="nl-NL" sz="2800" smtClean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68313" y="3644900"/>
            <a:ext cx="8218487" cy="2481263"/>
          </a:xfrm>
        </p:spPr>
        <p:txBody>
          <a:bodyPr>
            <a:normAutofit fontScale="25000" lnSpcReduction="20000"/>
          </a:bodyPr>
          <a:lstStyle/>
          <a:p>
            <a:pPr>
              <a:defRPr/>
            </a:pPr>
            <a:r>
              <a:rPr lang="en-GB" b="1" dirty="0"/>
              <a:t> </a:t>
            </a:r>
            <a:endParaRPr lang="nl-NL" dirty="0"/>
          </a:p>
          <a:p>
            <a:pPr>
              <a:defRPr/>
            </a:pPr>
            <a:r>
              <a:rPr lang="en-GB" dirty="0"/>
              <a:t> </a:t>
            </a:r>
            <a:endParaRPr lang="nl-NL" dirty="0"/>
          </a:p>
          <a:p>
            <a:pPr>
              <a:defRPr/>
            </a:pPr>
            <a:r>
              <a:rPr lang="en-GB" dirty="0"/>
              <a:t> </a:t>
            </a:r>
            <a:endParaRPr lang="nl-NL" dirty="0"/>
          </a:p>
          <a:p>
            <a:pPr>
              <a:defRPr/>
            </a:pPr>
            <a:r>
              <a:rPr lang="en-GB" b="1" dirty="0"/>
              <a:t>Table 2: a schematic comparison of the general agricultural and food markets and the newly emerging markets</a:t>
            </a:r>
            <a:endParaRPr lang="nl-NL" dirty="0"/>
          </a:p>
          <a:p>
            <a:pPr>
              <a:defRPr/>
            </a:pPr>
            <a:r>
              <a:rPr lang="en-GB" dirty="0"/>
              <a:t> </a:t>
            </a:r>
            <a:endParaRPr lang="nl-NL" dirty="0"/>
          </a:p>
          <a:p>
            <a:pPr>
              <a:defRPr/>
            </a:pPr>
            <a:r>
              <a:rPr lang="en-GB" dirty="0"/>
              <a:t>General agricultural and food markets</a:t>
            </a:r>
            <a:endParaRPr lang="nl-NL" dirty="0"/>
          </a:p>
          <a:p>
            <a:pPr>
              <a:defRPr/>
            </a:pPr>
            <a:r>
              <a:rPr lang="en-GB" dirty="0" smtClean="0"/>
              <a:t>Newly emerging markets</a:t>
            </a:r>
            <a:endParaRPr lang="nl-NL" dirty="0" smtClean="0"/>
          </a:p>
          <a:p>
            <a:pPr>
              <a:defRPr/>
            </a:pPr>
            <a:r>
              <a:rPr lang="en-GB" dirty="0" smtClean="0"/>
              <a:t>Who </a:t>
            </a:r>
            <a:r>
              <a:rPr lang="en-GB" dirty="0"/>
              <a:t>owns what?</a:t>
            </a:r>
            <a:endParaRPr lang="nl-NL" dirty="0"/>
          </a:p>
          <a:p>
            <a:pPr>
              <a:defRPr/>
            </a:pPr>
            <a:r>
              <a:rPr lang="en-GB" dirty="0"/>
              <a:t>Most linkages between production, processing, distribution and consumption of food are controlled by food empires</a:t>
            </a:r>
            <a:endParaRPr lang="nl-NL" dirty="0"/>
          </a:p>
          <a:p>
            <a:pPr>
              <a:defRPr/>
            </a:pPr>
            <a:r>
              <a:rPr lang="en-GB" dirty="0"/>
              <a:t>Short circuits are interlinking the production and consumption of food. These short circuits are owned or co-owned by farmers</a:t>
            </a:r>
            <a:endParaRPr lang="nl-NL" dirty="0"/>
          </a:p>
          <a:p>
            <a:pPr>
              <a:defRPr/>
            </a:pPr>
            <a:r>
              <a:rPr lang="en-GB" dirty="0"/>
              <a:t>Who does what?</a:t>
            </a:r>
            <a:endParaRPr lang="nl-NL" dirty="0"/>
          </a:p>
          <a:p>
            <a:pPr>
              <a:defRPr/>
            </a:pPr>
            <a:r>
              <a:rPr lang="en-GB" dirty="0"/>
              <a:t>The role of farmers is limited to the delivery of raw materials for the food industry </a:t>
            </a:r>
            <a:endParaRPr lang="nl-NL" dirty="0"/>
          </a:p>
          <a:p>
            <a:pPr>
              <a:defRPr/>
            </a:pPr>
            <a:r>
              <a:rPr lang="en-GB" dirty="0"/>
              <a:t>The role of farmers is extended to embrace on-farm processing, direct selling and the redesign of production processes that better meet consumer expectations</a:t>
            </a:r>
            <a:endParaRPr lang="nl-NL" dirty="0"/>
          </a:p>
          <a:p>
            <a:pPr>
              <a:defRPr/>
            </a:pPr>
            <a:r>
              <a:rPr lang="en-GB" dirty="0"/>
              <a:t>Who gets what?</a:t>
            </a:r>
            <a:endParaRPr lang="nl-NL" dirty="0"/>
          </a:p>
          <a:p>
            <a:pPr>
              <a:defRPr/>
            </a:pPr>
            <a:r>
              <a:rPr lang="en-GB" dirty="0"/>
              <a:t>The distribution of Value Added is highly skewed; most wealth is accumulated in food empires</a:t>
            </a:r>
            <a:endParaRPr lang="nl-NL" dirty="0"/>
          </a:p>
          <a:p>
            <a:pPr>
              <a:defRPr/>
            </a:pPr>
            <a:r>
              <a:rPr lang="en-GB" dirty="0"/>
              <a:t>Farmers get a far higher share of the total Value Added</a:t>
            </a:r>
            <a:endParaRPr lang="nl-NL" dirty="0"/>
          </a:p>
          <a:p>
            <a:pPr>
              <a:defRPr/>
            </a:pPr>
            <a:r>
              <a:rPr lang="en-GB" dirty="0"/>
              <a:t>What is done with the surpluses?</a:t>
            </a:r>
            <a:endParaRPr lang="nl-NL" dirty="0"/>
          </a:p>
          <a:p>
            <a:pPr>
              <a:defRPr/>
            </a:pPr>
            <a:r>
              <a:rPr lang="en-GB" dirty="0"/>
              <a:t>Accumulated wealth is used to finance the ongoing imperial conquest (take-over of other enterprises, etc)</a:t>
            </a:r>
            <a:endParaRPr lang="nl-NL" dirty="0"/>
          </a:p>
          <a:p>
            <a:pPr>
              <a:defRPr/>
            </a:pPr>
            <a:r>
              <a:rPr lang="en-GB" dirty="0"/>
              <a:t>Extra income is used to increase the resilience of food production, to strengthen multifunctional farming and to improve livelihoods</a:t>
            </a:r>
            <a:endParaRPr lang="nl-NL" dirty="0"/>
          </a:p>
          <a:p>
            <a:pPr>
              <a:defRPr/>
            </a:pPr>
            <a:r>
              <a:rPr lang="en-GB" dirty="0"/>
              <a:t> </a:t>
            </a:r>
            <a:endParaRPr lang="nl-NL" dirty="0"/>
          </a:p>
          <a:p>
            <a:pPr>
              <a:defRPr/>
            </a:pPr>
            <a:r>
              <a:rPr lang="en-GB" dirty="0"/>
              <a:t> </a:t>
            </a:r>
            <a:endParaRPr lang="nl-NL" dirty="0"/>
          </a:p>
        </p:txBody>
      </p:sp>
      <p:graphicFrame>
        <p:nvGraphicFramePr>
          <p:cNvPr id="4" name="Tabel 3"/>
          <p:cNvGraphicFramePr>
            <a:graphicFrameLocks noGrp="1"/>
          </p:cNvGraphicFramePr>
          <p:nvPr/>
        </p:nvGraphicFramePr>
        <p:xfrm>
          <a:off x="323850" y="1052513"/>
          <a:ext cx="8496300" cy="73469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2100"/>
                <a:gridCol w="2832100"/>
                <a:gridCol w="2832100"/>
              </a:tblGrid>
              <a:tr h="1261020">
                <a:tc>
                  <a:txBody>
                    <a:bodyPr/>
                    <a:lstStyle/>
                    <a:p>
                      <a:endParaRPr lang="nl-NL" sz="1800" dirty="0"/>
                    </a:p>
                  </a:txBody>
                  <a:tcPr marL="91433" marR="91433" marT="45724" marB="45724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/>
                        <a:t>General agricultural and food markets</a:t>
                      </a:r>
                      <a:endParaRPr lang="nl-NL" sz="1800" dirty="0" smtClean="0"/>
                    </a:p>
                    <a:p>
                      <a:endParaRPr lang="nl-NL" sz="1800" dirty="0"/>
                    </a:p>
                  </a:txBody>
                  <a:tcPr marL="91433" marR="91433" marT="45724" marB="45724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/>
                        <a:t>Newly emerging markets</a:t>
                      </a:r>
                      <a:endParaRPr lang="nl-NL" sz="1800" dirty="0" smtClean="0"/>
                    </a:p>
                    <a:p>
                      <a:endParaRPr lang="nl-NL" sz="1800" dirty="0"/>
                    </a:p>
                  </a:txBody>
                  <a:tcPr marL="91433" marR="91433" marT="45724" marB="45724"/>
                </a:tc>
              </a:tr>
              <a:tr h="67901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/>
                        <a:t>Who owns what?</a:t>
                      </a:r>
                      <a:endParaRPr lang="nl-NL" sz="1800" dirty="0"/>
                    </a:p>
                  </a:txBody>
                  <a:tcPr marL="91433" marR="91433" marT="45724" marB="45724"/>
                </a:tc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33" marR="91433" marT="45724" marB="45724"/>
                </a:tc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33" marR="91433" marT="45724" marB="45724"/>
                </a:tc>
              </a:tr>
              <a:tr h="201186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/>
                        <a:t>Who does what?</a:t>
                      </a:r>
                      <a:endParaRPr lang="nl-NL" sz="1800" dirty="0" smtClean="0"/>
                    </a:p>
                    <a:p>
                      <a:endParaRPr lang="nl-NL" sz="1800" dirty="0"/>
                    </a:p>
                  </a:txBody>
                  <a:tcPr marL="91433" marR="91433" marT="45724" marB="45724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/>
                        <a:t>The role of farmers is limited to the delivery of raw materials for the food industry </a:t>
                      </a:r>
                      <a:endParaRPr lang="nl-NL" sz="1800" dirty="0" smtClean="0"/>
                    </a:p>
                  </a:txBody>
                  <a:tcPr marL="91433" marR="91433" marT="45724" marB="45724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/>
                        <a:t>The role of farmers is extended to embrace on-farm processing, direct selling and the redesign of production processes that better meet consumer expectations</a:t>
                      </a:r>
                      <a:endParaRPr lang="nl-NL" sz="1800" dirty="0" smtClean="0"/>
                    </a:p>
                  </a:txBody>
                  <a:tcPr marL="91433" marR="91433" marT="45724" marB="45724"/>
                </a:tc>
              </a:tr>
              <a:tr h="67901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/>
                        <a:t>Who gets what?</a:t>
                      </a:r>
                      <a:endParaRPr lang="nl-NL" sz="1800" dirty="0" smtClean="0"/>
                    </a:p>
                    <a:p>
                      <a:endParaRPr lang="nl-NL" sz="1800" dirty="0"/>
                    </a:p>
                  </a:txBody>
                  <a:tcPr marL="91433" marR="91433" marT="45724" marB="45724"/>
                </a:tc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33" marR="91433" marT="45724" marB="45724"/>
                </a:tc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33" marR="91433" marT="45724" marB="45724"/>
                </a:tc>
              </a:tr>
              <a:tr h="271604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/>
                        <a:t>What is done with the surpluses?</a:t>
                      </a:r>
                      <a:endParaRPr lang="nl-NL" sz="1800" dirty="0" smtClean="0"/>
                    </a:p>
                    <a:p>
                      <a:endParaRPr lang="nl-NL" sz="1800" dirty="0"/>
                    </a:p>
                  </a:txBody>
                  <a:tcPr marL="91433" marR="91433" marT="45724" marB="45724"/>
                </a:tc>
                <a:tc>
                  <a:txBody>
                    <a:bodyPr/>
                    <a:lstStyle/>
                    <a:p>
                      <a:endParaRPr lang="nl-NL" sz="1800" dirty="0"/>
                    </a:p>
                  </a:txBody>
                  <a:tcPr marL="91433" marR="91433" marT="45724" marB="45724"/>
                </a:tc>
                <a:tc>
                  <a:txBody>
                    <a:bodyPr/>
                    <a:lstStyle/>
                    <a:p>
                      <a:endParaRPr lang="nl-NL" sz="1800" dirty="0"/>
                    </a:p>
                  </a:txBody>
                  <a:tcPr marL="91433" marR="91433" marT="45724" marB="45724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6922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el 1"/>
          <p:cNvSpPr>
            <a:spLocks noGrp="1"/>
          </p:cNvSpPr>
          <p:nvPr>
            <p:ph type="title"/>
          </p:nvPr>
        </p:nvSpPr>
        <p:spPr>
          <a:xfrm>
            <a:off x="457200" y="333375"/>
            <a:ext cx="8229600" cy="935038"/>
          </a:xfrm>
        </p:spPr>
        <p:txBody>
          <a:bodyPr>
            <a:normAutofit fontScale="90000"/>
          </a:bodyPr>
          <a:lstStyle/>
          <a:p>
            <a:pPr algn="l"/>
            <a:r>
              <a:rPr lang="en-GB" sz="2800" b="1" smtClean="0"/>
              <a:t>a comparison of the general agricultural and food markets and the newly emerging markets</a:t>
            </a:r>
            <a:r>
              <a:rPr lang="nl-NL" sz="2800" smtClean="0"/>
              <a:t/>
            </a:r>
            <a:br>
              <a:rPr lang="nl-NL" sz="2800" smtClean="0"/>
            </a:br>
            <a:endParaRPr lang="nl-NL" sz="2800" smtClean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68313" y="3644900"/>
            <a:ext cx="8218487" cy="2481263"/>
          </a:xfrm>
        </p:spPr>
        <p:txBody>
          <a:bodyPr>
            <a:normAutofit fontScale="25000" lnSpcReduction="20000"/>
          </a:bodyPr>
          <a:lstStyle/>
          <a:p>
            <a:pPr>
              <a:defRPr/>
            </a:pPr>
            <a:r>
              <a:rPr lang="en-GB" b="1" dirty="0"/>
              <a:t> </a:t>
            </a:r>
            <a:endParaRPr lang="nl-NL" dirty="0"/>
          </a:p>
          <a:p>
            <a:pPr>
              <a:defRPr/>
            </a:pPr>
            <a:r>
              <a:rPr lang="en-GB" dirty="0"/>
              <a:t> </a:t>
            </a:r>
            <a:endParaRPr lang="nl-NL" dirty="0"/>
          </a:p>
          <a:p>
            <a:pPr>
              <a:defRPr/>
            </a:pPr>
            <a:r>
              <a:rPr lang="en-GB" dirty="0"/>
              <a:t> </a:t>
            </a:r>
            <a:endParaRPr lang="nl-NL" dirty="0"/>
          </a:p>
          <a:p>
            <a:pPr>
              <a:defRPr/>
            </a:pPr>
            <a:r>
              <a:rPr lang="en-GB" b="1" dirty="0"/>
              <a:t>Table 2: a schematic comparison of the general agricultural and food markets and the newly emerging markets</a:t>
            </a:r>
            <a:endParaRPr lang="nl-NL" dirty="0"/>
          </a:p>
          <a:p>
            <a:pPr>
              <a:defRPr/>
            </a:pPr>
            <a:r>
              <a:rPr lang="en-GB" dirty="0"/>
              <a:t> </a:t>
            </a:r>
            <a:endParaRPr lang="nl-NL" dirty="0"/>
          </a:p>
          <a:p>
            <a:pPr>
              <a:defRPr/>
            </a:pPr>
            <a:r>
              <a:rPr lang="en-GB" dirty="0"/>
              <a:t>General agricultural and food markets</a:t>
            </a:r>
            <a:endParaRPr lang="nl-NL" dirty="0"/>
          </a:p>
          <a:p>
            <a:pPr>
              <a:defRPr/>
            </a:pPr>
            <a:r>
              <a:rPr lang="en-GB" dirty="0" smtClean="0"/>
              <a:t>Newly emerging markets</a:t>
            </a:r>
            <a:endParaRPr lang="nl-NL" dirty="0" smtClean="0"/>
          </a:p>
          <a:p>
            <a:pPr>
              <a:defRPr/>
            </a:pPr>
            <a:r>
              <a:rPr lang="en-GB" dirty="0" smtClean="0"/>
              <a:t>Who </a:t>
            </a:r>
            <a:r>
              <a:rPr lang="en-GB" dirty="0"/>
              <a:t>owns what?</a:t>
            </a:r>
            <a:endParaRPr lang="nl-NL" dirty="0"/>
          </a:p>
          <a:p>
            <a:pPr>
              <a:defRPr/>
            </a:pPr>
            <a:r>
              <a:rPr lang="en-GB" dirty="0"/>
              <a:t>Most linkages between production, processing, distribution and consumption of food are controlled by food empires</a:t>
            </a:r>
            <a:endParaRPr lang="nl-NL" dirty="0"/>
          </a:p>
          <a:p>
            <a:pPr>
              <a:defRPr/>
            </a:pPr>
            <a:r>
              <a:rPr lang="en-GB" dirty="0"/>
              <a:t>Short circuits are interlinking the production and consumption of food. These short circuits are owned or co-owned by farmers</a:t>
            </a:r>
            <a:endParaRPr lang="nl-NL" dirty="0"/>
          </a:p>
          <a:p>
            <a:pPr>
              <a:defRPr/>
            </a:pPr>
            <a:r>
              <a:rPr lang="en-GB" dirty="0"/>
              <a:t>Who does what?</a:t>
            </a:r>
            <a:endParaRPr lang="nl-NL" dirty="0"/>
          </a:p>
          <a:p>
            <a:pPr>
              <a:defRPr/>
            </a:pPr>
            <a:r>
              <a:rPr lang="en-GB" dirty="0"/>
              <a:t>The role of farmers is limited to the delivery of raw materials for the food industry </a:t>
            </a:r>
            <a:endParaRPr lang="nl-NL" dirty="0"/>
          </a:p>
          <a:p>
            <a:pPr>
              <a:defRPr/>
            </a:pPr>
            <a:r>
              <a:rPr lang="en-GB" dirty="0"/>
              <a:t>The role of farmers is extended to embrace on-farm processing, direct selling and the redesign of production processes that better meet consumer expectations</a:t>
            </a:r>
            <a:endParaRPr lang="nl-NL" dirty="0"/>
          </a:p>
          <a:p>
            <a:pPr>
              <a:defRPr/>
            </a:pPr>
            <a:r>
              <a:rPr lang="en-GB" dirty="0"/>
              <a:t>Who gets what?</a:t>
            </a:r>
            <a:endParaRPr lang="nl-NL" dirty="0"/>
          </a:p>
          <a:p>
            <a:pPr>
              <a:defRPr/>
            </a:pPr>
            <a:r>
              <a:rPr lang="en-GB" dirty="0"/>
              <a:t>The distribution of Value Added is highly skewed; most wealth is accumulated in food empires</a:t>
            </a:r>
            <a:endParaRPr lang="nl-NL" dirty="0"/>
          </a:p>
          <a:p>
            <a:pPr>
              <a:defRPr/>
            </a:pPr>
            <a:r>
              <a:rPr lang="en-GB" dirty="0"/>
              <a:t>Farmers get a far higher share of the total Value Added</a:t>
            </a:r>
            <a:endParaRPr lang="nl-NL" dirty="0"/>
          </a:p>
          <a:p>
            <a:pPr>
              <a:defRPr/>
            </a:pPr>
            <a:r>
              <a:rPr lang="en-GB" dirty="0"/>
              <a:t>What is done with the surpluses?</a:t>
            </a:r>
            <a:endParaRPr lang="nl-NL" dirty="0"/>
          </a:p>
          <a:p>
            <a:pPr>
              <a:defRPr/>
            </a:pPr>
            <a:r>
              <a:rPr lang="en-GB" dirty="0"/>
              <a:t>Accumulated wealth is used to finance the ongoing imperial conquest (take-over of other enterprises, etc)</a:t>
            </a:r>
            <a:endParaRPr lang="nl-NL" dirty="0"/>
          </a:p>
          <a:p>
            <a:pPr>
              <a:defRPr/>
            </a:pPr>
            <a:r>
              <a:rPr lang="en-GB" dirty="0"/>
              <a:t>Extra income is used to increase the resilience of food production, to strengthen multifunctional farming and to improve livelihoods</a:t>
            </a:r>
            <a:endParaRPr lang="nl-NL" dirty="0"/>
          </a:p>
          <a:p>
            <a:pPr>
              <a:defRPr/>
            </a:pPr>
            <a:r>
              <a:rPr lang="en-GB" dirty="0"/>
              <a:t> </a:t>
            </a:r>
            <a:endParaRPr lang="nl-NL" dirty="0"/>
          </a:p>
          <a:p>
            <a:pPr>
              <a:defRPr/>
            </a:pPr>
            <a:r>
              <a:rPr lang="en-GB" dirty="0"/>
              <a:t> </a:t>
            </a:r>
            <a:endParaRPr lang="nl-NL" dirty="0"/>
          </a:p>
        </p:txBody>
      </p:sp>
      <p:graphicFrame>
        <p:nvGraphicFramePr>
          <p:cNvPr id="4" name="Tabel 3"/>
          <p:cNvGraphicFramePr>
            <a:graphicFrameLocks noGrp="1"/>
          </p:cNvGraphicFramePr>
          <p:nvPr/>
        </p:nvGraphicFramePr>
        <p:xfrm>
          <a:off x="323850" y="1052513"/>
          <a:ext cx="8496300" cy="57007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2100"/>
                <a:gridCol w="2832100"/>
                <a:gridCol w="2832100"/>
              </a:tblGrid>
              <a:tr h="974330">
                <a:tc>
                  <a:txBody>
                    <a:bodyPr/>
                    <a:lstStyle/>
                    <a:p>
                      <a:endParaRPr lang="nl-NL" sz="1800" dirty="0"/>
                    </a:p>
                  </a:txBody>
                  <a:tcPr marL="91433" marR="91433" marT="45721" marB="4572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/>
                        <a:t>General agricultural and food markets</a:t>
                      </a:r>
                      <a:endParaRPr lang="nl-NL" sz="1800" dirty="0" smtClean="0"/>
                    </a:p>
                    <a:p>
                      <a:endParaRPr lang="nl-NL" sz="1800" dirty="0"/>
                    </a:p>
                  </a:txBody>
                  <a:tcPr marL="91433" marR="91433" marT="45721" marB="4572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/>
                        <a:t>Newly emerging markets</a:t>
                      </a:r>
                      <a:endParaRPr lang="nl-NL" sz="1800" dirty="0" smtClean="0"/>
                    </a:p>
                    <a:p>
                      <a:endParaRPr lang="nl-NL" sz="1800" dirty="0"/>
                    </a:p>
                  </a:txBody>
                  <a:tcPr marL="91433" marR="91433" marT="45721" marB="45721"/>
                </a:tc>
              </a:tr>
              <a:tr h="5246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/>
                        <a:t>Who owns what?</a:t>
                      </a:r>
                      <a:endParaRPr lang="nl-NL" sz="1800" dirty="0"/>
                    </a:p>
                  </a:txBody>
                  <a:tcPr marL="91433" marR="91433" marT="45721" marB="45721"/>
                </a:tc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33" marR="91433" marT="45721" marB="45721"/>
                </a:tc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33" marR="91433" marT="45721" marB="45721"/>
                </a:tc>
              </a:tr>
              <a:tr h="6401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/>
                        <a:t>Who does what?</a:t>
                      </a:r>
                      <a:endParaRPr lang="nl-NL" sz="1800" dirty="0" smtClean="0"/>
                    </a:p>
                    <a:p>
                      <a:endParaRPr lang="nl-NL" sz="1800" dirty="0"/>
                    </a:p>
                  </a:txBody>
                  <a:tcPr marL="91433" marR="91433" marT="45721" marB="45721"/>
                </a:tc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33" marR="91433" marT="45721" marB="45721"/>
                </a:tc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33" marR="91433" marT="45721" marB="45721"/>
                </a:tc>
              </a:tr>
              <a:tr h="146308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/>
                        <a:t>Who gets what?</a:t>
                      </a:r>
                      <a:endParaRPr lang="nl-NL" sz="1800" dirty="0" smtClean="0"/>
                    </a:p>
                    <a:p>
                      <a:endParaRPr lang="nl-NL" sz="1800" dirty="0"/>
                    </a:p>
                  </a:txBody>
                  <a:tcPr marL="91433" marR="91433" marT="45721" marB="4572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/>
                        <a:t>The distribution of Value Added is highly skewed; most wealth is accumulated in food empires</a:t>
                      </a:r>
                      <a:endParaRPr lang="nl-NL" sz="1800" dirty="0" smtClean="0"/>
                    </a:p>
                  </a:txBody>
                  <a:tcPr marL="91433" marR="91433" marT="45721" marB="4572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/>
                        <a:t>Farmers get a far higher share of the total Value Added</a:t>
                      </a:r>
                      <a:endParaRPr lang="nl-NL" sz="1800" dirty="0" smtClean="0"/>
                    </a:p>
                    <a:p>
                      <a:endParaRPr lang="nl-NL" sz="1800" dirty="0"/>
                    </a:p>
                  </a:txBody>
                  <a:tcPr marL="91433" marR="91433" marT="45721" marB="45721"/>
                </a:tc>
              </a:tr>
              <a:tr h="209855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/>
                        <a:t>What is done with the surpluses?</a:t>
                      </a:r>
                      <a:endParaRPr lang="nl-NL" sz="1800" dirty="0" smtClean="0"/>
                    </a:p>
                  </a:txBody>
                  <a:tcPr marL="91433" marR="91433" marT="45721" marB="4572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800" dirty="0" smtClean="0"/>
                    </a:p>
                    <a:p>
                      <a:endParaRPr lang="nl-NL" sz="1800" dirty="0"/>
                    </a:p>
                  </a:txBody>
                  <a:tcPr marL="91433" marR="91433" marT="45721" marB="45721"/>
                </a:tc>
                <a:tc>
                  <a:txBody>
                    <a:bodyPr/>
                    <a:lstStyle/>
                    <a:p>
                      <a:endParaRPr lang="nl-NL" sz="1800" dirty="0"/>
                    </a:p>
                  </a:txBody>
                  <a:tcPr marL="91433" marR="91433" marT="45721" marB="45721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1719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el 1"/>
          <p:cNvSpPr>
            <a:spLocks noGrp="1"/>
          </p:cNvSpPr>
          <p:nvPr>
            <p:ph type="title"/>
          </p:nvPr>
        </p:nvSpPr>
        <p:spPr>
          <a:xfrm>
            <a:off x="457200" y="333375"/>
            <a:ext cx="8229600" cy="935038"/>
          </a:xfrm>
        </p:spPr>
        <p:txBody>
          <a:bodyPr>
            <a:normAutofit fontScale="90000"/>
          </a:bodyPr>
          <a:lstStyle/>
          <a:p>
            <a:pPr algn="l"/>
            <a:r>
              <a:rPr lang="en-GB" sz="2800" b="1" smtClean="0"/>
              <a:t>a comparison of the general agricultural and food markets and the newly emerging markets</a:t>
            </a:r>
            <a:r>
              <a:rPr lang="nl-NL" sz="2800" smtClean="0"/>
              <a:t/>
            </a:r>
            <a:br>
              <a:rPr lang="nl-NL" sz="2800" smtClean="0"/>
            </a:br>
            <a:endParaRPr lang="nl-NL" sz="2800" smtClean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68313" y="3644900"/>
            <a:ext cx="8218487" cy="2481263"/>
          </a:xfrm>
        </p:spPr>
        <p:txBody>
          <a:bodyPr>
            <a:normAutofit fontScale="25000" lnSpcReduction="20000"/>
          </a:bodyPr>
          <a:lstStyle/>
          <a:p>
            <a:pPr>
              <a:defRPr/>
            </a:pPr>
            <a:r>
              <a:rPr lang="en-GB" b="1" dirty="0"/>
              <a:t> </a:t>
            </a:r>
            <a:endParaRPr lang="nl-NL" dirty="0"/>
          </a:p>
          <a:p>
            <a:pPr>
              <a:defRPr/>
            </a:pPr>
            <a:r>
              <a:rPr lang="en-GB" dirty="0"/>
              <a:t> </a:t>
            </a:r>
            <a:endParaRPr lang="nl-NL" dirty="0"/>
          </a:p>
          <a:p>
            <a:pPr>
              <a:defRPr/>
            </a:pPr>
            <a:r>
              <a:rPr lang="en-GB" dirty="0"/>
              <a:t> </a:t>
            </a:r>
            <a:endParaRPr lang="nl-NL" dirty="0"/>
          </a:p>
          <a:p>
            <a:pPr>
              <a:defRPr/>
            </a:pPr>
            <a:r>
              <a:rPr lang="en-GB" b="1" dirty="0"/>
              <a:t>Table 2: a schematic comparison of the general agricultural and food markets and the newly emerging markets</a:t>
            </a:r>
            <a:endParaRPr lang="nl-NL" dirty="0"/>
          </a:p>
          <a:p>
            <a:pPr>
              <a:defRPr/>
            </a:pPr>
            <a:r>
              <a:rPr lang="en-GB" dirty="0"/>
              <a:t> </a:t>
            </a:r>
            <a:endParaRPr lang="nl-NL" dirty="0"/>
          </a:p>
          <a:p>
            <a:pPr>
              <a:defRPr/>
            </a:pPr>
            <a:r>
              <a:rPr lang="en-GB" dirty="0"/>
              <a:t>General agricultural and food markets</a:t>
            </a:r>
            <a:endParaRPr lang="nl-NL" dirty="0"/>
          </a:p>
          <a:p>
            <a:pPr>
              <a:defRPr/>
            </a:pPr>
            <a:r>
              <a:rPr lang="en-GB" dirty="0" smtClean="0"/>
              <a:t>Newly emerging markets</a:t>
            </a:r>
            <a:endParaRPr lang="nl-NL" dirty="0" smtClean="0"/>
          </a:p>
          <a:p>
            <a:pPr>
              <a:defRPr/>
            </a:pPr>
            <a:r>
              <a:rPr lang="en-GB" dirty="0" smtClean="0"/>
              <a:t>Who </a:t>
            </a:r>
            <a:r>
              <a:rPr lang="en-GB" dirty="0"/>
              <a:t>owns what?</a:t>
            </a:r>
            <a:endParaRPr lang="nl-NL" dirty="0"/>
          </a:p>
          <a:p>
            <a:pPr>
              <a:defRPr/>
            </a:pPr>
            <a:r>
              <a:rPr lang="en-GB" dirty="0"/>
              <a:t>Most linkages between production, processing, distribution and consumption of food are controlled by food empires</a:t>
            </a:r>
            <a:endParaRPr lang="nl-NL" dirty="0"/>
          </a:p>
          <a:p>
            <a:pPr>
              <a:defRPr/>
            </a:pPr>
            <a:r>
              <a:rPr lang="en-GB" dirty="0"/>
              <a:t>Short circuits are interlinking the production and consumption of food. These short circuits are owned or co-owned by farmers</a:t>
            </a:r>
            <a:endParaRPr lang="nl-NL" dirty="0"/>
          </a:p>
          <a:p>
            <a:pPr>
              <a:defRPr/>
            </a:pPr>
            <a:r>
              <a:rPr lang="en-GB" dirty="0"/>
              <a:t>Who does what?</a:t>
            </a:r>
            <a:endParaRPr lang="nl-NL" dirty="0"/>
          </a:p>
          <a:p>
            <a:pPr>
              <a:defRPr/>
            </a:pPr>
            <a:r>
              <a:rPr lang="en-GB" dirty="0"/>
              <a:t>The role of farmers is limited to the delivery of raw materials for the food industry </a:t>
            </a:r>
            <a:endParaRPr lang="nl-NL" dirty="0"/>
          </a:p>
          <a:p>
            <a:pPr>
              <a:defRPr/>
            </a:pPr>
            <a:r>
              <a:rPr lang="en-GB" dirty="0"/>
              <a:t>The role of farmers is extended to embrace on-farm processing, direct selling and the redesign of production processes that better meet consumer expectations</a:t>
            </a:r>
            <a:endParaRPr lang="nl-NL" dirty="0"/>
          </a:p>
          <a:p>
            <a:pPr>
              <a:defRPr/>
            </a:pPr>
            <a:r>
              <a:rPr lang="en-GB" dirty="0"/>
              <a:t>Who gets what?</a:t>
            </a:r>
            <a:endParaRPr lang="nl-NL" dirty="0"/>
          </a:p>
          <a:p>
            <a:pPr>
              <a:defRPr/>
            </a:pPr>
            <a:r>
              <a:rPr lang="en-GB" dirty="0"/>
              <a:t>The distribution of Value Added is highly skewed; most wealth is accumulated in food empires</a:t>
            </a:r>
            <a:endParaRPr lang="nl-NL" dirty="0"/>
          </a:p>
          <a:p>
            <a:pPr>
              <a:defRPr/>
            </a:pPr>
            <a:r>
              <a:rPr lang="en-GB" dirty="0"/>
              <a:t>Farmers get a far higher share of the total Value Added</a:t>
            </a:r>
            <a:endParaRPr lang="nl-NL" dirty="0"/>
          </a:p>
          <a:p>
            <a:pPr>
              <a:defRPr/>
            </a:pPr>
            <a:r>
              <a:rPr lang="en-GB" dirty="0"/>
              <a:t>What is done with the surpluses?</a:t>
            </a:r>
            <a:endParaRPr lang="nl-NL" dirty="0"/>
          </a:p>
          <a:p>
            <a:pPr>
              <a:defRPr/>
            </a:pPr>
            <a:r>
              <a:rPr lang="en-GB" dirty="0"/>
              <a:t>Accumulated wealth is used to finance the ongoing imperial conquest (take-over of other enterprises, etc)</a:t>
            </a:r>
            <a:endParaRPr lang="nl-NL" dirty="0"/>
          </a:p>
          <a:p>
            <a:pPr>
              <a:defRPr/>
            </a:pPr>
            <a:r>
              <a:rPr lang="en-GB" dirty="0"/>
              <a:t>Extra income is used to increase the resilience of food production, to strengthen multifunctional farming and to improve livelihoods</a:t>
            </a:r>
            <a:endParaRPr lang="nl-NL" dirty="0"/>
          </a:p>
          <a:p>
            <a:pPr>
              <a:defRPr/>
            </a:pPr>
            <a:r>
              <a:rPr lang="en-GB" dirty="0"/>
              <a:t> </a:t>
            </a:r>
            <a:endParaRPr lang="nl-NL" dirty="0"/>
          </a:p>
          <a:p>
            <a:pPr>
              <a:defRPr/>
            </a:pPr>
            <a:r>
              <a:rPr lang="en-GB" dirty="0"/>
              <a:t> </a:t>
            </a:r>
            <a:endParaRPr lang="nl-NL" dirty="0"/>
          </a:p>
        </p:txBody>
      </p:sp>
      <p:graphicFrame>
        <p:nvGraphicFramePr>
          <p:cNvPr id="4" name="Tabel 3"/>
          <p:cNvGraphicFramePr>
            <a:graphicFrameLocks noGrp="1"/>
          </p:cNvGraphicFramePr>
          <p:nvPr/>
        </p:nvGraphicFramePr>
        <p:xfrm>
          <a:off x="323850" y="1125538"/>
          <a:ext cx="8496300" cy="53089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2100"/>
                <a:gridCol w="2832100"/>
                <a:gridCol w="2832100"/>
              </a:tblGrid>
              <a:tr h="1260707">
                <a:tc>
                  <a:txBody>
                    <a:bodyPr/>
                    <a:lstStyle/>
                    <a:p>
                      <a:endParaRPr lang="nl-NL" sz="1800" dirty="0"/>
                    </a:p>
                  </a:txBody>
                  <a:tcPr marL="91433" marR="91433" marT="45713" marB="45713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/>
                        <a:t>General agricultural and food markets</a:t>
                      </a:r>
                      <a:endParaRPr lang="nl-NL" sz="1800" dirty="0" smtClean="0"/>
                    </a:p>
                    <a:p>
                      <a:endParaRPr lang="nl-NL" sz="1800" dirty="0"/>
                    </a:p>
                  </a:txBody>
                  <a:tcPr marL="91433" marR="91433" marT="45713" marB="45713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/>
                        <a:t>Newly emerging markets</a:t>
                      </a:r>
                      <a:endParaRPr lang="nl-NL" sz="1800" dirty="0" smtClean="0"/>
                    </a:p>
                    <a:p>
                      <a:endParaRPr lang="nl-NL" sz="1800" dirty="0"/>
                    </a:p>
                  </a:txBody>
                  <a:tcPr marL="91433" marR="91433" marT="45713" marB="45713"/>
                </a:tc>
              </a:tr>
              <a:tr h="67884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/>
                        <a:t>Who owns what?</a:t>
                      </a:r>
                      <a:endParaRPr lang="nl-NL" sz="1800" dirty="0"/>
                    </a:p>
                  </a:txBody>
                  <a:tcPr marL="91433" marR="91433" marT="45713" marB="45713"/>
                </a:tc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33" marR="91433" marT="45713" marB="45713"/>
                </a:tc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33" marR="91433" marT="45713" marB="45713"/>
                </a:tc>
              </a:tr>
              <a:tr h="67884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/>
                        <a:t>Who does what?</a:t>
                      </a:r>
                      <a:endParaRPr lang="nl-NL" sz="1800" dirty="0" smtClean="0"/>
                    </a:p>
                    <a:p>
                      <a:endParaRPr lang="nl-NL" sz="1800" dirty="0"/>
                    </a:p>
                  </a:txBody>
                  <a:tcPr marL="91433" marR="91433" marT="45713" marB="45713"/>
                </a:tc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33" marR="91433" marT="45713" marB="45713"/>
                </a:tc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33" marR="91433" marT="45713" marB="45713"/>
                </a:tc>
              </a:tr>
              <a:tr h="67884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/>
                        <a:t>Who gets what?</a:t>
                      </a:r>
                      <a:endParaRPr lang="nl-NL" sz="1800" dirty="0" smtClean="0"/>
                    </a:p>
                    <a:p>
                      <a:endParaRPr lang="nl-NL" sz="1800" dirty="0"/>
                    </a:p>
                  </a:txBody>
                  <a:tcPr marL="91433" marR="91433" marT="45713" marB="45713"/>
                </a:tc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33" marR="91433" marT="45713" marB="45713"/>
                </a:tc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33" marR="91433" marT="45713" marB="45713"/>
                </a:tc>
              </a:tr>
              <a:tr h="201136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/>
                        <a:t>What is done with the surpluses?</a:t>
                      </a:r>
                      <a:endParaRPr lang="nl-NL" sz="1800" dirty="0" smtClean="0"/>
                    </a:p>
                    <a:p>
                      <a:endParaRPr lang="nl-NL" sz="1800" dirty="0"/>
                    </a:p>
                  </a:txBody>
                  <a:tcPr marL="91433" marR="91433" marT="45713" marB="45713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/>
                        <a:t>Accumulated wealth is used to finance the ongoing imperial conquest (take-over of other enterprises, etc)</a:t>
                      </a:r>
                      <a:endParaRPr lang="nl-NL" sz="1800" dirty="0" smtClean="0"/>
                    </a:p>
                    <a:p>
                      <a:endParaRPr lang="nl-NL" sz="1800" dirty="0"/>
                    </a:p>
                  </a:txBody>
                  <a:tcPr marL="91433" marR="91433" marT="45713" marB="45713"/>
                </a:tc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Extra income is used to increase the resilience of food production, to strengthen multifunctional farming and to improve livelihoods</a:t>
                      </a:r>
                      <a:endParaRPr lang="nl-NL" sz="1800" dirty="0" smtClean="0"/>
                    </a:p>
                    <a:p>
                      <a:r>
                        <a:rPr lang="en-GB" sz="1800" dirty="0" smtClean="0"/>
                        <a:t> </a:t>
                      </a:r>
                      <a:endParaRPr lang="nl-NL" sz="1800" dirty="0"/>
                    </a:p>
                  </a:txBody>
                  <a:tcPr marL="91433" marR="91433" marT="45713" marB="45713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0618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el 1"/>
          <p:cNvSpPr>
            <a:spLocks noGrp="1"/>
          </p:cNvSpPr>
          <p:nvPr>
            <p:ph type="title"/>
          </p:nvPr>
        </p:nvSpPr>
        <p:spPr>
          <a:xfrm>
            <a:off x="457200" y="333375"/>
            <a:ext cx="8229600" cy="935038"/>
          </a:xfrm>
        </p:spPr>
        <p:txBody>
          <a:bodyPr>
            <a:normAutofit fontScale="90000"/>
          </a:bodyPr>
          <a:lstStyle/>
          <a:p>
            <a:pPr algn="l"/>
            <a:r>
              <a:rPr lang="en-GB" sz="2800" b="1" smtClean="0"/>
              <a:t>a comparison of the general agricultural and food markets and the newly emerging markets</a:t>
            </a:r>
            <a:r>
              <a:rPr lang="nl-NL" sz="2800" smtClean="0"/>
              <a:t/>
            </a:r>
            <a:br>
              <a:rPr lang="nl-NL" sz="2800" smtClean="0"/>
            </a:br>
            <a:endParaRPr lang="nl-NL" sz="2800" smtClean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68313" y="3644900"/>
            <a:ext cx="8218487" cy="2481263"/>
          </a:xfrm>
        </p:spPr>
        <p:txBody>
          <a:bodyPr>
            <a:normAutofit fontScale="25000" lnSpcReduction="20000"/>
          </a:bodyPr>
          <a:lstStyle/>
          <a:p>
            <a:pPr>
              <a:defRPr/>
            </a:pPr>
            <a:r>
              <a:rPr lang="en-GB" b="1" dirty="0"/>
              <a:t> </a:t>
            </a:r>
            <a:endParaRPr lang="nl-NL" dirty="0"/>
          </a:p>
          <a:p>
            <a:pPr>
              <a:defRPr/>
            </a:pPr>
            <a:r>
              <a:rPr lang="en-GB" dirty="0"/>
              <a:t> </a:t>
            </a:r>
            <a:endParaRPr lang="nl-NL" dirty="0"/>
          </a:p>
          <a:p>
            <a:pPr>
              <a:defRPr/>
            </a:pPr>
            <a:r>
              <a:rPr lang="en-GB" dirty="0"/>
              <a:t> </a:t>
            </a:r>
            <a:endParaRPr lang="nl-NL" dirty="0"/>
          </a:p>
          <a:p>
            <a:pPr>
              <a:defRPr/>
            </a:pPr>
            <a:r>
              <a:rPr lang="en-GB" b="1" dirty="0"/>
              <a:t>Table 2: a schematic comparison of the general agricultural and food markets and the newly emerging markets</a:t>
            </a:r>
            <a:endParaRPr lang="nl-NL" dirty="0"/>
          </a:p>
          <a:p>
            <a:pPr>
              <a:defRPr/>
            </a:pPr>
            <a:r>
              <a:rPr lang="en-GB" dirty="0"/>
              <a:t> </a:t>
            </a:r>
            <a:endParaRPr lang="nl-NL" dirty="0"/>
          </a:p>
          <a:p>
            <a:pPr>
              <a:defRPr/>
            </a:pPr>
            <a:r>
              <a:rPr lang="en-GB" dirty="0"/>
              <a:t>General agricultural and food markets</a:t>
            </a:r>
            <a:endParaRPr lang="nl-NL" dirty="0"/>
          </a:p>
          <a:p>
            <a:pPr>
              <a:defRPr/>
            </a:pPr>
            <a:r>
              <a:rPr lang="en-GB" dirty="0" smtClean="0"/>
              <a:t>Newly emerging markets</a:t>
            </a:r>
            <a:endParaRPr lang="nl-NL" dirty="0" smtClean="0"/>
          </a:p>
          <a:p>
            <a:pPr>
              <a:defRPr/>
            </a:pPr>
            <a:r>
              <a:rPr lang="en-GB" dirty="0" smtClean="0"/>
              <a:t>Who </a:t>
            </a:r>
            <a:r>
              <a:rPr lang="en-GB" dirty="0"/>
              <a:t>owns what?</a:t>
            </a:r>
            <a:endParaRPr lang="nl-NL" dirty="0"/>
          </a:p>
          <a:p>
            <a:pPr>
              <a:defRPr/>
            </a:pPr>
            <a:r>
              <a:rPr lang="en-GB" dirty="0"/>
              <a:t>Most linkages between production, processing, distribution and consumption of food are controlled by food empires</a:t>
            </a:r>
            <a:endParaRPr lang="nl-NL" dirty="0"/>
          </a:p>
          <a:p>
            <a:pPr>
              <a:defRPr/>
            </a:pPr>
            <a:r>
              <a:rPr lang="en-GB" dirty="0"/>
              <a:t>Short circuits are interlinking the production and consumption of food. These short circuits are owned or co-owned by farmers</a:t>
            </a:r>
            <a:endParaRPr lang="nl-NL" dirty="0"/>
          </a:p>
          <a:p>
            <a:pPr>
              <a:defRPr/>
            </a:pPr>
            <a:r>
              <a:rPr lang="en-GB" dirty="0"/>
              <a:t>Who does what?</a:t>
            </a:r>
            <a:endParaRPr lang="nl-NL" dirty="0"/>
          </a:p>
          <a:p>
            <a:pPr>
              <a:defRPr/>
            </a:pPr>
            <a:r>
              <a:rPr lang="en-GB" dirty="0"/>
              <a:t>The role of farmers is limited to the delivery of raw materials for the food industry </a:t>
            </a:r>
            <a:endParaRPr lang="nl-NL" dirty="0"/>
          </a:p>
          <a:p>
            <a:pPr>
              <a:defRPr/>
            </a:pPr>
            <a:r>
              <a:rPr lang="en-GB" dirty="0"/>
              <a:t>The role of farmers is extended to embrace on-farm processing, direct selling and the redesign of production processes that better meet consumer expectations</a:t>
            </a:r>
            <a:endParaRPr lang="nl-NL" dirty="0"/>
          </a:p>
          <a:p>
            <a:pPr>
              <a:defRPr/>
            </a:pPr>
            <a:r>
              <a:rPr lang="en-GB" dirty="0"/>
              <a:t>Who gets what?</a:t>
            </a:r>
            <a:endParaRPr lang="nl-NL" dirty="0"/>
          </a:p>
          <a:p>
            <a:pPr>
              <a:defRPr/>
            </a:pPr>
            <a:r>
              <a:rPr lang="en-GB" dirty="0"/>
              <a:t>The distribution of Value Added is highly skewed; most wealth is accumulated in food empires</a:t>
            </a:r>
            <a:endParaRPr lang="nl-NL" dirty="0"/>
          </a:p>
          <a:p>
            <a:pPr>
              <a:defRPr/>
            </a:pPr>
            <a:r>
              <a:rPr lang="en-GB" dirty="0"/>
              <a:t>Farmers get a far higher share of the total Value Added</a:t>
            </a:r>
            <a:endParaRPr lang="nl-NL" dirty="0"/>
          </a:p>
          <a:p>
            <a:pPr>
              <a:defRPr/>
            </a:pPr>
            <a:r>
              <a:rPr lang="en-GB" dirty="0"/>
              <a:t>What is done with the surpluses?</a:t>
            </a:r>
            <a:endParaRPr lang="nl-NL" dirty="0"/>
          </a:p>
          <a:p>
            <a:pPr>
              <a:defRPr/>
            </a:pPr>
            <a:r>
              <a:rPr lang="en-GB" dirty="0"/>
              <a:t>Accumulated wealth is used to finance the ongoing imperial conquest (take-over of other enterprises, etc)</a:t>
            </a:r>
            <a:endParaRPr lang="nl-NL" dirty="0"/>
          </a:p>
          <a:p>
            <a:pPr>
              <a:defRPr/>
            </a:pPr>
            <a:r>
              <a:rPr lang="en-GB" dirty="0"/>
              <a:t>Extra income is used to increase the resilience of food production, to strengthen multifunctional farming and to improve livelihoods</a:t>
            </a:r>
            <a:endParaRPr lang="nl-NL" dirty="0"/>
          </a:p>
          <a:p>
            <a:pPr>
              <a:defRPr/>
            </a:pPr>
            <a:r>
              <a:rPr lang="en-GB" dirty="0"/>
              <a:t> </a:t>
            </a:r>
            <a:endParaRPr lang="nl-NL" dirty="0"/>
          </a:p>
          <a:p>
            <a:pPr>
              <a:defRPr/>
            </a:pPr>
            <a:r>
              <a:rPr lang="en-GB" dirty="0"/>
              <a:t> </a:t>
            </a:r>
            <a:endParaRPr lang="nl-NL" dirty="0"/>
          </a:p>
        </p:txBody>
      </p:sp>
      <p:graphicFrame>
        <p:nvGraphicFramePr>
          <p:cNvPr id="4" name="Tabel 3"/>
          <p:cNvGraphicFramePr>
            <a:graphicFrameLocks noGrp="1"/>
          </p:cNvGraphicFramePr>
          <p:nvPr/>
        </p:nvGraphicFramePr>
        <p:xfrm>
          <a:off x="323850" y="1125538"/>
          <a:ext cx="8496300" cy="53089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2100"/>
                <a:gridCol w="2832100"/>
                <a:gridCol w="2832100"/>
              </a:tblGrid>
              <a:tr h="1260707">
                <a:tc>
                  <a:txBody>
                    <a:bodyPr/>
                    <a:lstStyle/>
                    <a:p>
                      <a:endParaRPr lang="nl-NL" sz="1800" dirty="0"/>
                    </a:p>
                  </a:txBody>
                  <a:tcPr marL="91433" marR="91433" marT="45713" marB="45713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/>
                        <a:t>General agricultural and food markets</a:t>
                      </a:r>
                      <a:endParaRPr lang="nl-NL" sz="1800" dirty="0" smtClean="0"/>
                    </a:p>
                    <a:p>
                      <a:endParaRPr lang="nl-NL" sz="1800" dirty="0"/>
                    </a:p>
                  </a:txBody>
                  <a:tcPr marL="91433" marR="91433" marT="45713" marB="45713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/>
                        <a:t>Newly emerging markets</a:t>
                      </a:r>
                      <a:endParaRPr lang="nl-NL" sz="1800" dirty="0" smtClean="0"/>
                    </a:p>
                    <a:p>
                      <a:endParaRPr lang="nl-NL" sz="1800" dirty="0"/>
                    </a:p>
                  </a:txBody>
                  <a:tcPr marL="91433" marR="91433" marT="45713" marB="45713"/>
                </a:tc>
              </a:tr>
              <a:tr h="67884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/>
                        <a:t>Who owns what?</a:t>
                      </a:r>
                      <a:endParaRPr lang="nl-NL" sz="1800" dirty="0"/>
                    </a:p>
                  </a:txBody>
                  <a:tcPr marL="91433" marR="91433" marT="45713" marB="45713"/>
                </a:tc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33" marR="91433" marT="45713" marB="45713"/>
                </a:tc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33" marR="91433" marT="45713" marB="45713"/>
                </a:tc>
              </a:tr>
              <a:tr h="67884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/>
                        <a:t>Who does what?</a:t>
                      </a:r>
                      <a:endParaRPr lang="nl-NL" sz="1800" dirty="0" smtClean="0"/>
                    </a:p>
                    <a:p>
                      <a:endParaRPr lang="nl-NL" sz="1800" dirty="0"/>
                    </a:p>
                  </a:txBody>
                  <a:tcPr marL="91433" marR="91433" marT="45713" marB="45713"/>
                </a:tc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33" marR="91433" marT="45713" marB="45713"/>
                </a:tc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33" marR="91433" marT="45713" marB="45713"/>
                </a:tc>
              </a:tr>
              <a:tr h="67884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/>
                        <a:t>Who gets what?</a:t>
                      </a:r>
                      <a:endParaRPr lang="nl-NL" sz="1800" dirty="0" smtClean="0"/>
                    </a:p>
                    <a:p>
                      <a:endParaRPr lang="nl-NL" sz="1800" dirty="0"/>
                    </a:p>
                  </a:txBody>
                  <a:tcPr marL="91433" marR="91433" marT="45713" marB="45713"/>
                </a:tc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33" marR="91433" marT="45713" marB="45713"/>
                </a:tc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33" marR="91433" marT="45713" marB="45713"/>
                </a:tc>
              </a:tr>
              <a:tr h="201136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/>
                        <a:t>What is done with the surpluses?</a:t>
                      </a:r>
                      <a:endParaRPr lang="nl-NL" sz="1800" dirty="0" smtClean="0"/>
                    </a:p>
                    <a:p>
                      <a:endParaRPr lang="nl-NL" sz="1800" dirty="0"/>
                    </a:p>
                  </a:txBody>
                  <a:tcPr marL="91433" marR="91433" marT="45713" marB="45713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/>
                        <a:t>Accumulated wealth is used to finance the ongoing imperial conquest (take-over of other enterprises, etc)</a:t>
                      </a:r>
                      <a:endParaRPr lang="nl-NL" sz="1800" dirty="0" smtClean="0"/>
                    </a:p>
                    <a:p>
                      <a:endParaRPr lang="nl-NL" sz="1800" dirty="0"/>
                    </a:p>
                  </a:txBody>
                  <a:tcPr marL="91433" marR="91433" marT="45713" marB="45713"/>
                </a:tc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Extra income is used to increase the resilience of food production, to strengthen multifunctional farming and to improve livelihoods</a:t>
                      </a:r>
                      <a:endParaRPr lang="nl-NL" sz="1800" dirty="0" smtClean="0"/>
                    </a:p>
                    <a:p>
                      <a:r>
                        <a:rPr lang="en-GB" sz="1800" dirty="0" smtClean="0"/>
                        <a:t> </a:t>
                      </a:r>
                      <a:endParaRPr lang="nl-NL" sz="1800" dirty="0"/>
                    </a:p>
                  </a:txBody>
                  <a:tcPr marL="91433" marR="91433" marT="45713" marB="45713"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0" y="0"/>
            <a:ext cx="9252520" cy="7029400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Explosion 2 5"/>
          <p:cNvSpPr/>
          <p:nvPr/>
        </p:nvSpPr>
        <p:spPr>
          <a:xfrm rot="923309">
            <a:off x="467544" y="3212976"/>
            <a:ext cx="5040560" cy="3312368"/>
          </a:xfrm>
          <a:prstGeom prst="irregularSeal2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1403648" y="4293096"/>
            <a:ext cx="32226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smtClean="0"/>
              <a:t>Slot in ecology &amp; </a:t>
            </a:r>
          </a:p>
          <a:p>
            <a:r>
              <a:rPr lang="en-GB" sz="3200" b="1" dirty="0" smtClean="0"/>
              <a:t>Slot in CPR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254493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573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331640" y="1844824"/>
            <a:ext cx="6552728" cy="3384376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/>
          <p:cNvSpPr/>
          <p:nvPr/>
        </p:nvSpPr>
        <p:spPr>
          <a:xfrm>
            <a:off x="4608004" y="3717032"/>
            <a:ext cx="1620180" cy="1152128"/>
          </a:xfrm>
          <a:prstGeom prst="ellipse">
            <a:avLst/>
          </a:prstGeom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Up Arrow 5"/>
          <p:cNvSpPr/>
          <p:nvPr/>
        </p:nvSpPr>
        <p:spPr>
          <a:xfrm rot="20191118">
            <a:off x="5631340" y="4368342"/>
            <a:ext cx="561157" cy="1674042"/>
          </a:xfrm>
          <a:prstGeom prst="up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6228184" y="5805264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NESTED MARKET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174912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341438"/>
            <a:ext cx="8229600" cy="4343400"/>
          </a:xfrm>
        </p:spPr>
        <p:txBody>
          <a:bodyPr/>
          <a:lstStyle/>
          <a:p>
            <a:pPr eaLnBrk="1" hangingPunct="1"/>
            <a:r>
              <a:rPr lang="en-US" smtClean="0"/>
              <a:t>A specific segment of a wider market: it is nested</a:t>
            </a:r>
          </a:p>
          <a:p>
            <a:pPr eaLnBrk="1" hangingPunct="1"/>
            <a:r>
              <a:rPr lang="en-US" smtClean="0"/>
              <a:t>It is having particular characteristics</a:t>
            </a:r>
          </a:p>
          <a:p>
            <a:pPr eaLnBrk="1" hangingPunct="1"/>
            <a:r>
              <a:rPr lang="en-US" smtClean="0"/>
              <a:t>It is delineated by specific boundaries</a:t>
            </a:r>
          </a:p>
          <a:p>
            <a:pPr eaLnBrk="1" hangingPunct="1"/>
            <a:r>
              <a:rPr lang="en-US" smtClean="0"/>
              <a:t>It is grounded on particular resources</a:t>
            </a:r>
          </a:p>
          <a:p>
            <a:pPr eaLnBrk="1" hangingPunct="1"/>
            <a:r>
              <a:rPr lang="en-US" smtClean="0"/>
              <a:t>It is having a unique, and distinctly different infrastructure </a:t>
            </a:r>
          </a:p>
        </p:txBody>
      </p:sp>
      <p:sp>
        <p:nvSpPr>
          <p:cNvPr id="3075" name="Text Box 4"/>
          <p:cNvSpPr txBox="1">
            <a:spLocks noChangeArrowheads="1"/>
          </p:cNvSpPr>
          <p:nvPr/>
        </p:nvSpPr>
        <p:spPr bwMode="auto">
          <a:xfrm>
            <a:off x="611188" y="549275"/>
            <a:ext cx="79216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600" b="1">
                <a:solidFill>
                  <a:srgbClr val="669900"/>
                </a:solidFill>
                <a:latin typeface="News Gothic" pitchFamily="34" charset="0"/>
              </a:rPr>
              <a:t>What is a nested market?</a:t>
            </a:r>
          </a:p>
        </p:txBody>
      </p:sp>
    </p:spTree>
    <p:extLst>
      <p:ext uri="{BB962C8B-B14F-4D97-AF65-F5344CB8AC3E}">
        <p14:creationId xmlns:p14="http://schemas.microsoft.com/office/powerpoint/2010/main" val="39584012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ploeg003\AppData\Local\Microsoft\Windows\Temporary Internet Files\Content.Outlook\S5IEU1C5\DSCF101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07504" y="4941168"/>
            <a:ext cx="90364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 smtClean="0">
                <a:solidFill>
                  <a:schemeClr val="bg1">
                    <a:lumMod val="95000"/>
                  </a:schemeClr>
                </a:solidFill>
              </a:rPr>
              <a:t>Roma: </a:t>
            </a:r>
            <a:r>
              <a:rPr lang="en-GB" sz="6000" b="1" dirty="0" err="1" smtClean="0">
                <a:solidFill>
                  <a:schemeClr val="bg1">
                    <a:lumMod val="95000"/>
                  </a:schemeClr>
                </a:solidFill>
              </a:rPr>
              <a:t>Mercato</a:t>
            </a:r>
            <a:r>
              <a:rPr lang="en-GB" sz="6000" b="1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GB" sz="6000" b="1" dirty="0" err="1" smtClean="0">
                <a:solidFill>
                  <a:schemeClr val="bg1">
                    <a:lumMod val="95000"/>
                  </a:schemeClr>
                </a:solidFill>
              </a:rPr>
              <a:t>Contadino</a:t>
            </a:r>
            <a:r>
              <a:rPr lang="en-GB" sz="60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endParaRPr lang="en-GB" sz="60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3506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7410" name="Picture 2" descr="E:\texel 2011\texel juli 2011\DSCN20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5069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</a:t>
            </a:r>
            <a:endParaRPr kumimoji="0" lang="nl-NL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274563" cy="7072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45148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434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smtClean="0">
                <a:solidFill>
                  <a:srgbClr val="000000"/>
                </a:solidFill>
              </a:rPr>
              <a:t>Economic impact of high quality food production</a:t>
            </a:r>
            <a:br>
              <a:rPr lang="en-US" sz="2800" smtClean="0">
                <a:solidFill>
                  <a:srgbClr val="000000"/>
                </a:solidFill>
              </a:rPr>
            </a:br>
            <a:r>
              <a:rPr lang="en-US" sz="2800" smtClean="0">
                <a:solidFill>
                  <a:srgbClr val="000000"/>
                </a:solidFill>
              </a:rPr>
              <a:t>(</a:t>
            </a:r>
            <a:r>
              <a:rPr lang="en-US" sz="2800" smtClean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∆ NVA; EU-7, 1998 data)</a:t>
            </a:r>
          </a:p>
        </p:txBody>
      </p:sp>
      <p:sp>
        <p:nvSpPr>
          <p:cNvPr id="17411" name="Oval 4"/>
          <p:cNvSpPr>
            <a:spLocks noChangeArrowheads="1"/>
          </p:cNvSpPr>
          <p:nvPr/>
        </p:nvSpPr>
        <p:spPr bwMode="auto">
          <a:xfrm>
            <a:off x="2411413" y="1989138"/>
            <a:ext cx="2160587" cy="2087562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17412" name="Oval 7"/>
          <p:cNvSpPr>
            <a:spLocks noChangeArrowheads="1"/>
          </p:cNvSpPr>
          <p:nvPr/>
        </p:nvSpPr>
        <p:spPr bwMode="auto">
          <a:xfrm>
            <a:off x="1763713" y="1412875"/>
            <a:ext cx="2808287" cy="2881313"/>
          </a:xfrm>
          <a:prstGeom prst="ellipse">
            <a:avLst/>
          </a:prstGeom>
          <a:noFill/>
          <a:ln w="19050" algn="ctr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17413" name="Oval 9"/>
          <p:cNvSpPr>
            <a:spLocks noChangeArrowheads="1"/>
          </p:cNvSpPr>
          <p:nvPr/>
        </p:nvSpPr>
        <p:spPr bwMode="auto">
          <a:xfrm>
            <a:off x="3203575" y="3644900"/>
            <a:ext cx="2305050" cy="2233613"/>
          </a:xfrm>
          <a:prstGeom prst="ellipse">
            <a:avLst/>
          </a:prstGeom>
          <a:noFill/>
          <a:ln w="19050" algn="ctr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17414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1476375" y="3716338"/>
            <a:ext cx="2017713" cy="1800225"/>
          </a:xfrm>
          <a:prstGeom prst="ellipse">
            <a:avLst/>
          </a:prstGeom>
          <a:noFill/>
          <a:ln w="19050" cap="flat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 smtClean="0"/>
          </a:p>
        </p:txBody>
      </p:sp>
      <p:sp>
        <p:nvSpPr>
          <p:cNvPr id="17415" name="Text Box 11"/>
          <p:cNvSpPr txBox="1">
            <a:spLocks noChangeArrowheads="1"/>
          </p:cNvSpPr>
          <p:nvPr/>
        </p:nvSpPr>
        <p:spPr bwMode="auto">
          <a:xfrm>
            <a:off x="2484438" y="2133600"/>
            <a:ext cx="1411287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/>
              <a:t>HQ</a:t>
            </a:r>
          </a:p>
          <a:p>
            <a:pPr eaLnBrk="1" hangingPunct="1"/>
            <a:r>
              <a:rPr lang="en-US"/>
              <a:t>€2.3 billion</a:t>
            </a:r>
            <a:endParaRPr lang="nl-NL"/>
          </a:p>
        </p:txBody>
      </p:sp>
      <p:sp>
        <p:nvSpPr>
          <p:cNvPr id="17416" name="Text Box 12"/>
          <p:cNvSpPr txBox="1">
            <a:spLocks noChangeArrowheads="1"/>
          </p:cNvSpPr>
          <p:nvPr/>
        </p:nvSpPr>
        <p:spPr bwMode="auto">
          <a:xfrm>
            <a:off x="1835150" y="4149725"/>
            <a:ext cx="1411288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/>
              <a:t>Organic</a:t>
            </a:r>
          </a:p>
          <a:p>
            <a:pPr eaLnBrk="1" hangingPunct="1"/>
            <a:r>
              <a:rPr lang="en-US"/>
              <a:t>€0.4 billion</a:t>
            </a:r>
            <a:endParaRPr lang="nl-NL"/>
          </a:p>
        </p:txBody>
      </p:sp>
      <p:sp>
        <p:nvSpPr>
          <p:cNvPr id="17417" name="Text Box 13"/>
          <p:cNvSpPr txBox="1">
            <a:spLocks noChangeArrowheads="1"/>
          </p:cNvSpPr>
          <p:nvPr/>
        </p:nvSpPr>
        <p:spPr bwMode="auto">
          <a:xfrm>
            <a:off x="3811588" y="4149725"/>
            <a:ext cx="1519237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/>
              <a:t>Short supply</a:t>
            </a:r>
          </a:p>
          <a:p>
            <a:pPr eaLnBrk="1" hangingPunct="1"/>
            <a:r>
              <a:rPr lang="en-US"/>
              <a:t>chains</a:t>
            </a:r>
          </a:p>
          <a:p>
            <a:pPr eaLnBrk="1" hangingPunct="1"/>
            <a:r>
              <a:rPr lang="en-US"/>
              <a:t>€2.5 billion</a:t>
            </a:r>
            <a:endParaRPr lang="nl-NL"/>
          </a:p>
        </p:txBody>
      </p:sp>
      <p:sp>
        <p:nvSpPr>
          <p:cNvPr id="17418" name="Text Box 14"/>
          <p:cNvSpPr txBox="1">
            <a:spLocks noChangeArrowheads="1"/>
          </p:cNvSpPr>
          <p:nvPr/>
        </p:nvSpPr>
        <p:spPr bwMode="auto">
          <a:xfrm>
            <a:off x="5219700" y="2492375"/>
            <a:ext cx="3160713" cy="116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800"/>
              <a:t>Total additional NVA</a:t>
            </a:r>
          </a:p>
          <a:p>
            <a:pPr eaLnBrk="1" hangingPunct="1"/>
            <a:r>
              <a:rPr lang="en-US" sz="2800"/>
              <a:t>€ 5.2 billion</a:t>
            </a:r>
            <a:endParaRPr lang="nl-NL" sz="2800"/>
          </a:p>
        </p:txBody>
      </p:sp>
    </p:spTree>
    <p:extLst>
      <p:ext uri="{BB962C8B-B14F-4D97-AF65-F5344CB8AC3E}">
        <p14:creationId xmlns:p14="http://schemas.microsoft.com/office/powerpoint/2010/main" val="131267748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Content Placeholder 2"/>
          <p:cNvSpPr>
            <a:spLocks noGrp="1"/>
          </p:cNvSpPr>
          <p:nvPr>
            <p:ph idx="1"/>
          </p:nvPr>
        </p:nvSpPr>
        <p:spPr>
          <a:xfrm>
            <a:off x="107504" y="333374"/>
            <a:ext cx="8579296" cy="6407993"/>
          </a:xfrm>
        </p:spPr>
        <p:txBody>
          <a:bodyPr>
            <a:normAutofit/>
          </a:bodyPr>
          <a:lstStyle/>
          <a:p>
            <a:r>
              <a:rPr lang="en-GB" sz="2000" dirty="0" smtClean="0"/>
              <a:t>There is – also in China – an emergence of nested markets. Ye, </a:t>
            </a:r>
            <a:r>
              <a:rPr lang="en-GB" sz="2000" dirty="0" err="1" smtClean="0"/>
              <a:t>Rao</a:t>
            </a:r>
            <a:r>
              <a:rPr lang="en-GB" sz="2000" dirty="0" smtClean="0"/>
              <a:t> and Wu (2010) refer </a:t>
            </a:r>
            <a:r>
              <a:rPr lang="en-GB" sz="2000" dirty="0" err="1" smtClean="0"/>
              <a:t>a.o.</a:t>
            </a:r>
            <a:r>
              <a:rPr lang="en-GB" sz="2000" dirty="0" smtClean="0"/>
              <a:t> to the following ones:</a:t>
            </a:r>
            <a:endParaRPr lang="en-US" sz="2000" dirty="0" smtClean="0"/>
          </a:p>
          <a:p>
            <a:r>
              <a:rPr lang="en-GB" sz="2000" dirty="0" smtClean="0"/>
              <a:t>(1) </a:t>
            </a:r>
            <a:r>
              <a:rPr lang="en-GB" b="1" dirty="0" smtClean="0">
                <a:solidFill>
                  <a:srgbClr val="00B050"/>
                </a:solidFill>
              </a:rPr>
              <a:t>the market for organic produce </a:t>
            </a:r>
            <a:r>
              <a:rPr lang="en-GB" sz="2000" dirty="0" smtClean="0"/>
              <a:t>(that currently embraces more than 500 different products that are mostly exported; the export value is about 400 million US dollars);</a:t>
            </a:r>
            <a:endParaRPr lang="en-US" sz="2000" dirty="0" smtClean="0"/>
          </a:p>
          <a:p>
            <a:r>
              <a:rPr lang="en-GB" sz="2000" dirty="0" smtClean="0"/>
              <a:t>(2) </a:t>
            </a:r>
            <a:r>
              <a:rPr lang="en-GB" b="1" dirty="0" smtClean="0">
                <a:solidFill>
                  <a:srgbClr val="00B050"/>
                </a:solidFill>
              </a:rPr>
              <a:t>the Green Food market </a:t>
            </a:r>
            <a:r>
              <a:rPr lang="en-GB" sz="2000" dirty="0" smtClean="0"/>
              <a:t>that channels certified food within China (total market sales currently equal  19 billion Euros/year);</a:t>
            </a:r>
            <a:endParaRPr lang="en-US" sz="2000" dirty="0" smtClean="0"/>
          </a:p>
          <a:p>
            <a:r>
              <a:rPr lang="en-GB" sz="2000" dirty="0" smtClean="0"/>
              <a:t>(3) </a:t>
            </a:r>
            <a:r>
              <a:rPr lang="en-GB" b="1" dirty="0" smtClean="0">
                <a:solidFill>
                  <a:srgbClr val="00B050"/>
                </a:solidFill>
              </a:rPr>
              <a:t>the market for eco-agriculture </a:t>
            </a:r>
            <a:r>
              <a:rPr lang="en-GB" sz="2000" dirty="0" smtClean="0"/>
              <a:t>that strongly builds on ancient agricultural traditions;</a:t>
            </a:r>
            <a:endParaRPr lang="en-US" sz="2000" dirty="0" smtClean="0"/>
          </a:p>
          <a:p>
            <a:r>
              <a:rPr lang="en-GB" sz="2000" dirty="0" smtClean="0"/>
              <a:t>(4) </a:t>
            </a:r>
            <a:r>
              <a:rPr lang="en-GB" b="1" dirty="0" smtClean="0">
                <a:solidFill>
                  <a:srgbClr val="00B050"/>
                </a:solidFill>
              </a:rPr>
              <a:t>the markets associated with “One Village, One Product” </a:t>
            </a:r>
            <a:r>
              <a:rPr lang="en-GB" sz="2000" dirty="0" smtClean="0"/>
              <a:t>(these markets centre mostly on typical regional or local products, as e.g. high quality </a:t>
            </a:r>
            <a:r>
              <a:rPr lang="en-GB" sz="2000" dirty="0" err="1" smtClean="0"/>
              <a:t>toufu</a:t>
            </a:r>
            <a:r>
              <a:rPr lang="en-GB" sz="2000" dirty="0" smtClean="0"/>
              <a:t> or handpicked organic apples);</a:t>
            </a:r>
            <a:endParaRPr lang="en-US" sz="2000" dirty="0" smtClean="0"/>
          </a:p>
          <a:p>
            <a:r>
              <a:rPr lang="en-GB" sz="2000" dirty="0" smtClean="0"/>
              <a:t>(5) </a:t>
            </a:r>
            <a:r>
              <a:rPr lang="en-GB" b="1" dirty="0" smtClean="0">
                <a:solidFill>
                  <a:srgbClr val="00B050"/>
                </a:solidFill>
              </a:rPr>
              <a:t>the markets for agro-tourism </a:t>
            </a:r>
            <a:r>
              <a:rPr lang="en-GB" sz="2000" dirty="0" smtClean="0"/>
              <a:t>(there are five different types of agro-tourism in China; together they attended 335 million tourists in 2007; they generate an income of some 5 billion Euros/year).</a:t>
            </a: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3761624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1036</Words>
  <Application>Microsoft Office PowerPoint</Application>
  <PresentationFormat>On-screen Show (4:3)</PresentationFormat>
  <Paragraphs>326</Paragraphs>
  <Slides>29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Economic impact of high quality food production (∆ NVA; EU-7, 1998 data)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 comparison of the general agricultural and food markets and the newly emerging markets </vt:lpstr>
      <vt:lpstr>a comparison of the general agricultural and food markets and the newly emerging markets </vt:lpstr>
      <vt:lpstr>a comparison of the general agricultural and food markets and the newly emerging markets </vt:lpstr>
      <vt:lpstr>a comparison of the general agricultural and food markets and the newly emerging markets </vt:lpstr>
      <vt:lpstr>a comparison of the general agricultural and food markets and the newly emerging markets </vt:lpstr>
      <vt:lpstr>a comparison of the general agricultural and food markets and the newly emerging markets </vt:lpstr>
      <vt:lpstr>PowerPoint Presentation</vt:lpstr>
    </vt:vector>
  </TitlesOfParts>
  <Company>Wageningen UR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Ploeg, Jan Douwevander</dc:creator>
  <cp:lastModifiedBy>Ploeg, Jan Douwevander</cp:lastModifiedBy>
  <cp:revision>7</cp:revision>
  <dcterms:created xsi:type="dcterms:W3CDTF">2011-12-05T13:07:32Z</dcterms:created>
  <dcterms:modified xsi:type="dcterms:W3CDTF">2011-12-06T09:35:54Z</dcterms:modified>
</cp:coreProperties>
</file>