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06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E52BF9-3E6B-4635-83A8-DF7C11856862}" type="datetimeFigureOut">
              <a:rPr lang="en-US" smtClean="0"/>
              <a:t>12/20/2011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9E734B-350B-4495-BD14-A95F2CE0F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547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6D2A32-8F30-478F-BB65-2F165A2B7415}" type="slidenum">
              <a:rPr lang="en-US"/>
              <a:pPr/>
              <a:t>2</a:t>
            </a:fld>
            <a:endParaRPr lang="en-US"/>
          </a:p>
        </p:txBody>
      </p:sp>
      <p:sp>
        <p:nvSpPr>
          <p:cNvPr id="3819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456730CF-E8E8-43A3-A0B4-7CCAACB2B51C}" type="slidenum">
              <a:rPr lang="en-US" sz="1200">
                <a:latin typeface="Calibri" pitchFamily="34" charset="0"/>
              </a:rPr>
              <a:pPr algn="r" eaLnBrk="1" hangingPunct="1"/>
              <a:t>2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381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19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2E81F2-4137-4041-A454-91A4731F591A}" type="slidenum">
              <a:rPr lang="en-US"/>
              <a:pPr/>
              <a:t>11</a:t>
            </a:fld>
            <a:endParaRPr lang="en-US"/>
          </a:p>
        </p:txBody>
      </p:sp>
      <p:sp>
        <p:nvSpPr>
          <p:cNvPr id="28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2CACFF-D1B2-434D-9136-C29B1701F354}" type="slidenum">
              <a:rPr lang="en-US"/>
              <a:pPr/>
              <a:t>12</a:t>
            </a:fld>
            <a:endParaRPr lang="en-US"/>
          </a:p>
        </p:txBody>
      </p:sp>
      <p:sp>
        <p:nvSpPr>
          <p:cNvPr id="28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B89280-468F-4058-A0C7-5E24BEF08DBB}" type="slidenum">
              <a:rPr lang="en-US"/>
              <a:pPr/>
              <a:t>13</a:t>
            </a:fld>
            <a:endParaRPr lang="en-US"/>
          </a:p>
        </p:txBody>
      </p:sp>
      <p:sp>
        <p:nvSpPr>
          <p:cNvPr id="4106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A5870929-F1FC-48B8-B0D1-3C4EFCAE68E6}" type="slidenum">
              <a:rPr lang="en-US" sz="1200">
                <a:latin typeface="Calibri" pitchFamily="34" charset="0"/>
              </a:rPr>
              <a:pPr algn="r" eaLnBrk="1" hangingPunct="1"/>
              <a:t>13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410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6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730866-0BA7-4F90-A7A0-7D1309734423}" type="slidenum">
              <a:rPr lang="en-US"/>
              <a:pPr/>
              <a:t>14</a:t>
            </a:fld>
            <a:endParaRPr lang="en-US"/>
          </a:p>
        </p:txBody>
      </p:sp>
      <p:sp>
        <p:nvSpPr>
          <p:cNvPr id="414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4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143842-1A8D-4454-B8E6-9B5DCAF1A254}" type="slidenum">
              <a:rPr lang="en-US"/>
              <a:pPr/>
              <a:t>15</a:t>
            </a:fld>
            <a:endParaRPr lang="en-US"/>
          </a:p>
        </p:txBody>
      </p:sp>
      <p:sp>
        <p:nvSpPr>
          <p:cNvPr id="418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8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E84CF4-BE2D-4494-AAD0-91313B7BC39C}" type="slidenum">
              <a:rPr lang="en-US"/>
              <a:pPr/>
              <a:t>16</a:t>
            </a:fld>
            <a:endParaRPr lang="en-US"/>
          </a:p>
        </p:txBody>
      </p:sp>
      <p:sp>
        <p:nvSpPr>
          <p:cNvPr id="4392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6D1E6D44-308A-4E5B-983D-6A80CC426432}" type="slidenum">
              <a:rPr lang="en-US" sz="1200">
                <a:latin typeface="Calibri" pitchFamily="34" charset="0"/>
              </a:rPr>
              <a:pPr algn="r" eaLnBrk="1" hangingPunct="1"/>
              <a:t>16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439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93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C168CA-749B-4940-8803-3DEBA04BF275}" type="slidenum">
              <a:rPr lang="en-US"/>
              <a:pPr/>
              <a:t>17</a:t>
            </a:fld>
            <a:endParaRPr lang="en-US"/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E88AC4-58EF-4440-997E-132917F09C27}" type="slidenum">
              <a:rPr lang="en-US"/>
              <a:pPr/>
              <a:t>18</a:t>
            </a:fld>
            <a:endParaRPr lang="en-US"/>
          </a:p>
        </p:txBody>
      </p:sp>
      <p:sp>
        <p:nvSpPr>
          <p:cNvPr id="455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5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A78477-2F1E-43D1-8EBE-C34518B9359A}" type="slidenum">
              <a:rPr lang="en-US"/>
              <a:pPr/>
              <a:t>19</a:t>
            </a:fld>
            <a:endParaRPr lang="en-US"/>
          </a:p>
        </p:txBody>
      </p:sp>
      <p:sp>
        <p:nvSpPr>
          <p:cNvPr id="457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427314-658D-4075-8C42-BD47B05FE35F}" type="slidenum">
              <a:rPr lang="en-US"/>
              <a:pPr/>
              <a:t>20</a:t>
            </a:fld>
            <a:endParaRPr lang="en-US"/>
          </a:p>
        </p:txBody>
      </p:sp>
      <p:sp>
        <p:nvSpPr>
          <p:cNvPr id="27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B7A0BA-B763-4BA6-A31E-9020157496ED}" type="slidenum">
              <a:rPr lang="en-US"/>
              <a:pPr/>
              <a:t>3</a:t>
            </a:fld>
            <a:endParaRPr lang="en-US"/>
          </a:p>
        </p:txBody>
      </p:sp>
      <p:sp>
        <p:nvSpPr>
          <p:cNvPr id="384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400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8400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535CDECE-C08C-4B10-9D41-3D60026EA1D7}" type="slidenum">
              <a:rPr lang="en-US" sz="1200">
                <a:latin typeface="Calibri" pitchFamily="34" charset="0"/>
              </a:rPr>
              <a:pPr algn="r" eaLnBrk="1" hangingPunct="1"/>
              <a:t>3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7F52F5-D6BA-495B-BA75-188EEBE0A382}" type="slidenum">
              <a:rPr lang="en-US"/>
              <a:pPr/>
              <a:t>4</a:t>
            </a:fld>
            <a:endParaRPr lang="en-US"/>
          </a:p>
        </p:txBody>
      </p:sp>
      <p:sp>
        <p:nvSpPr>
          <p:cNvPr id="386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6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63BFF0-63AE-4D2E-B07C-A98578D8625F}" type="slidenum">
              <a:rPr lang="en-US"/>
              <a:pPr/>
              <a:t>5</a:t>
            </a:fld>
            <a:endParaRPr lang="en-US"/>
          </a:p>
        </p:txBody>
      </p:sp>
      <p:sp>
        <p:nvSpPr>
          <p:cNvPr id="388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8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E42259-919E-47CB-877C-99EBBF8ABFA4}" type="slidenum">
              <a:rPr lang="en-US"/>
              <a:pPr/>
              <a:t>6</a:t>
            </a:fld>
            <a:endParaRPr lang="en-US"/>
          </a:p>
        </p:txBody>
      </p:sp>
      <p:sp>
        <p:nvSpPr>
          <p:cNvPr id="392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2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3AA385-3F56-479A-93F2-732D07CF0607}" type="slidenum">
              <a:rPr lang="en-US"/>
              <a:pPr/>
              <a:t>7</a:t>
            </a:fld>
            <a:endParaRPr lang="en-US"/>
          </a:p>
        </p:txBody>
      </p:sp>
      <p:sp>
        <p:nvSpPr>
          <p:cNvPr id="402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2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BD926E-49E3-456A-AD32-4C502E2E178F}" type="slidenum">
              <a:rPr lang="en-US"/>
              <a:pPr/>
              <a:t>8</a:t>
            </a:fld>
            <a:endParaRPr lang="en-US"/>
          </a:p>
        </p:txBody>
      </p:sp>
      <p:sp>
        <p:nvSpPr>
          <p:cNvPr id="281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657E69-AB4E-49A4-8BC1-2BD6BA8C0192}" type="slidenum">
              <a:rPr lang="en-US"/>
              <a:pPr/>
              <a:t>9</a:t>
            </a:fld>
            <a:endParaRPr lang="en-US"/>
          </a:p>
        </p:txBody>
      </p:sp>
      <p:sp>
        <p:nvSpPr>
          <p:cNvPr id="28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8ED2EC-914D-434C-8F1A-C726BAB31EA1}" type="slidenum">
              <a:rPr lang="en-US"/>
              <a:pPr/>
              <a:t>10</a:t>
            </a:fld>
            <a:endParaRPr lang="en-US"/>
          </a:p>
        </p:txBody>
      </p:sp>
      <p:sp>
        <p:nvSpPr>
          <p:cNvPr id="2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C21ED-A741-441F-AADF-D48C1706AACB}" type="datetimeFigureOut">
              <a:rPr lang="en-US" smtClean="0"/>
              <a:t>12/20/2011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A3233-409C-4411-AFF5-75E142E77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257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C21ED-A741-441F-AADF-D48C1706AACB}" type="datetimeFigureOut">
              <a:rPr lang="en-US" smtClean="0"/>
              <a:t>12/20/2011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A3233-409C-4411-AFF5-75E142E77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119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C21ED-A741-441F-AADF-D48C1706AACB}" type="datetimeFigureOut">
              <a:rPr lang="en-US" smtClean="0"/>
              <a:t>12/20/2011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A3233-409C-4411-AFF5-75E142E77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715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C21ED-A741-441F-AADF-D48C1706AACB}" type="datetimeFigureOut">
              <a:rPr lang="en-US" smtClean="0"/>
              <a:t>12/20/2011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A3233-409C-4411-AFF5-75E142E77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776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C21ED-A741-441F-AADF-D48C1706AACB}" type="datetimeFigureOut">
              <a:rPr lang="en-US" smtClean="0"/>
              <a:t>12/20/2011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A3233-409C-4411-AFF5-75E142E77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699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C21ED-A741-441F-AADF-D48C1706AACB}" type="datetimeFigureOut">
              <a:rPr lang="en-US" smtClean="0"/>
              <a:t>12/20/2011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A3233-409C-4411-AFF5-75E142E77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114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C21ED-A741-441F-AADF-D48C1706AACB}" type="datetimeFigureOut">
              <a:rPr lang="en-US" smtClean="0"/>
              <a:t>12/20/2011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A3233-409C-4411-AFF5-75E142E77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589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C21ED-A741-441F-AADF-D48C1706AACB}" type="datetimeFigureOut">
              <a:rPr lang="en-US" smtClean="0"/>
              <a:t>12/20/2011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A3233-409C-4411-AFF5-75E142E77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184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C21ED-A741-441F-AADF-D48C1706AACB}" type="datetimeFigureOut">
              <a:rPr lang="en-US" smtClean="0"/>
              <a:t>12/20/2011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A3233-409C-4411-AFF5-75E142E77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338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C21ED-A741-441F-AADF-D48C1706AACB}" type="datetimeFigureOut">
              <a:rPr lang="en-US" smtClean="0"/>
              <a:t>12/20/2011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A3233-409C-4411-AFF5-75E142E77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121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C21ED-A741-441F-AADF-D48C1706AACB}" type="datetimeFigureOut">
              <a:rPr lang="en-US" smtClean="0"/>
              <a:t>12/20/2011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A3233-409C-4411-AFF5-75E142E77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072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C21ED-A741-441F-AADF-D48C1706AACB}" type="datetimeFigureOut">
              <a:rPr lang="en-US" smtClean="0"/>
              <a:t>12/20/2011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A3233-409C-4411-AFF5-75E142E77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929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groeco.org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agroecological</a:t>
            </a:r>
            <a:r>
              <a:rPr lang="en-US" dirty="0" smtClean="0"/>
              <a:t> revolution in Latin America: towards resiliency and food </a:t>
            </a:r>
            <a:r>
              <a:rPr lang="en-US" dirty="0" err="1" smtClean="0"/>
              <a:t>sovereingty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Miguel A </a:t>
            </a:r>
            <a:r>
              <a:rPr lang="en-US" sz="2400" dirty="0" err="1" smtClean="0"/>
              <a:t>Altieri</a:t>
            </a:r>
            <a:endParaRPr lang="en-US" sz="2400" dirty="0" smtClean="0"/>
          </a:p>
          <a:p>
            <a:r>
              <a:rPr lang="en-US" sz="2400" dirty="0" smtClean="0"/>
              <a:t>University of California, Berkeley</a:t>
            </a:r>
          </a:p>
          <a:p>
            <a:r>
              <a:rPr lang="en-US" sz="2400" dirty="0" smtClean="0"/>
              <a:t>And</a:t>
            </a:r>
          </a:p>
          <a:p>
            <a:r>
              <a:rPr lang="en-US" sz="2400" dirty="0" err="1" smtClean="0"/>
              <a:t>Sociedad</a:t>
            </a:r>
            <a:r>
              <a:rPr lang="en-US" sz="2400" dirty="0" smtClean="0"/>
              <a:t> </a:t>
            </a:r>
            <a:r>
              <a:rPr lang="en-US" sz="2400" dirty="0" err="1" smtClean="0"/>
              <a:t>Cientifica</a:t>
            </a:r>
            <a:r>
              <a:rPr lang="en-US" sz="2400" dirty="0" smtClean="0"/>
              <a:t> </a:t>
            </a:r>
            <a:r>
              <a:rPr lang="en-US" sz="2400" dirty="0" err="1" smtClean="0"/>
              <a:t>LatinoAmwericana</a:t>
            </a:r>
            <a:r>
              <a:rPr lang="en-US" sz="2400" dirty="0" smtClean="0"/>
              <a:t> de </a:t>
            </a:r>
            <a:r>
              <a:rPr lang="en-US" sz="2400" dirty="0" err="1" smtClean="0"/>
              <a:t>Agroecologia</a:t>
            </a:r>
            <a:r>
              <a:rPr lang="en-US" sz="2400" dirty="0" smtClean="0"/>
              <a:t> (SOCLA)</a:t>
            </a:r>
          </a:p>
          <a:p>
            <a:r>
              <a:rPr lang="en-US" sz="2400" dirty="0" smtClean="0">
                <a:hlinkClick r:id="rId2"/>
              </a:rPr>
              <a:t>www.agroeco.org</a:t>
            </a:r>
            <a:endParaRPr lang="en-US" sz="2400" dirty="0" smtClean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421144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2" descr="Table-Mexic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5600" y="457200"/>
            <a:ext cx="8431213" cy="55292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27557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Peasants were bypassed by agricultural modernization</a:t>
            </a:r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Technologies were imposed and did not emerge from a participatory process</a:t>
            </a:r>
          </a:p>
          <a:p>
            <a:r>
              <a:rPr lang="en-US" dirty="0"/>
              <a:t>Technologies were not appropriate to the needs and circumstances of peasants</a:t>
            </a:r>
          </a:p>
          <a:p>
            <a:r>
              <a:rPr lang="en-US" dirty="0"/>
              <a:t>Technologies were not scale neutral  (favored larger farmers or those with access to capital, credit, best lands, etc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927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2" descr="Table-Pover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425" y="304800"/>
            <a:ext cx="8183563" cy="59483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6924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b="1" dirty="0">
                <a:solidFill>
                  <a:schemeClr val="hlink"/>
                </a:solidFill>
              </a:rPr>
              <a:t>Flawed assumption </a:t>
            </a:r>
            <a:r>
              <a:rPr lang="en-US" b="1" dirty="0" smtClean="0">
                <a:solidFill>
                  <a:schemeClr val="hlink"/>
                </a:solidFill>
              </a:rPr>
              <a:t>cont.</a:t>
            </a:r>
            <a:endParaRPr lang="en-US" b="1" dirty="0">
              <a:solidFill>
                <a:schemeClr val="hlink"/>
              </a:solidFill>
            </a:endParaRPr>
          </a:p>
        </p:txBody>
      </p:sp>
      <p:sp>
        <p:nvSpPr>
          <p:cNvPr id="409603" name="Rectangle 3"/>
          <p:cNvSpPr>
            <a:spLocks noGrp="1" noRot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/>
              <a:t>The economic integration of traditional agroecosystems into the global system is a positive step that enables increased production, income and well being</a:t>
            </a:r>
          </a:p>
          <a:p>
            <a:r>
              <a:rPr lang="en-US"/>
              <a:t>With the right incentives small farmers  will become more competitive , export more and make  a profit and solve the problem of food insecurity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388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698" name="Picture 2" descr="FailedUS-Tabl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533400"/>
            <a:ext cx="7791450" cy="5695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84512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7794" name="Picture 2" descr="FailedUS-F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04800"/>
            <a:ext cx="7096125" cy="61706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444000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01625" y="228600"/>
            <a:ext cx="8540750" cy="990600"/>
          </a:xfrm>
        </p:spPr>
        <p:txBody>
          <a:bodyPr/>
          <a:lstStyle/>
          <a:p>
            <a:r>
              <a:rPr lang="en-US" b="1">
                <a:solidFill>
                  <a:schemeClr val="hlink"/>
                </a:solidFill>
              </a:rPr>
              <a:t>Flawed assumption 3</a:t>
            </a:r>
          </a:p>
        </p:txBody>
      </p:sp>
      <p:sp>
        <p:nvSpPr>
          <p:cNvPr id="438275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457200" y="1066800"/>
            <a:ext cx="8382000" cy="4533900"/>
          </a:xfrm>
        </p:spPr>
        <p:txBody>
          <a:bodyPr/>
          <a:lstStyle/>
          <a:p>
            <a:r>
              <a:rPr lang="en-US"/>
              <a:t>Biotechnology will dramatically increase production</a:t>
            </a:r>
          </a:p>
          <a:p>
            <a:r>
              <a:rPr lang="en-US"/>
              <a:t>transgenic crops will allow farmers to control pests without agrochemicals and overcome soil fertility problems</a:t>
            </a:r>
          </a:p>
          <a:p>
            <a:r>
              <a:rPr lang="en-US"/>
              <a:t>biotechnology is essential to feeding the world</a:t>
            </a:r>
          </a:p>
          <a:p>
            <a:r>
              <a:rPr lang="en-US"/>
              <a:t>transgenic  crops will enhance biodiversity and are ecologically safe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5914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762000"/>
            <a:ext cx="8572500" cy="561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061244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54659" name="Picture 3" descr="brasil  2007 21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407733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56707" name="Picture 3" descr="paraguay 2007 18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317361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01625" y="228600"/>
            <a:ext cx="8540750" cy="6858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chemeClr val="hlink"/>
                </a:solidFill>
              </a:rPr>
              <a:t>Historical Flawed </a:t>
            </a:r>
            <a:r>
              <a:rPr lang="en-US" sz="4000" b="1" dirty="0">
                <a:solidFill>
                  <a:schemeClr val="hlink"/>
                </a:solidFill>
              </a:rPr>
              <a:t>Assumptions </a:t>
            </a:r>
            <a:r>
              <a:rPr lang="en-US" sz="4000" b="1" dirty="0" smtClean="0">
                <a:solidFill>
                  <a:schemeClr val="hlink"/>
                </a:solidFill>
              </a:rPr>
              <a:t>about hunger and rural poverty</a:t>
            </a:r>
            <a:endParaRPr lang="en-US" sz="4000" b="1" dirty="0">
              <a:solidFill>
                <a:schemeClr val="hlink"/>
              </a:solidFill>
            </a:endParaRPr>
          </a:p>
        </p:txBody>
      </p:sp>
      <p:sp>
        <p:nvSpPr>
          <p:cNvPr id="380931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457200" y="1447800"/>
            <a:ext cx="8178800" cy="4610100"/>
          </a:xfrm>
        </p:spPr>
        <p:txBody>
          <a:bodyPr/>
          <a:lstStyle/>
          <a:p>
            <a:r>
              <a:rPr lang="en-US" sz="2800"/>
              <a:t>People starve because there is not enough food and populations grow exponentially</a:t>
            </a:r>
          </a:p>
          <a:p>
            <a:r>
              <a:rPr lang="en-US" sz="2800"/>
              <a:t>Hunger is solved increasing food production with high input technology from the North</a:t>
            </a:r>
          </a:p>
          <a:p>
            <a:r>
              <a:rPr lang="en-US" sz="2800"/>
              <a:t>Progress requires replacement of local varieties for improved ones</a:t>
            </a:r>
          </a:p>
          <a:p>
            <a:r>
              <a:rPr lang="en-US" sz="2800"/>
              <a:t>Peasants need to be modernized, and those lagging behind are inefficient and condemned to migrate to cities or work in rural areas in Maquilas</a:t>
            </a:r>
          </a:p>
          <a:p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3376661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Soybean in Argentina</a:t>
            </a:r>
            <a:br>
              <a:rPr lang="en-US"/>
            </a:br>
            <a:r>
              <a:rPr lang="en-US"/>
              <a:t>(tons-red, has-blue)</a:t>
            </a:r>
          </a:p>
        </p:txBody>
      </p:sp>
      <p:pic>
        <p:nvPicPr>
          <p:cNvPr id="27136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 l="9230" t="23941" r="8739" b="21559"/>
          <a:stretch>
            <a:fillRect/>
          </a:stretch>
        </p:blipFill>
        <p:spPr>
          <a:xfrm>
            <a:off x="457200" y="1700213"/>
            <a:ext cx="8229600" cy="4325937"/>
          </a:xfrm>
        </p:spPr>
      </p:pic>
    </p:spTree>
    <p:extLst>
      <p:ext uri="{BB962C8B-B14F-4D97-AF65-F5344CB8AC3E}">
        <p14:creationId xmlns:p14="http://schemas.microsoft.com/office/powerpoint/2010/main" val="3542500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3" name="Rectangle 5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23850" y="0"/>
            <a:ext cx="8540750" cy="1143000"/>
          </a:xfrm>
        </p:spPr>
        <p:txBody>
          <a:bodyPr>
            <a:normAutofit fontScale="90000"/>
          </a:bodyPr>
          <a:lstStyle/>
          <a:p>
            <a:r>
              <a:rPr lang="en-US" sz="3600" b="1">
                <a:solidFill>
                  <a:schemeClr val="hlink"/>
                </a:solidFill>
              </a:rPr>
              <a:t>Transfer of labor and land saving technologies</a:t>
            </a:r>
            <a:endParaRPr lang="es-ES" sz="3600" b="1">
              <a:solidFill>
                <a:schemeClr val="hlink"/>
              </a:solidFill>
            </a:endParaRPr>
          </a:p>
        </p:txBody>
      </p:sp>
      <p:pic>
        <p:nvPicPr>
          <p:cNvPr id="382979" name="Picture 4" descr="001_1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lum bright="12000"/>
          </a:blip>
          <a:srcRect l="1892" t="8647" r="3542" b="2388"/>
          <a:stretch>
            <a:fillRect/>
          </a:stretch>
        </p:blipFill>
        <p:spPr>
          <a:xfrm>
            <a:off x="0" y="1125538"/>
            <a:ext cx="9144000" cy="5732462"/>
          </a:xfrm>
        </p:spPr>
      </p:pic>
    </p:spTree>
    <p:extLst>
      <p:ext uri="{BB962C8B-B14F-4D97-AF65-F5344CB8AC3E}">
        <p14:creationId xmlns:p14="http://schemas.microsoft.com/office/powerpoint/2010/main" val="22198109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2400"/>
            <a:ext cx="9144000" cy="608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5027" name="AutoShape 3"/>
          <p:cNvSpPr>
            <a:spLocks noChangeArrowheads="1"/>
          </p:cNvSpPr>
          <p:nvPr/>
        </p:nvSpPr>
        <p:spPr bwMode="auto">
          <a:xfrm rot="5839091">
            <a:off x="3859213" y="3203575"/>
            <a:ext cx="720725" cy="16192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5028" name="Text Box 4"/>
          <p:cNvSpPr txBox="1">
            <a:spLocks noChangeArrowheads="1"/>
          </p:cNvSpPr>
          <p:nvPr/>
        </p:nvSpPr>
        <p:spPr bwMode="auto">
          <a:xfrm>
            <a:off x="0" y="5943600"/>
            <a:ext cx="9525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s-ES" sz="2000" b="1">
                <a:solidFill>
                  <a:schemeClr val="accent2"/>
                </a:solidFill>
                <a:latin typeface="Arial" charset="0"/>
              </a:rPr>
              <a:t>CIMMYT: flat soils, irrigation, HYVs, fertilizers, genetic and crop homogeneity,</a:t>
            </a:r>
          </a:p>
        </p:txBody>
      </p:sp>
      <p:sp>
        <p:nvSpPr>
          <p:cNvPr id="385029" name="Rectangle 5"/>
          <p:cNvSpPr>
            <a:spLocks noChangeArrowheads="1"/>
          </p:cNvSpPr>
          <p:nvPr/>
        </p:nvSpPr>
        <p:spPr bwMode="auto">
          <a:xfrm>
            <a:off x="3962400" y="2362200"/>
            <a:ext cx="2205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s-MX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 Purificación</a:t>
            </a:r>
            <a:endParaRPr lang="es-ES" b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3180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85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819525"/>
            <a:ext cx="457200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7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0"/>
            <a:ext cx="4572000" cy="304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7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819525"/>
            <a:ext cx="4570413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7077" name="Text Box 5"/>
          <p:cNvSpPr txBox="1">
            <a:spLocks noChangeArrowheads="1"/>
          </p:cNvSpPr>
          <p:nvPr/>
        </p:nvSpPr>
        <p:spPr bwMode="auto">
          <a:xfrm>
            <a:off x="0" y="3089275"/>
            <a:ext cx="9929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s-MX" sz="1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Small farms, heterogeneity, crop diversity,animal traction, organic management </a:t>
            </a:r>
            <a:endParaRPr lang="es-ES" sz="1800" b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387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4648200" cy="308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364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170" name="Picture 2" descr="TAG002"/>
          <p:cNvPicPr>
            <a:picLocks noChangeAspect="1" noChangeArrowheads="1"/>
          </p:cNvPicPr>
          <p:nvPr/>
        </p:nvPicPr>
        <p:blipFill>
          <a:blip r:embed="rId3" cstate="print"/>
          <a:srcRect l="1294" t="4713" r="4774" b="8672"/>
          <a:stretch>
            <a:fillRect/>
          </a:stretch>
        </p:blipFill>
        <p:spPr bwMode="auto">
          <a:xfrm>
            <a:off x="-828675" y="-55563"/>
            <a:ext cx="10369550" cy="69135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83490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Productivity of Chinampas</a:t>
            </a:r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Maize yields in 1950: 3,5-6,3 t/ha ( average  US yields in 1955~2,3t/ha and went up &gt;4 t/ha after 1965).</a:t>
            </a:r>
          </a:p>
          <a:p>
            <a:r>
              <a:rPr lang="en-US"/>
              <a:t>One hectare could produce enough food for 15-20 persons</a:t>
            </a:r>
          </a:p>
          <a:p>
            <a:r>
              <a:rPr lang="en-US"/>
              <a:t>One chinampero can successfully farm 0,75 ha, producing food for 12-15 people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772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" descr="Slid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625" y="465138"/>
            <a:ext cx="8793163" cy="59261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8606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2" descr="Slid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913" y="469900"/>
            <a:ext cx="8764587" cy="59166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873940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347</Words>
  <Application>Microsoft Office PowerPoint</Application>
  <PresentationFormat>On-screen Show (4:3)</PresentationFormat>
  <Paragraphs>55</Paragraphs>
  <Slides>20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The agroecological revolution in Latin America: towards resiliency and food sovereingty</vt:lpstr>
      <vt:lpstr>Historical Flawed Assumptions about hunger and rural poverty</vt:lpstr>
      <vt:lpstr>Transfer of labor and land saving technologies</vt:lpstr>
      <vt:lpstr>PowerPoint Presentation</vt:lpstr>
      <vt:lpstr>PowerPoint Presentation</vt:lpstr>
      <vt:lpstr>PowerPoint Presentation</vt:lpstr>
      <vt:lpstr>Productivity of Chinampas</vt:lpstr>
      <vt:lpstr>PowerPoint Presentation</vt:lpstr>
      <vt:lpstr>PowerPoint Presentation</vt:lpstr>
      <vt:lpstr>PowerPoint Presentation</vt:lpstr>
      <vt:lpstr>Peasants were bypassed by agricultural modernization</vt:lpstr>
      <vt:lpstr>PowerPoint Presentation</vt:lpstr>
      <vt:lpstr>Flawed assumption cont.</vt:lpstr>
      <vt:lpstr>PowerPoint Presentation</vt:lpstr>
      <vt:lpstr>PowerPoint Presentation</vt:lpstr>
      <vt:lpstr>Flawed assumption 3</vt:lpstr>
      <vt:lpstr>PowerPoint Presentation</vt:lpstr>
      <vt:lpstr>PowerPoint Presentation</vt:lpstr>
      <vt:lpstr>PowerPoint Presentation</vt:lpstr>
      <vt:lpstr>Soybean in Argentina (tons-red, has-blue)</vt:lpstr>
    </vt:vector>
  </TitlesOfParts>
  <Company>ISS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agroecological revolution in Latin America: towards resiliency and food sovereingty</dc:title>
  <dc:creator>Chunyu Wang</dc:creator>
  <cp:lastModifiedBy>Chunyu Wang</cp:lastModifiedBy>
  <cp:revision>5</cp:revision>
  <dcterms:created xsi:type="dcterms:W3CDTF">2011-12-20T09:46:23Z</dcterms:created>
  <dcterms:modified xsi:type="dcterms:W3CDTF">2011-12-20T09:50:29Z</dcterms:modified>
</cp:coreProperties>
</file>