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0479-BA99-4AE9-B0C1-DA560AEFB85D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A38D-8B2A-4A86-97C6-58F1B95DD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76CEB-8EC5-49A5-90BB-D0F049867F78}" type="slidenum">
              <a:rPr lang="en-US"/>
              <a:pPr/>
              <a:t>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B6E4-F1C0-4E7A-9B88-CBFD679F259F}" type="slidenum">
              <a:rPr lang="en-US"/>
              <a:pPr/>
              <a:t>10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5CBBD-3A24-496B-9FB1-2A853B7F0C77}" type="slidenum">
              <a:rPr lang="en-US"/>
              <a:pPr/>
              <a:t>13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576B8-BEA3-407F-949E-E49DB6EFE03E}" type="slidenum">
              <a:rPr lang="en-US"/>
              <a:pPr/>
              <a:t>14</a:t>
            </a:fld>
            <a:endParaRPr 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F33B2-F275-4486-B89A-D89CDF992C58}" type="slidenum">
              <a:rPr lang="en-US"/>
              <a:pPr/>
              <a:t>15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02CDF-554F-4DAF-A2C9-AC3C3059300E}" type="slidenum">
              <a:rPr lang="en-US"/>
              <a:pPr/>
              <a:t>16</a:t>
            </a:fld>
            <a:endParaRPr 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57360-9713-4845-B59B-01607D4266A4}" type="slidenum">
              <a:rPr lang="en-US"/>
              <a:pPr/>
              <a:t>18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25ACE-1F9D-46DA-BE67-19F3C7E95003}" type="slidenum">
              <a:rPr lang="en-US"/>
              <a:pPr/>
              <a:t>19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9C140-2BCF-4347-98E4-92675D51AD2F}" type="slidenum">
              <a:rPr lang="en-US"/>
              <a:pPr/>
              <a:t>2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28E5E-926B-4480-A0B0-FE8B1D9E4C25}" type="slidenum">
              <a:rPr lang="en-US"/>
              <a:pPr/>
              <a:t>20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9BCD7-40F5-4962-A64C-6E9DA0677814}" type="slidenum">
              <a:rPr lang="en-US"/>
              <a:pPr/>
              <a:t>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B5594-D5A8-4F3E-92E9-3BFA41F9886F}" type="slidenum">
              <a:rPr lang="en-US"/>
              <a:pPr/>
              <a:t>4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1AC4-B34E-4581-B9C9-56F5FA95137C}" type="slidenum">
              <a:rPr lang="en-US"/>
              <a:pPr/>
              <a:t>5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38619-CCAC-40AA-B5E4-A34F8F653552}" type="slidenum">
              <a:rPr lang="en-US"/>
              <a:pPr/>
              <a:t>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AD5FF-196C-4FAC-8ED6-41DE7ACE6532}" type="slidenum">
              <a:rPr lang="en-US"/>
              <a:pPr/>
              <a:t>7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55326-ACE0-4377-9061-52D20B1961BF}" type="slidenum">
              <a:rPr lang="en-US"/>
              <a:pPr/>
              <a:t>8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73BD2-9304-4C06-9D3E-91A6923547D6}" type="slidenum">
              <a:rPr lang="en-US"/>
              <a:pPr/>
              <a:t>9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C938-A8E0-4BBA-BB06-5D7DF25C6513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412E-EDCC-4F14-916F-D6CE6C4B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762000" y="685800"/>
          <a:ext cx="7620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3809524" imgH="2266667" progId="">
                  <p:embed/>
                </p:oleObj>
              </mc:Choice>
              <mc:Fallback>
                <p:oleObj name="Photo Editor Photo" r:id="rId4" imgW="3809524" imgH="22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76200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38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"/>
          <p:cNvSpPr>
            <a:spLocks noChangeShapeType="1"/>
          </p:cNvSpPr>
          <p:nvPr/>
        </p:nvSpPr>
        <p:spPr bwMode="auto">
          <a:xfrm>
            <a:off x="1763713" y="692150"/>
            <a:ext cx="0" cy="46085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1763713" y="5300663"/>
            <a:ext cx="6194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763713" y="981075"/>
            <a:ext cx="5761037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4645025" y="981075"/>
            <a:ext cx="0" cy="431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1763713" y="3140075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1908175" y="1249363"/>
            <a:ext cx="2663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Low external inputs, high recylcling rates, crop –livestock integration</a:t>
            </a:r>
          </a:p>
          <a:p>
            <a:pPr algn="ctr">
              <a:spcBef>
                <a:spcPct val="50000"/>
              </a:spcBef>
            </a:pPr>
            <a:r>
              <a:rPr lang="es-ES" sz="2000" b="1"/>
              <a:t>High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3924300" y="2852738"/>
            <a:ext cx="14398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008000"/>
                </a:solidFill>
              </a:rPr>
              <a:t>Eficiency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4716463" y="1249363"/>
            <a:ext cx="26638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High inputs, industrial monocultures</a:t>
            </a:r>
          </a:p>
          <a:p>
            <a:pPr algn="ctr">
              <a:spcBef>
                <a:spcPct val="50000"/>
              </a:spcBef>
            </a:pPr>
            <a:endParaRPr lang="es-ES" sz="1200"/>
          </a:p>
          <a:p>
            <a:pPr algn="ctr">
              <a:spcBef>
                <a:spcPct val="50000"/>
              </a:spcBef>
            </a:pPr>
            <a:r>
              <a:rPr lang="es-ES" sz="2000" b="1"/>
              <a:t>Low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1836738" y="3429000"/>
            <a:ext cx="2663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Low external inputs, diversified with low levels of integration</a:t>
            </a:r>
          </a:p>
          <a:p>
            <a:pPr algn="ctr">
              <a:spcBef>
                <a:spcPct val="50000"/>
              </a:spcBef>
            </a:pPr>
            <a:r>
              <a:rPr lang="es-ES" sz="2000" b="1"/>
              <a:t>  Medium-Low</a:t>
            </a: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4716463" y="3463925"/>
            <a:ext cx="27368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Specialized systems with low external inputs</a:t>
            </a:r>
          </a:p>
          <a:p>
            <a:pPr algn="ctr">
              <a:spcBef>
                <a:spcPct val="50000"/>
              </a:spcBef>
            </a:pPr>
            <a:endParaRPr lang="es-ES" sz="1200"/>
          </a:p>
          <a:p>
            <a:pPr algn="ctr">
              <a:spcBef>
                <a:spcPct val="50000"/>
              </a:spcBef>
            </a:pPr>
            <a:r>
              <a:rPr lang="es-ES" sz="2000" b="1"/>
              <a:t>Medium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2484438" y="5897563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hlink"/>
                </a:solidFill>
              </a:rPr>
              <a:t>Agroecosystem Diversity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 rot="-5400000">
            <a:off x="-189706" y="2572544"/>
            <a:ext cx="220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CC3300"/>
                </a:solidFill>
              </a:rPr>
              <a:t>Productivity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2916238" y="54451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Alta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 rot="-5400000">
            <a:off x="1047751" y="3786187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Baja</a:t>
            </a:r>
          </a:p>
        </p:txBody>
      </p:sp>
      <p:sp>
        <p:nvSpPr>
          <p:cNvPr id="55312" name="Text Box 17"/>
          <p:cNvSpPr txBox="1">
            <a:spLocks noChangeArrowheads="1"/>
          </p:cNvSpPr>
          <p:nvPr/>
        </p:nvSpPr>
        <p:spPr bwMode="auto">
          <a:xfrm>
            <a:off x="5724525" y="54451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Baja</a:t>
            </a:r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 rot="-5400000">
            <a:off x="1047750" y="16256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Alta</a:t>
            </a: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1908175" y="1052513"/>
            <a:ext cx="2663825" cy="19446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15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Organic for export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Chile:</a:t>
            </a:r>
            <a:r>
              <a:rPr lang="en-US" sz="2000" smtClean="0"/>
              <a:t> Certified organic crops took up a total of 151,097 hectares in 2009-2010 .  </a:t>
            </a:r>
          </a:p>
          <a:p>
            <a:r>
              <a:rPr lang="en-US" sz="2000" smtClean="0"/>
              <a:t>8961 tons of apples, kiwifruit, avocados, berries and asparragus were exported</a:t>
            </a:r>
          </a:p>
          <a:p>
            <a:r>
              <a:rPr lang="en-US" sz="2000" b="1" smtClean="0"/>
              <a:t>Colombia:</a:t>
            </a:r>
            <a:r>
              <a:rPr lang="en-US" sz="2000" smtClean="0"/>
              <a:t>  37000 has organically certified devoted to coffee, palm oil, sugar cane, coconut, cocoa, organic fruits (mango, bananas, raspberries),  flowers and ornamental plants </a:t>
            </a:r>
          </a:p>
          <a:p>
            <a:r>
              <a:rPr lang="en-US" sz="2000" smtClean="0"/>
              <a:t>Value of organic exports &gt; 20 million/year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72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77827" name="Picture 3" descr="0262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ept03 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6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ustinsu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1160020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2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pic>
        <p:nvPicPr>
          <p:cNvPr id="57347" name="Picture 3" descr="100_89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084763" cy="6781800"/>
          </a:xfrm>
          <a:noFill/>
        </p:spPr>
      </p:pic>
      <p:pic>
        <p:nvPicPr>
          <p:cNvPr id="57348" name="Picture 4" descr="100_89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0"/>
            <a:ext cx="51435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5953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CC00"/>
                </a:solidFill>
                <a:ea typeface="+mj-ea"/>
                <a:cs typeface="+mj-cs"/>
              </a:rPr>
              <a:t>How many peasants there are in the world? (ETC 2009)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77250" cy="43735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smtClean="0"/>
              <a:t>1, 5 billion peasants in 380 million small farms</a:t>
            </a:r>
          </a:p>
          <a:p>
            <a:pPr eaLnBrk="1" hangingPunct="1"/>
            <a:r>
              <a:rPr lang="en-US" smtClean="0"/>
              <a:t>At least 370 million of these are also indigenous peoples occupying </a:t>
            </a:r>
            <a:r>
              <a:rPr lang="en-US" i="1" smtClean="0"/>
              <a:t>92 million farms</a:t>
            </a:r>
            <a:endParaRPr lang="en-US" sz="3200" smtClean="0"/>
          </a:p>
          <a:p>
            <a:r>
              <a:rPr lang="en-US" smtClean="0"/>
              <a:t>17 million peasant farms in Latin America grow between a half to two-thirds of staple foods</a:t>
            </a:r>
          </a:p>
          <a:p>
            <a:r>
              <a:rPr lang="en-US" smtClean="0"/>
              <a:t>Africa’s 33 million peasant farms (mostly female-led) account for 80% of farms and most of the domestic food consumption</a:t>
            </a:r>
          </a:p>
          <a:p>
            <a:r>
              <a:rPr lang="en-US" smtClean="0"/>
              <a:t>Asia’s 200 million peasant rice farms produce most of its harvest</a:t>
            </a:r>
          </a:p>
          <a:p>
            <a:pPr eaLnBrk="1" hangingPunct="1"/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47153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1433513" y="717550"/>
            <a:ext cx="13985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 b="1">
                <a:solidFill>
                  <a:schemeClr val="tx2"/>
                </a:solidFill>
              </a:rPr>
              <a:t>PEASANT</a:t>
            </a:r>
          </a:p>
        </p:txBody>
      </p:sp>
      <p:sp>
        <p:nvSpPr>
          <p:cNvPr id="860163" name="Rectangle 3"/>
          <p:cNvSpPr>
            <a:spLocks noChangeArrowheads="1"/>
          </p:cNvSpPr>
          <p:nvPr/>
        </p:nvSpPr>
        <p:spPr bwMode="auto">
          <a:xfrm>
            <a:off x="6234113" y="717550"/>
            <a:ext cx="24844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 b="1">
                <a:solidFill>
                  <a:schemeClr val="tx2"/>
                </a:solidFill>
              </a:rPr>
              <a:t>AGROINDUSTRIAL</a:t>
            </a:r>
          </a:p>
        </p:txBody>
      </p:sp>
      <p:sp>
        <p:nvSpPr>
          <p:cNvPr id="860164" name="Line 4"/>
          <p:cNvSpPr>
            <a:spLocks noChangeShapeType="1"/>
          </p:cNvSpPr>
          <p:nvPr/>
        </p:nvSpPr>
        <p:spPr bwMode="auto">
          <a:xfrm>
            <a:off x="2768600" y="1219200"/>
            <a:ext cx="276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65" name="Line 5"/>
          <p:cNvSpPr>
            <a:spLocks noChangeShapeType="1"/>
          </p:cNvSpPr>
          <p:nvPr/>
        </p:nvSpPr>
        <p:spPr bwMode="auto">
          <a:xfrm>
            <a:off x="5664200" y="1219200"/>
            <a:ext cx="147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5562600" y="83185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67" name="Oval 7"/>
          <p:cNvSpPr>
            <a:spLocks noChangeArrowheads="1"/>
          </p:cNvSpPr>
          <p:nvPr/>
        </p:nvSpPr>
        <p:spPr bwMode="auto">
          <a:xfrm>
            <a:off x="2673350" y="14541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68" name="Oval 8"/>
          <p:cNvSpPr>
            <a:spLocks noChangeArrowheads="1"/>
          </p:cNvSpPr>
          <p:nvPr/>
        </p:nvSpPr>
        <p:spPr bwMode="auto">
          <a:xfrm>
            <a:off x="6788150" y="14541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69" name="Oval 9"/>
          <p:cNvSpPr>
            <a:spLocks noChangeArrowheads="1"/>
          </p:cNvSpPr>
          <p:nvPr/>
        </p:nvSpPr>
        <p:spPr bwMode="auto">
          <a:xfrm>
            <a:off x="2673350" y="19113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0" name="Oval 10"/>
          <p:cNvSpPr>
            <a:spLocks noChangeArrowheads="1"/>
          </p:cNvSpPr>
          <p:nvPr/>
        </p:nvSpPr>
        <p:spPr bwMode="auto">
          <a:xfrm>
            <a:off x="6788150" y="19113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1" name="Oval 11"/>
          <p:cNvSpPr>
            <a:spLocks noChangeArrowheads="1"/>
          </p:cNvSpPr>
          <p:nvPr/>
        </p:nvSpPr>
        <p:spPr bwMode="auto">
          <a:xfrm>
            <a:off x="2673350" y="23685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6788150" y="23685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3" name="Oval 13"/>
          <p:cNvSpPr>
            <a:spLocks noChangeArrowheads="1"/>
          </p:cNvSpPr>
          <p:nvPr/>
        </p:nvSpPr>
        <p:spPr bwMode="auto">
          <a:xfrm>
            <a:off x="2673350" y="28257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4" name="Oval 14"/>
          <p:cNvSpPr>
            <a:spLocks noChangeArrowheads="1"/>
          </p:cNvSpPr>
          <p:nvPr/>
        </p:nvSpPr>
        <p:spPr bwMode="auto">
          <a:xfrm>
            <a:off x="6788150" y="28257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5" name="Oval 15"/>
          <p:cNvSpPr>
            <a:spLocks noChangeArrowheads="1"/>
          </p:cNvSpPr>
          <p:nvPr/>
        </p:nvSpPr>
        <p:spPr bwMode="auto">
          <a:xfrm>
            <a:off x="2673350" y="32829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6788150" y="32829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7" name="Oval 17"/>
          <p:cNvSpPr>
            <a:spLocks noChangeArrowheads="1"/>
          </p:cNvSpPr>
          <p:nvPr/>
        </p:nvSpPr>
        <p:spPr bwMode="auto">
          <a:xfrm>
            <a:off x="2673350" y="37401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8" name="Oval 18"/>
          <p:cNvSpPr>
            <a:spLocks noChangeArrowheads="1"/>
          </p:cNvSpPr>
          <p:nvPr/>
        </p:nvSpPr>
        <p:spPr bwMode="auto">
          <a:xfrm>
            <a:off x="6788150" y="37401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79" name="Oval 19"/>
          <p:cNvSpPr>
            <a:spLocks noChangeArrowheads="1"/>
          </p:cNvSpPr>
          <p:nvPr/>
        </p:nvSpPr>
        <p:spPr bwMode="auto">
          <a:xfrm>
            <a:off x="2673350" y="41973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80" name="Oval 20"/>
          <p:cNvSpPr>
            <a:spLocks noChangeArrowheads="1"/>
          </p:cNvSpPr>
          <p:nvPr/>
        </p:nvSpPr>
        <p:spPr bwMode="auto">
          <a:xfrm>
            <a:off x="6788150" y="41973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81" name="Oval 21"/>
          <p:cNvSpPr>
            <a:spLocks noChangeArrowheads="1"/>
          </p:cNvSpPr>
          <p:nvPr/>
        </p:nvSpPr>
        <p:spPr bwMode="auto">
          <a:xfrm>
            <a:off x="2673350" y="46545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182" name="Oval 22"/>
          <p:cNvSpPr>
            <a:spLocks noChangeArrowheads="1"/>
          </p:cNvSpPr>
          <p:nvPr/>
        </p:nvSpPr>
        <p:spPr bwMode="auto">
          <a:xfrm>
            <a:off x="6788150" y="46545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59350" y="1454150"/>
            <a:ext cx="368300" cy="4025900"/>
            <a:chOff x="3124" y="916"/>
            <a:chExt cx="232" cy="2536"/>
          </a:xfrm>
        </p:grpSpPr>
        <p:sp>
          <p:nvSpPr>
            <p:cNvPr id="860184" name="Oval 24"/>
            <p:cNvSpPr>
              <a:spLocks noChangeArrowheads="1"/>
            </p:cNvSpPr>
            <p:nvPr/>
          </p:nvSpPr>
          <p:spPr bwMode="auto">
            <a:xfrm>
              <a:off x="3124" y="916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85" name="Oval 25"/>
            <p:cNvSpPr>
              <a:spLocks noChangeArrowheads="1"/>
            </p:cNvSpPr>
            <p:nvPr/>
          </p:nvSpPr>
          <p:spPr bwMode="auto">
            <a:xfrm>
              <a:off x="3124" y="1204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86" name="Oval 26"/>
            <p:cNvSpPr>
              <a:spLocks noChangeArrowheads="1"/>
            </p:cNvSpPr>
            <p:nvPr/>
          </p:nvSpPr>
          <p:spPr bwMode="auto">
            <a:xfrm>
              <a:off x="3124" y="1492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87" name="Oval 27"/>
            <p:cNvSpPr>
              <a:spLocks noChangeArrowheads="1"/>
            </p:cNvSpPr>
            <p:nvPr/>
          </p:nvSpPr>
          <p:spPr bwMode="auto">
            <a:xfrm>
              <a:off x="3124" y="1780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88" name="Oval 28"/>
            <p:cNvSpPr>
              <a:spLocks noChangeArrowheads="1"/>
            </p:cNvSpPr>
            <p:nvPr/>
          </p:nvSpPr>
          <p:spPr bwMode="auto">
            <a:xfrm>
              <a:off x="3124" y="2068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89" name="Oval 29"/>
            <p:cNvSpPr>
              <a:spLocks noChangeArrowheads="1"/>
            </p:cNvSpPr>
            <p:nvPr/>
          </p:nvSpPr>
          <p:spPr bwMode="auto">
            <a:xfrm>
              <a:off x="3124" y="2356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0" name="Oval 30"/>
            <p:cNvSpPr>
              <a:spLocks noChangeArrowheads="1"/>
            </p:cNvSpPr>
            <p:nvPr/>
          </p:nvSpPr>
          <p:spPr bwMode="auto">
            <a:xfrm>
              <a:off x="3124" y="2644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1" name="Oval 31"/>
            <p:cNvSpPr>
              <a:spLocks noChangeArrowheads="1"/>
            </p:cNvSpPr>
            <p:nvPr/>
          </p:nvSpPr>
          <p:spPr bwMode="auto">
            <a:xfrm>
              <a:off x="3124" y="2932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2" name="Oval 32"/>
            <p:cNvSpPr>
              <a:spLocks noChangeArrowheads="1"/>
            </p:cNvSpPr>
            <p:nvPr/>
          </p:nvSpPr>
          <p:spPr bwMode="auto">
            <a:xfrm>
              <a:off x="3124" y="3220"/>
              <a:ext cx="232" cy="23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860193" name="Oval 33"/>
          <p:cNvSpPr>
            <a:spLocks noChangeArrowheads="1"/>
          </p:cNvSpPr>
          <p:nvPr/>
        </p:nvSpPr>
        <p:spPr bwMode="auto">
          <a:xfrm>
            <a:off x="2673350" y="5111750"/>
            <a:ext cx="368300" cy="3683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130550" y="1454150"/>
            <a:ext cx="368300" cy="4025900"/>
            <a:chOff x="1972" y="916"/>
            <a:chExt cx="232" cy="2536"/>
          </a:xfrm>
        </p:grpSpPr>
        <p:sp>
          <p:nvSpPr>
            <p:cNvPr id="860195" name="Oval 35"/>
            <p:cNvSpPr>
              <a:spLocks noChangeArrowheads="1"/>
            </p:cNvSpPr>
            <p:nvPr/>
          </p:nvSpPr>
          <p:spPr bwMode="auto">
            <a:xfrm>
              <a:off x="1972" y="916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6" name="Oval 36"/>
            <p:cNvSpPr>
              <a:spLocks noChangeArrowheads="1"/>
            </p:cNvSpPr>
            <p:nvPr/>
          </p:nvSpPr>
          <p:spPr bwMode="auto">
            <a:xfrm>
              <a:off x="1972" y="1204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7" name="Oval 37"/>
            <p:cNvSpPr>
              <a:spLocks noChangeArrowheads="1"/>
            </p:cNvSpPr>
            <p:nvPr/>
          </p:nvSpPr>
          <p:spPr bwMode="auto">
            <a:xfrm>
              <a:off x="1972" y="1492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8" name="Oval 38"/>
            <p:cNvSpPr>
              <a:spLocks noChangeArrowheads="1"/>
            </p:cNvSpPr>
            <p:nvPr/>
          </p:nvSpPr>
          <p:spPr bwMode="auto">
            <a:xfrm>
              <a:off x="1972" y="1780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199" name="Oval 39"/>
            <p:cNvSpPr>
              <a:spLocks noChangeArrowheads="1"/>
            </p:cNvSpPr>
            <p:nvPr/>
          </p:nvSpPr>
          <p:spPr bwMode="auto">
            <a:xfrm>
              <a:off x="1972" y="2068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0" name="Oval 40"/>
            <p:cNvSpPr>
              <a:spLocks noChangeArrowheads="1"/>
            </p:cNvSpPr>
            <p:nvPr/>
          </p:nvSpPr>
          <p:spPr bwMode="auto">
            <a:xfrm>
              <a:off x="1972" y="2356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1" name="Oval 41"/>
            <p:cNvSpPr>
              <a:spLocks noChangeArrowheads="1"/>
            </p:cNvSpPr>
            <p:nvPr/>
          </p:nvSpPr>
          <p:spPr bwMode="auto">
            <a:xfrm>
              <a:off x="1972" y="2644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2" name="Oval 42"/>
            <p:cNvSpPr>
              <a:spLocks noChangeArrowheads="1"/>
            </p:cNvSpPr>
            <p:nvPr/>
          </p:nvSpPr>
          <p:spPr bwMode="auto">
            <a:xfrm>
              <a:off x="1972" y="2932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3" name="Oval 43"/>
            <p:cNvSpPr>
              <a:spLocks noChangeArrowheads="1"/>
            </p:cNvSpPr>
            <p:nvPr/>
          </p:nvSpPr>
          <p:spPr bwMode="auto">
            <a:xfrm>
              <a:off x="1972" y="3220"/>
              <a:ext cx="232" cy="232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587750" y="1454150"/>
            <a:ext cx="368300" cy="4025900"/>
            <a:chOff x="2260" y="916"/>
            <a:chExt cx="232" cy="2536"/>
          </a:xfrm>
        </p:grpSpPr>
        <p:sp>
          <p:nvSpPr>
            <p:cNvPr id="860205" name="Oval 45"/>
            <p:cNvSpPr>
              <a:spLocks noChangeArrowheads="1"/>
            </p:cNvSpPr>
            <p:nvPr/>
          </p:nvSpPr>
          <p:spPr bwMode="auto">
            <a:xfrm>
              <a:off x="2260" y="91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6" name="Oval 46"/>
            <p:cNvSpPr>
              <a:spLocks noChangeArrowheads="1"/>
            </p:cNvSpPr>
            <p:nvPr/>
          </p:nvSpPr>
          <p:spPr bwMode="auto">
            <a:xfrm>
              <a:off x="2260" y="120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7" name="Oval 47"/>
            <p:cNvSpPr>
              <a:spLocks noChangeArrowheads="1"/>
            </p:cNvSpPr>
            <p:nvPr/>
          </p:nvSpPr>
          <p:spPr bwMode="auto">
            <a:xfrm>
              <a:off x="2260" y="149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8" name="Oval 48"/>
            <p:cNvSpPr>
              <a:spLocks noChangeArrowheads="1"/>
            </p:cNvSpPr>
            <p:nvPr/>
          </p:nvSpPr>
          <p:spPr bwMode="auto">
            <a:xfrm>
              <a:off x="2260" y="178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09" name="Oval 49"/>
            <p:cNvSpPr>
              <a:spLocks noChangeArrowheads="1"/>
            </p:cNvSpPr>
            <p:nvPr/>
          </p:nvSpPr>
          <p:spPr bwMode="auto">
            <a:xfrm>
              <a:off x="2260" y="2068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0" name="Oval 50"/>
            <p:cNvSpPr>
              <a:spLocks noChangeArrowheads="1"/>
            </p:cNvSpPr>
            <p:nvPr/>
          </p:nvSpPr>
          <p:spPr bwMode="auto">
            <a:xfrm>
              <a:off x="2260" y="235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1" name="Oval 51"/>
            <p:cNvSpPr>
              <a:spLocks noChangeArrowheads="1"/>
            </p:cNvSpPr>
            <p:nvPr/>
          </p:nvSpPr>
          <p:spPr bwMode="auto">
            <a:xfrm>
              <a:off x="2260" y="264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2" name="Oval 52"/>
            <p:cNvSpPr>
              <a:spLocks noChangeArrowheads="1"/>
            </p:cNvSpPr>
            <p:nvPr/>
          </p:nvSpPr>
          <p:spPr bwMode="auto">
            <a:xfrm>
              <a:off x="2260" y="29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3" name="Oval 53"/>
            <p:cNvSpPr>
              <a:spLocks noChangeArrowheads="1"/>
            </p:cNvSpPr>
            <p:nvPr/>
          </p:nvSpPr>
          <p:spPr bwMode="auto">
            <a:xfrm>
              <a:off x="2260" y="322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00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502150" y="1454150"/>
            <a:ext cx="368300" cy="4025900"/>
            <a:chOff x="2836" y="916"/>
            <a:chExt cx="232" cy="2536"/>
          </a:xfrm>
        </p:grpSpPr>
        <p:sp>
          <p:nvSpPr>
            <p:cNvPr id="860215" name="Oval 55"/>
            <p:cNvSpPr>
              <a:spLocks noChangeArrowheads="1"/>
            </p:cNvSpPr>
            <p:nvPr/>
          </p:nvSpPr>
          <p:spPr bwMode="auto">
            <a:xfrm>
              <a:off x="2836" y="91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6" name="Oval 56"/>
            <p:cNvSpPr>
              <a:spLocks noChangeArrowheads="1"/>
            </p:cNvSpPr>
            <p:nvPr/>
          </p:nvSpPr>
          <p:spPr bwMode="auto">
            <a:xfrm>
              <a:off x="2836" y="120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7" name="Oval 57"/>
            <p:cNvSpPr>
              <a:spLocks noChangeArrowheads="1"/>
            </p:cNvSpPr>
            <p:nvPr/>
          </p:nvSpPr>
          <p:spPr bwMode="auto">
            <a:xfrm>
              <a:off x="2836" y="149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8" name="Oval 58"/>
            <p:cNvSpPr>
              <a:spLocks noChangeArrowheads="1"/>
            </p:cNvSpPr>
            <p:nvPr/>
          </p:nvSpPr>
          <p:spPr bwMode="auto">
            <a:xfrm>
              <a:off x="2836" y="178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19" name="Oval 59"/>
            <p:cNvSpPr>
              <a:spLocks noChangeArrowheads="1"/>
            </p:cNvSpPr>
            <p:nvPr/>
          </p:nvSpPr>
          <p:spPr bwMode="auto">
            <a:xfrm>
              <a:off x="2836" y="2068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0" name="Oval 60"/>
            <p:cNvSpPr>
              <a:spLocks noChangeArrowheads="1"/>
            </p:cNvSpPr>
            <p:nvPr/>
          </p:nvSpPr>
          <p:spPr bwMode="auto">
            <a:xfrm>
              <a:off x="2836" y="235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1" name="Oval 61"/>
            <p:cNvSpPr>
              <a:spLocks noChangeArrowheads="1"/>
            </p:cNvSpPr>
            <p:nvPr/>
          </p:nvSpPr>
          <p:spPr bwMode="auto">
            <a:xfrm>
              <a:off x="2836" y="264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2" name="Oval 62"/>
            <p:cNvSpPr>
              <a:spLocks noChangeArrowheads="1"/>
            </p:cNvSpPr>
            <p:nvPr/>
          </p:nvSpPr>
          <p:spPr bwMode="auto">
            <a:xfrm>
              <a:off x="2836" y="29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3" name="Oval 63"/>
            <p:cNvSpPr>
              <a:spLocks noChangeArrowheads="1"/>
            </p:cNvSpPr>
            <p:nvPr/>
          </p:nvSpPr>
          <p:spPr bwMode="auto">
            <a:xfrm>
              <a:off x="2836" y="322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CC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4067175" y="1490663"/>
            <a:ext cx="368300" cy="4025900"/>
            <a:chOff x="2548" y="916"/>
            <a:chExt cx="232" cy="2536"/>
          </a:xfrm>
        </p:grpSpPr>
        <p:sp>
          <p:nvSpPr>
            <p:cNvPr id="860225" name="Oval 65"/>
            <p:cNvSpPr>
              <a:spLocks noChangeArrowheads="1"/>
            </p:cNvSpPr>
            <p:nvPr/>
          </p:nvSpPr>
          <p:spPr bwMode="auto">
            <a:xfrm>
              <a:off x="2548" y="916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6" name="Oval 66"/>
            <p:cNvSpPr>
              <a:spLocks noChangeArrowheads="1"/>
            </p:cNvSpPr>
            <p:nvPr/>
          </p:nvSpPr>
          <p:spPr bwMode="auto">
            <a:xfrm>
              <a:off x="2548" y="1204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7" name="Oval 67"/>
            <p:cNvSpPr>
              <a:spLocks noChangeArrowheads="1"/>
            </p:cNvSpPr>
            <p:nvPr/>
          </p:nvSpPr>
          <p:spPr bwMode="auto">
            <a:xfrm>
              <a:off x="2548" y="1492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8" name="Oval 68"/>
            <p:cNvSpPr>
              <a:spLocks noChangeArrowheads="1"/>
            </p:cNvSpPr>
            <p:nvPr/>
          </p:nvSpPr>
          <p:spPr bwMode="auto">
            <a:xfrm>
              <a:off x="2548" y="1780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29" name="Oval 69"/>
            <p:cNvSpPr>
              <a:spLocks noChangeArrowheads="1"/>
            </p:cNvSpPr>
            <p:nvPr/>
          </p:nvSpPr>
          <p:spPr bwMode="auto">
            <a:xfrm>
              <a:off x="2548" y="2068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0" name="Oval 70"/>
            <p:cNvSpPr>
              <a:spLocks noChangeArrowheads="1"/>
            </p:cNvSpPr>
            <p:nvPr/>
          </p:nvSpPr>
          <p:spPr bwMode="auto">
            <a:xfrm>
              <a:off x="2548" y="2356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1" name="Oval 71"/>
            <p:cNvSpPr>
              <a:spLocks noChangeArrowheads="1"/>
            </p:cNvSpPr>
            <p:nvPr/>
          </p:nvSpPr>
          <p:spPr bwMode="auto">
            <a:xfrm>
              <a:off x="2548" y="2644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2" name="Oval 72"/>
            <p:cNvSpPr>
              <a:spLocks noChangeArrowheads="1"/>
            </p:cNvSpPr>
            <p:nvPr/>
          </p:nvSpPr>
          <p:spPr bwMode="auto">
            <a:xfrm>
              <a:off x="2548" y="2932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3" name="Oval 73"/>
            <p:cNvSpPr>
              <a:spLocks noChangeArrowheads="1"/>
            </p:cNvSpPr>
            <p:nvPr/>
          </p:nvSpPr>
          <p:spPr bwMode="auto">
            <a:xfrm>
              <a:off x="2548" y="3220"/>
              <a:ext cx="232" cy="23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5416550" y="1454150"/>
            <a:ext cx="368300" cy="4025900"/>
            <a:chOff x="3412" y="916"/>
            <a:chExt cx="232" cy="2536"/>
          </a:xfrm>
        </p:grpSpPr>
        <p:sp>
          <p:nvSpPr>
            <p:cNvPr id="860235" name="Oval 75"/>
            <p:cNvSpPr>
              <a:spLocks noChangeArrowheads="1"/>
            </p:cNvSpPr>
            <p:nvPr/>
          </p:nvSpPr>
          <p:spPr bwMode="auto">
            <a:xfrm>
              <a:off x="3412" y="91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6" name="Oval 76"/>
            <p:cNvSpPr>
              <a:spLocks noChangeArrowheads="1"/>
            </p:cNvSpPr>
            <p:nvPr/>
          </p:nvSpPr>
          <p:spPr bwMode="auto">
            <a:xfrm>
              <a:off x="3412" y="120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7" name="Oval 77"/>
            <p:cNvSpPr>
              <a:spLocks noChangeArrowheads="1"/>
            </p:cNvSpPr>
            <p:nvPr/>
          </p:nvSpPr>
          <p:spPr bwMode="auto">
            <a:xfrm>
              <a:off x="3412" y="149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8" name="Oval 78"/>
            <p:cNvSpPr>
              <a:spLocks noChangeArrowheads="1"/>
            </p:cNvSpPr>
            <p:nvPr/>
          </p:nvSpPr>
          <p:spPr bwMode="auto">
            <a:xfrm>
              <a:off x="3412" y="178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39" name="Oval 79"/>
            <p:cNvSpPr>
              <a:spLocks noChangeArrowheads="1"/>
            </p:cNvSpPr>
            <p:nvPr/>
          </p:nvSpPr>
          <p:spPr bwMode="auto">
            <a:xfrm>
              <a:off x="3412" y="2068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0" name="Oval 80"/>
            <p:cNvSpPr>
              <a:spLocks noChangeArrowheads="1"/>
            </p:cNvSpPr>
            <p:nvPr/>
          </p:nvSpPr>
          <p:spPr bwMode="auto">
            <a:xfrm>
              <a:off x="3412" y="235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1" name="Oval 81"/>
            <p:cNvSpPr>
              <a:spLocks noChangeArrowheads="1"/>
            </p:cNvSpPr>
            <p:nvPr/>
          </p:nvSpPr>
          <p:spPr bwMode="auto">
            <a:xfrm>
              <a:off x="3412" y="264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2" name="Oval 82"/>
            <p:cNvSpPr>
              <a:spLocks noChangeArrowheads="1"/>
            </p:cNvSpPr>
            <p:nvPr/>
          </p:nvSpPr>
          <p:spPr bwMode="auto">
            <a:xfrm>
              <a:off x="3412" y="29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3" name="Oval 83"/>
            <p:cNvSpPr>
              <a:spLocks noChangeArrowheads="1"/>
            </p:cNvSpPr>
            <p:nvPr/>
          </p:nvSpPr>
          <p:spPr bwMode="auto">
            <a:xfrm>
              <a:off x="3412" y="322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66FF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5873750" y="1454150"/>
            <a:ext cx="368300" cy="4025900"/>
            <a:chOff x="3700" y="916"/>
            <a:chExt cx="232" cy="2536"/>
          </a:xfrm>
        </p:grpSpPr>
        <p:sp>
          <p:nvSpPr>
            <p:cNvPr id="860245" name="Oval 85"/>
            <p:cNvSpPr>
              <a:spLocks noChangeArrowheads="1"/>
            </p:cNvSpPr>
            <p:nvPr/>
          </p:nvSpPr>
          <p:spPr bwMode="auto">
            <a:xfrm>
              <a:off x="3700" y="916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6" name="Oval 86"/>
            <p:cNvSpPr>
              <a:spLocks noChangeArrowheads="1"/>
            </p:cNvSpPr>
            <p:nvPr/>
          </p:nvSpPr>
          <p:spPr bwMode="auto">
            <a:xfrm>
              <a:off x="3700" y="1204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7" name="Oval 87"/>
            <p:cNvSpPr>
              <a:spLocks noChangeArrowheads="1"/>
            </p:cNvSpPr>
            <p:nvPr/>
          </p:nvSpPr>
          <p:spPr bwMode="auto">
            <a:xfrm>
              <a:off x="3700" y="1492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8" name="Oval 88"/>
            <p:cNvSpPr>
              <a:spLocks noChangeArrowheads="1"/>
            </p:cNvSpPr>
            <p:nvPr/>
          </p:nvSpPr>
          <p:spPr bwMode="auto">
            <a:xfrm>
              <a:off x="3700" y="1780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49" name="Oval 89"/>
            <p:cNvSpPr>
              <a:spLocks noChangeArrowheads="1"/>
            </p:cNvSpPr>
            <p:nvPr/>
          </p:nvSpPr>
          <p:spPr bwMode="auto">
            <a:xfrm>
              <a:off x="3700" y="2068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0" name="Oval 90"/>
            <p:cNvSpPr>
              <a:spLocks noChangeArrowheads="1"/>
            </p:cNvSpPr>
            <p:nvPr/>
          </p:nvSpPr>
          <p:spPr bwMode="auto">
            <a:xfrm>
              <a:off x="3700" y="2356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1" name="Oval 91"/>
            <p:cNvSpPr>
              <a:spLocks noChangeArrowheads="1"/>
            </p:cNvSpPr>
            <p:nvPr/>
          </p:nvSpPr>
          <p:spPr bwMode="auto">
            <a:xfrm>
              <a:off x="3700" y="2644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2" name="Oval 92"/>
            <p:cNvSpPr>
              <a:spLocks noChangeArrowheads="1"/>
            </p:cNvSpPr>
            <p:nvPr/>
          </p:nvSpPr>
          <p:spPr bwMode="auto">
            <a:xfrm>
              <a:off x="3700" y="2932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3" name="Oval 93"/>
            <p:cNvSpPr>
              <a:spLocks noChangeArrowheads="1"/>
            </p:cNvSpPr>
            <p:nvPr/>
          </p:nvSpPr>
          <p:spPr bwMode="auto">
            <a:xfrm>
              <a:off x="3700" y="3220"/>
              <a:ext cx="232" cy="232"/>
            </a:xfrm>
            <a:prstGeom prst="ellipse">
              <a:avLst/>
            </a:prstGeom>
            <a:solidFill>
              <a:srgbClr val="66FF99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6330950" y="1454150"/>
            <a:ext cx="368300" cy="4025900"/>
            <a:chOff x="3988" y="916"/>
            <a:chExt cx="232" cy="2536"/>
          </a:xfrm>
        </p:grpSpPr>
        <p:sp>
          <p:nvSpPr>
            <p:cNvPr id="860255" name="Oval 95"/>
            <p:cNvSpPr>
              <a:spLocks noChangeArrowheads="1"/>
            </p:cNvSpPr>
            <p:nvPr/>
          </p:nvSpPr>
          <p:spPr bwMode="auto">
            <a:xfrm>
              <a:off x="3988" y="91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6" name="Oval 96"/>
            <p:cNvSpPr>
              <a:spLocks noChangeArrowheads="1"/>
            </p:cNvSpPr>
            <p:nvPr/>
          </p:nvSpPr>
          <p:spPr bwMode="auto">
            <a:xfrm>
              <a:off x="3988" y="120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7" name="Oval 97"/>
            <p:cNvSpPr>
              <a:spLocks noChangeArrowheads="1"/>
            </p:cNvSpPr>
            <p:nvPr/>
          </p:nvSpPr>
          <p:spPr bwMode="auto">
            <a:xfrm>
              <a:off x="3988" y="149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8" name="Oval 98"/>
            <p:cNvSpPr>
              <a:spLocks noChangeArrowheads="1"/>
            </p:cNvSpPr>
            <p:nvPr/>
          </p:nvSpPr>
          <p:spPr bwMode="auto">
            <a:xfrm>
              <a:off x="3988" y="178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59" name="Oval 99"/>
            <p:cNvSpPr>
              <a:spLocks noChangeArrowheads="1"/>
            </p:cNvSpPr>
            <p:nvPr/>
          </p:nvSpPr>
          <p:spPr bwMode="auto">
            <a:xfrm>
              <a:off x="3988" y="2068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60" name="Oval 100"/>
            <p:cNvSpPr>
              <a:spLocks noChangeArrowheads="1"/>
            </p:cNvSpPr>
            <p:nvPr/>
          </p:nvSpPr>
          <p:spPr bwMode="auto">
            <a:xfrm>
              <a:off x="3988" y="2356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61" name="Oval 101"/>
            <p:cNvSpPr>
              <a:spLocks noChangeArrowheads="1"/>
            </p:cNvSpPr>
            <p:nvPr/>
          </p:nvSpPr>
          <p:spPr bwMode="auto">
            <a:xfrm>
              <a:off x="3988" y="2644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62" name="Oval 102"/>
            <p:cNvSpPr>
              <a:spLocks noChangeArrowheads="1"/>
            </p:cNvSpPr>
            <p:nvPr/>
          </p:nvSpPr>
          <p:spPr bwMode="auto">
            <a:xfrm>
              <a:off x="3988" y="29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60263" name="Oval 103"/>
            <p:cNvSpPr>
              <a:spLocks noChangeArrowheads="1"/>
            </p:cNvSpPr>
            <p:nvPr/>
          </p:nvSpPr>
          <p:spPr bwMode="auto">
            <a:xfrm>
              <a:off x="3988" y="3220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860264" name="Oval 104"/>
          <p:cNvSpPr>
            <a:spLocks noChangeArrowheads="1"/>
          </p:cNvSpPr>
          <p:nvPr/>
        </p:nvSpPr>
        <p:spPr bwMode="auto">
          <a:xfrm>
            <a:off x="6788150" y="5111750"/>
            <a:ext cx="368300" cy="3683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265" name="Rectangle 105"/>
          <p:cNvSpPr>
            <a:spLocks noChangeArrowheads="1"/>
          </p:cNvSpPr>
          <p:nvPr/>
        </p:nvSpPr>
        <p:spPr bwMode="auto">
          <a:xfrm>
            <a:off x="1128713" y="1479550"/>
            <a:ext cx="985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Energy</a:t>
            </a:r>
          </a:p>
        </p:txBody>
      </p:sp>
      <p:sp>
        <p:nvSpPr>
          <p:cNvPr id="860266" name="Rectangle 106"/>
          <p:cNvSpPr>
            <a:spLocks noChangeArrowheads="1"/>
          </p:cNvSpPr>
          <p:nvPr/>
        </p:nvSpPr>
        <p:spPr bwMode="auto">
          <a:xfrm>
            <a:off x="1204913" y="1936750"/>
            <a:ext cx="8175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Scale</a:t>
            </a:r>
          </a:p>
        </p:txBody>
      </p:sp>
      <p:sp>
        <p:nvSpPr>
          <p:cNvPr id="860267" name="Rectangle 107"/>
          <p:cNvSpPr>
            <a:spLocks noChangeArrowheads="1"/>
          </p:cNvSpPr>
          <p:nvPr/>
        </p:nvSpPr>
        <p:spPr bwMode="auto">
          <a:xfrm>
            <a:off x="747713" y="2317750"/>
            <a:ext cx="1889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Self-sufficiency</a:t>
            </a:r>
          </a:p>
        </p:txBody>
      </p:sp>
      <p:sp>
        <p:nvSpPr>
          <p:cNvPr id="860268" name="Rectangle 108"/>
          <p:cNvSpPr>
            <a:spLocks noChangeArrowheads="1"/>
          </p:cNvSpPr>
          <p:nvPr/>
        </p:nvSpPr>
        <p:spPr bwMode="auto">
          <a:xfrm>
            <a:off x="519113" y="2774950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    Work force</a:t>
            </a:r>
          </a:p>
        </p:txBody>
      </p:sp>
      <p:sp>
        <p:nvSpPr>
          <p:cNvPr id="860269" name="Rectangle 109"/>
          <p:cNvSpPr>
            <a:spLocks noChangeArrowheads="1"/>
          </p:cNvSpPr>
          <p:nvPr/>
        </p:nvSpPr>
        <p:spPr bwMode="auto">
          <a:xfrm>
            <a:off x="671513" y="3254375"/>
            <a:ext cx="198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>
                <a:solidFill>
                  <a:schemeClr val="tx2"/>
                </a:solidFill>
              </a:rPr>
              <a:t>Labor productivity</a:t>
            </a:r>
          </a:p>
        </p:txBody>
      </p:sp>
      <p:sp>
        <p:nvSpPr>
          <p:cNvPr id="860270" name="Rectangle 110"/>
          <p:cNvSpPr>
            <a:spLocks noChangeArrowheads="1"/>
          </p:cNvSpPr>
          <p:nvPr/>
        </p:nvSpPr>
        <p:spPr bwMode="auto">
          <a:xfrm>
            <a:off x="747713" y="3711575"/>
            <a:ext cx="1438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>
                <a:solidFill>
                  <a:schemeClr val="tx2"/>
                </a:solidFill>
              </a:rPr>
              <a:t>Total Output</a:t>
            </a:r>
          </a:p>
        </p:txBody>
      </p:sp>
      <p:sp>
        <p:nvSpPr>
          <p:cNvPr id="860271" name="Rectangle 111"/>
          <p:cNvSpPr>
            <a:spLocks noChangeArrowheads="1"/>
          </p:cNvSpPr>
          <p:nvPr/>
        </p:nvSpPr>
        <p:spPr bwMode="auto">
          <a:xfrm>
            <a:off x="900113" y="4146550"/>
            <a:ext cx="1155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Diversity</a:t>
            </a:r>
          </a:p>
        </p:txBody>
      </p:sp>
      <p:sp>
        <p:nvSpPr>
          <p:cNvPr id="860272" name="Rectangle 112"/>
          <p:cNvSpPr>
            <a:spLocks noChangeArrowheads="1"/>
          </p:cNvSpPr>
          <p:nvPr/>
        </p:nvSpPr>
        <p:spPr bwMode="auto">
          <a:xfrm>
            <a:off x="747713" y="4603750"/>
            <a:ext cx="14398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Knowledge</a:t>
            </a:r>
          </a:p>
        </p:txBody>
      </p:sp>
      <p:sp>
        <p:nvSpPr>
          <p:cNvPr id="860273" name="Rectangle 113"/>
          <p:cNvSpPr>
            <a:spLocks noChangeArrowheads="1"/>
          </p:cNvSpPr>
          <p:nvPr/>
        </p:nvSpPr>
        <p:spPr bwMode="auto">
          <a:xfrm>
            <a:off x="823913" y="5060950"/>
            <a:ext cx="16367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000">
                <a:solidFill>
                  <a:schemeClr val="tx2"/>
                </a:solidFill>
              </a:rPr>
              <a:t>Cosmovision</a:t>
            </a:r>
          </a:p>
        </p:txBody>
      </p:sp>
      <p:sp>
        <p:nvSpPr>
          <p:cNvPr id="860274" name="Rectangle 114"/>
          <p:cNvSpPr>
            <a:spLocks noChangeArrowheads="1"/>
          </p:cNvSpPr>
          <p:nvPr/>
        </p:nvSpPr>
        <p:spPr bwMode="auto">
          <a:xfrm>
            <a:off x="2651125" y="5561013"/>
            <a:ext cx="2613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0275" name="Rectangle 116"/>
          <p:cNvSpPr>
            <a:spLocks noChangeArrowheads="1"/>
          </p:cNvSpPr>
          <p:nvPr/>
        </p:nvSpPr>
        <p:spPr bwMode="auto">
          <a:xfrm>
            <a:off x="2592388" y="5891213"/>
            <a:ext cx="4813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 b="1">
                <a:solidFill>
                  <a:schemeClr val="tx2"/>
                </a:solidFill>
              </a:rPr>
              <a:t>0Ag    1Ag   2Ag   3Ag  4Ag   5Ag   6Ag  7Ag  8Ag   9Ag</a:t>
            </a:r>
          </a:p>
        </p:txBody>
      </p:sp>
    </p:spTree>
    <p:extLst>
      <p:ext uri="{BB962C8B-B14F-4D97-AF65-F5344CB8AC3E}">
        <p14:creationId xmlns:p14="http://schemas.microsoft.com/office/powerpoint/2010/main" val="7044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813"/>
            <a:ext cx="89154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6411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016_1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8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44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9863"/>
            <a:ext cx="9144000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619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223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897255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461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92" name="Picture 4" descr="ROB BUV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533400" y="636905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solidFill>
                  <a:srgbClr val="FFFF66"/>
                </a:solidFill>
                <a:latin typeface="Verdana" pitchFamily="34" charset="0"/>
              </a:rPr>
              <a:t>Foto: Robinson Osipe</a:t>
            </a:r>
          </a:p>
        </p:txBody>
      </p:sp>
    </p:spTree>
    <p:extLst>
      <p:ext uri="{BB962C8B-B14F-4D97-AF65-F5344CB8AC3E}">
        <p14:creationId xmlns:p14="http://schemas.microsoft.com/office/powerpoint/2010/main" val="35443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DSC06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5103813" cy="3887788"/>
          </a:xfrm>
          <a:prstGeom prst="rect">
            <a:avLst/>
          </a:prstGeom>
          <a:noFill/>
        </p:spPr>
      </p:pic>
      <p:pic>
        <p:nvPicPr>
          <p:cNvPr id="295939" name="Picture 3" descr="DSC06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3041650"/>
            <a:ext cx="5038725" cy="3816350"/>
          </a:xfrm>
          <a:prstGeom prst="rect">
            <a:avLst/>
          </a:prstGeom>
          <a:noFill/>
        </p:spPr>
      </p:pic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1143000" y="636905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solidFill>
                  <a:schemeClr val="tx2"/>
                </a:solidFill>
                <a:latin typeface="Verdana" pitchFamily="34" charset="0"/>
              </a:rPr>
              <a:t>Fotos: Robinson Osipe</a:t>
            </a:r>
          </a:p>
        </p:txBody>
      </p:sp>
    </p:spTree>
    <p:extLst>
      <p:ext uri="{BB962C8B-B14F-4D97-AF65-F5344CB8AC3E}">
        <p14:creationId xmlns:p14="http://schemas.microsoft.com/office/powerpoint/2010/main" val="8792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CC00"/>
                </a:solidFill>
                <a:ea typeface="+mj-ea"/>
                <a:cs typeface="+mj-cs"/>
              </a:rPr>
              <a:t>The agricultural challenge for the next decades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2965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</a:t>
            </a:r>
            <a:r>
              <a:rPr lang="en-US" sz="3200" smtClean="0"/>
              <a:t>Food production must increase substantially and sustainably but using the same arable land base, with less petroleum, less water and nitrogen, within a scenario of climate change, social unrest and financial crisis.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   </a:t>
            </a:r>
            <a:r>
              <a:rPr lang="en-US" sz="3200" b="1" smtClean="0">
                <a:solidFill>
                  <a:srgbClr val="99CC00"/>
                </a:solidFill>
              </a:rPr>
              <a:t>This challenge cannot be met with the existing industrial agricultural model and its biotechnological derivations</a:t>
            </a:r>
          </a:p>
        </p:txBody>
      </p:sp>
    </p:spTree>
    <p:extLst>
      <p:ext uri="{BB962C8B-B14F-4D97-AF65-F5344CB8AC3E}">
        <p14:creationId xmlns:p14="http://schemas.microsoft.com/office/powerpoint/2010/main" val="236810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74088" cy="968375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>
                <a:solidFill>
                  <a:srgbClr val="99CC00"/>
                </a:solidFill>
                <a:ea typeface="+mj-ea"/>
                <a:cs typeface="+mj-cs"/>
              </a:rPr>
              <a:t>Features of an agriculture for the future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477250" cy="4221163"/>
          </a:xfrm>
        </p:spPr>
        <p:txBody>
          <a:bodyPr/>
          <a:lstStyle/>
          <a:p>
            <a:pPr eaLnBrk="1" hangingPunct="1"/>
            <a:r>
              <a:rPr lang="en-US" sz="2800" smtClean="0"/>
              <a:t>De-coupled from fossil fuel dependence</a:t>
            </a:r>
          </a:p>
          <a:p>
            <a:pPr eaLnBrk="1" hangingPunct="1"/>
            <a:r>
              <a:rPr lang="en-US" sz="2800" smtClean="0"/>
              <a:t>Agroecosystems of low environmental impact, nature friendly</a:t>
            </a:r>
          </a:p>
          <a:p>
            <a:pPr eaLnBrk="1" hangingPunct="1"/>
            <a:r>
              <a:rPr lang="en-US" sz="2800" smtClean="0"/>
              <a:t>Resilient to climate change and other shocks</a:t>
            </a:r>
          </a:p>
          <a:p>
            <a:pPr eaLnBrk="1" hangingPunct="1"/>
            <a:r>
              <a:rPr lang="en-US" sz="2800" smtClean="0"/>
              <a:t>Multifunctional ( ecosystem, social, cultural and economic services)</a:t>
            </a:r>
          </a:p>
          <a:p>
            <a:pPr eaLnBrk="1" hangingPunct="1"/>
            <a:r>
              <a:rPr lang="en-US" sz="2800" smtClean="0"/>
              <a:t>Foundation of local food systems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393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(4:3)</PresentationFormat>
  <Paragraphs>69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agricultural challenge for the next decades</vt:lpstr>
      <vt:lpstr>Features of an agriculture for the future </vt:lpstr>
      <vt:lpstr>PowerPoint Presentation</vt:lpstr>
      <vt:lpstr>PowerPoint Presentation</vt:lpstr>
      <vt:lpstr>Organic for export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peasants there are in the world? (ETC 2009)</vt:lpstr>
      <vt:lpstr>PowerPoint Presentation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Chunyu Wang</dc:creator>
  <cp:lastModifiedBy>Chunyu Wang</cp:lastModifiedBy>
  <cp:revision>1</cp:revision>
  <dcterms:created xsi:type="dcterms:W3CDTF">2011-12-20T09:50:53Z</dcterms:created>
  <dcterms:modified xsi:type="dcterms:W3CDTF">2011-12-20T09:51:44Z</dcterms:modified>
</cp:coreProperties>
</file>