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50479-BA99-4AE9-B0C1-DA560AEFB85D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DA38D-8B2A-4A86-97C6-58F1B95DD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95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F76CEB-8EC5-49A5-90BB-D0F049867F78}" type="slidenum">
              <a:rPr lang="en-US"/>
              <a:pPr/>
              <a:t>1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7AB6E4-F1C0-4E7A-9B88-CBFD679F259F}" type="slidenum">
              <a:rPr lang="en-US"/>
              <a:pPr/>
              <a:t>10</a:t>
            </a:fld>
            <a:endParaRPr lang="en-US"/>
          </a:p>
        </p:txBody>
      </p:sp>
      <p:sp>
        <p:nvSpPr>
          <p:cNvPr id="205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B5CBBD-3A24-496B-9FB1-2A853B7F0C77}" type="slidenum">
              <a:rPr lang="en-US"/>
              <a:pPr/>
              <a:t>13</a:t>
            </a:fld>
            <a:endParaRPr lang="en-US"/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4576B8-BEA3-407F-949E-E49DB6EFE03E}" type="slidenum">
              <a:rPr lang="en-US"/>
              <a:pPr/>
              <a:t>14</a:t>
            </a:fld>
            <a:endParaRPr lang="en-US"/>
          </a:p>
        </p:txBody>
      </p:sp>
      <p:sp>
        <p:nvSpPr>
          <p:cNvPr id="228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F33B2-F275-4486-B89A-D89CDF992C58}" type="slidenum">
              <a:rPr lang="en-US"/>
              <a:pPr/>
              <a:t>15</a:t>
            </a:fld>
            <a:endParaRPr lang="en-US"/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E02CDF-554F-4DAF-A2C9-AC3C3059300E}" type="slidenum">
              <a:rPr lang="en-US"/>
              <a:pPr/>
              <a:t>16</a:t>
            </a:fld>
            <a:endParaRPr lang="en-US"/>
          </a:p>
        </p:txBody>
      </p:sp>
      <p:sp>
        <p:nvSpPr>
          <p:cNvPr id="230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MX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857360-9713-4845-B59B-01607D4266A4}" type="slidenum">
              <a:rPr lang="en-US"/>
              <a:pPr/>
              <a:t>18</a:t>
            </a:fld>
            <a:endParaRPr lang="en-US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225ACE-1F9D-46DA-BE67-19F3C7E95003}" type="slidenum">
              <a:rPr lang="en-US"/>
              <a:pPr/>
              <a:t>19</a:t>
            </a:fld>
            <a:endParaRPr lang="en-US"/>
          </a:p>
        </p:txBody>
      </p:sp>
      <p:sp>
        <p:nvSpPr>
          <p:cNvPr id="86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09C140-2BCF-4347-98E4-92675D51AD2F}" type="slidenum">
              <a:rPr lang="en-US"/>
              <a:pPr/>
              <a:t>2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728E5E-926B-4480-A0B0-FE8B1D9E4C25}" type="slidenum">
              <a:rPr lang="en-US"/>
              <a:pPr/>
              <a:t>20</a:t>
            </a:fld>
            <a:endParaRPr lang="en-US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F9BCD7-40F5-4962-A64C-6E9DA0677814}" type="slidenum">
              <a:rPr lang="en-US"/>
              <a:pPr/>
              <a:t>3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2B5594-D5A8-4F3E-92E9-3BFA41F9886F}" type="slidenum">
              <a:rPr lang="en-US"/>
              <a:pPr/>
              <a:t>4</a:t>
            </a:fld>
            <a:endParaRPr lang="en-US"/>
          </a:p>
        </p:txBody>
      </p:sp>
      <p:sp>
        <p:nvSpPr>
          <p:cNvPr id="453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4B1AC4-B34E-4581-B9C9-56F5FA95137C}" type="slidenum">
              <a:rPr lang="en-US"/>
              <a:pPr/>
              <a:t>5</a:t>
            </a:fld>
            <a:endParaRPr lang="en-US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D38619-CCAC-40AA-B5E4-A34F8F653552}" type="slidenum">
              <a:rPr lang="en-US"/>
              <a:pPr/>
              <a:t>6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AD5FF-196C-4FAC-8ED6-41DE7ACE6532}" type="slidenum">
              <a:rPr lang="en-US"/>
              <a:pPr/>
              <a:t>7</a:t>
            </a:fld>
            <a:endParaRPr lang="en-US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55326-ACE0-4377-9061-52D20B1961BF}" type="slidenum">
              <a:rPr lang="en-US"/>
              <a:pPr/>
              <a:t>8</a:t>
            </a:fld>
            <a:endParaRPr lang="en-US"/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273BD2-9304-4C06-9D3E-91A6923547D6}" type="slidenum">
              <a:rPr lang="en-US"/>
              <a:pPr/>
              <a:t>9</a:t>
            </a:fld>
            <a:endParaRPr lang="en-US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87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51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0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76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8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3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685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5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9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4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FC938-A8E0-4BBA-BB06-5D7DF25C6513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8412E-EDCC-4F14-916F-D6CE6C4BB1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07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3410" name="Object 2"/>
          <p:cNvGraphicFramePr>
            <a:graphicFrameLocks noChangeAspect="1"/>
          </p:cNvGraphicFramePr>
          <p:nvPr/>
        </p:nvGraphicFramePr>
        <p:xfrm>
          <a:off x="762000" y="685800"/>
          <a:ext cx="7620000" cy="529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4" imgW="3809524" imgH="2266667" progId="">
                  <p:embed/>
                </p:oleObj>
              </mc:Choice>
              <mc:Fallback>
                <p:oleObj name="Photo Editor Photo" r:id="rId4" imgW="3809524" imgH="2266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685800"/>
                        <a:ext cx="7620000" cy="529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8388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Line 3"/>
          <p:cNvSpPr>
            <a:spLocks noChangeShapeType="1"/>
          </p:cNvSpPr>
          <p:nvPr/>
        </p:nvSpPr>
        <p:spPr bwMode="auto">
          <a:xfrm>
            <a:off x="1763713" y="692150"/>
            <a:ext cx="0" cy="46085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299" name="Line 4"/>
          <p:cNvSpPr>
            <a:spLocks noChangeShapeType="1"/>
          </p:cNvSpPr>
          <p:nvPr/>
        </p:nvSpPr>
        <p:spPr bwMode="auto">
          <a:xfrm>
            <a:off x="1763713" y="5300663"/>
            <a:ext cx="6194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1763713" y="981075"/>
            <a:ext cx="5761037" cy="4319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6"/>
          <p:cNvSpPr>
            <a:spLocks noChangeShapeType="1"/>
          </p:cNvSpPr>
          <p:nvPr/>
        </p:nvSpPr>
        <p:spPr bwMode="auto">
          <a:xfrm>
            <a:off x="4645025" y="981075"/>
            <a:ext cx="0" cy="431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2" name="Line 7"/>
          <p:cNvSpPr>
            <a:spLocks noChangeShapeType="1"/>
          </p:cNvSpPr>
          <p:nvPr/>
        </p:nvSpPr>
        <p:spPr bwMode="auto">
          <a:xfrm>
            <a:off x="1763713" y="3140075"/>
            <a:ext cx="5761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3" name="Text Box 8"/>
          <p:cNvSpPr txBox="1">
            <a:spLocks noChangeArrowheads="1"/>
          </p:cNvSpPr>
          <p:nvPr/>
        </p:nvSpPr>
        <p:spPr bwMode="auto">
          <a:xfrm>
            <a:off x="1908175" y="1249363"/>
            <a:ext cx="26638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Low external inputs, high recylcling rates, crop –livestock integration</a:t>
            </a:r>
          </a:p>
          <a:p>
            <a:pPr algn="ctr">
              <a:spcBef>
                <a:spcPct val="50000"/>
              </a:spcBef>
            </a:pPr>
            <a:r>
              <a:rPr lang="es-ES" sz="2000" b="1"/>
              <a:t>High</a:t>
            </a:r>
          </a:p>
        </p:txBody>
      </p:sp>
      <p:sp>
        <p:nvSpPr>
          <p:cNvPr id="55304" name="Text Box 9"/>
          <p:cNvSpPr txBox="1">
            <a:spLocks noChangeArrowheads="1"/>
          </p:cNvSpPr>
          <p:nvPr/>
        </p:nvSpPr>
        <p:spPr bwMode="auto">
          <a:xfrm>
            <a:off x="3924300" y="2852738"/>
            <a:ext cx="143986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>
                <a:solidFill>
                  <a:srgbClr val="008000"/>
                </a:solidFill>
              </a:rPr>
              <a:t>Eficiency</a:t>
            </a:r>
          </a:p>
        </p:txBody>
      </p:sp>
      <p:sp>
        <p:nvSpPr>
          <p:cNvPr id="55305" name="Text Box 10"/>
          <p:cNvSpPr txBox="1">
            <a:spLocks noChangeArrowheads="1"/>
          </p:cNvSpPr>
          <p:nvPr/>
        </p:nvSpPr>
        <p:spPr bwMode="auto">
          <a:xfrm>
            <a:off x="4716463" y="1249363"/>
            <a:ext cx="266382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High inputs, industrial monocultures</a:t>
            </a:r>
          </a:p>
          <a:p>
            <a:pPr algn="ctr">
              <a:spcBef>
                <a:spcPct val="50000"/>
              </a:spcBef>
            </a:pPr>
            <a:endParaRPr lang="es-ES" sz="1200"/>
          </a:p>
          <a:p>
            <a:pPr algn="ctr">
              <a:spcBef>
                <a:spcPct val="50000"/>
              </a:spcBef>
            </a:pPr>
            <a:r>
              <a:rPr lang="es-ES" sz="2000" b="1"/>
              <a:t>Low</a:t>
            </a:r>
          </a:p>
        </p:txBody>
      </p:sp>
      <p:sp>
        <p:nvSpPr>
          <p:cNvPr id="55306" name="Text Box 11"/>
          <p:cNvSpPr txBox="1">
            <a:spLocks noChangeArrowheads="1"/>
          </p:cNvSpPr>
          <p:nvPr/>
        </p:nvSpPr>
        <p:spPr bwMode="auto">
          <a:xfrm>
            <a:off x="1836738" y="3429000"/>
            <a:ext cx="26638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Low external inputs, diversified with low levels of integration</a:t>
            </a:r>
          </a:p>
          <a:p>
            <a:pPr algn="ctr">
              <a:spcBef>
                <a:spcPct val="50000"/>
              </a:spcBef>
            </a:pPr>
            <a:r>
              <a:rPr lang="es-ES" sz="2000" b="1"/>
              <a:t>  Medium-Low</a:t>
            </a:r>
          </a:p>
        </p:txBody>
      </p:sp>
      <p:sp>
        <p:nvSpPr>
          <p:cNvPr id="55307" name="Text Box 12"/>
          <p:cNvSpPr txBox="1">
            <a:spLocks noChangeArrowheads="1"/>
          </p:cNvSpPr>
          <p:nvPr/>
        </p:nvSpPr>
        <p:spPr bwMode="auto">
          <a:xfrm>
            <a:off x="4716463" y="3463925"/>
            <a:ext cx="27368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/>
              <a:t>Specialized systems with low external inputs</a:t>
            </a:r>
          </a:p>
          <a:p>
            <a:pPr algn="ctr">
              <a:spcBef>
                <a:spcPct val="50000"/>
              </a:spcBef>
            </a:pPr>
            <a:endParaRPr lang="es-ES" sz="1200"/>
          </a:p>
          <a:p>
            <a:pPr algn="ctr">
              <a:spcBef>
                <a:spcPct val="50000"/>
              </a:spcBef>
            </a:pPr>
            <a:r>
              <a:rPr lang="es-ES" sz="2000" b="1"/>
              <a:t>Medium</a:t>
            </a:r>
          </a:p>
        </p:txBody>
      </p:sp>
      <p:sp>
        <p:nvSpPr>
          <p:cNvPr id="55308" name="Text Box 13"/>
          <p:cNvSpPr txBox="1">
            <a:spLocks noChangeArrowheads="1"/>
          </p:cNvSpPr>
          <p:nvPr/>
        </p:nvSpPr>
        <p:spPr bwMode="auto">
          <a:xfrm>
            <a:off x="2484438" y="5897563"/>
            <a:ext cx="4465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>
                <a:solidFill>
                  <a:schemeClr val="hlink"/>
                </a:solidFill>
              </a:rPr>
              <a:t>Agroecosystem Diversity</a:t>
            </a:r>
          </a:p>
        </p:txBody>
      </p:sp>
      <p:sp>
        <p:nvSpPr>
          <p:cNvPr id="55309" name="Text Box 14"/>
          <p:cNvSpPr txBox="1">
            <a:spLocks noChangeArrowheads="1"/>
          </p:cNvSpPr>
          <p:nvPr/>
        </p:nvSpPr>
        <p:spPr bwMode="auto">
          <a:xfrm rot="-5400000">
            <a:off x="-189706" y="2572544"/>
            <a:ext cx="2205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>
                <a:solidFill>
                  <a:srgbClr val="CC3300"/>
                </a:solidFill>
              </a:rPr>
              <a:t>Productivity</a:t>
            </a:r>
          </a:p>
        </p:txBody>
      </p:sp>
      <p:sp>
        <p:nvSpPr>
          <p:cNvPr id="55310" name="Text Box 15"/>
          <p:cNvSpPr txBox="1">
            <a:spLocks noChangeArrowheads="1"/>
          </p:cNvSpPr>
          <p:nvPr/>
        </p:nvSpPr>
        <p:spPr bwMode="auto">
          <a:xfrm>
            <a:off x="2916238" y="5445125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Alta</a:t>
            </a:r>
          </a:p>
        </p:txBody>
      </p:sp>
      <p:sp>
        <p:nvSpPr>
          <p:cNvPr id="55311" name="Text Box 16"/>
          <p:cNvSpPr txBox="1">
            <a:spLocks noChangeArrowheads="1"/>
          </p:cNvSpPr>
          <p:nvPr/>
        </p:nvSpPr>
        <p:spPr bwMode="auto">
          <a:xfrm rot="-5400000">
            <a:off x="1047751" y="3786187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Baja</a:t>
            </a:r>
          </a:p>
        </p:txBody>
      </p:sp>
      <p:sp>
        <p:nvSpPr>
          <p:cNvPr id="55312" name="Text Box 17"/>
          <p:cNvSpPr txBox="1">
            <a:spLocks noChangeArrowheads="1"/>
          </p:cNvSpPr>
          <p:nvPr/>
        </p:nvSpPr>
        <p:spPr bwMode="auto">
          <a:xfrm>
            <a:off x="5724525" y="5445125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Baja</a:t>
            </a:r>
          </a:p>
        </p:txBody>
      </p:sp>
      <p:sp>
        <p:nvSpPr>
          <p:cNvPr id="55313" name="Text Box 18"/>
          <p:cNvSpPr txBox="1">
            <a:spLocks noChangeArrowheads="1"/>
          </p:cNvSpPr>
          <p:nvPr/>
        </p:nvSpPr>
        <p:spPr bwMode="auto">
          <a:xfrm rot="-5400000">
            <a:off x="1047750" y="1625600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Alta</a:t>
            </a:r>
          </a:p>
        </p:txBody>
      </p:sp>
      <p:sp>
        <p:nvSpPr>
          <p:cNvPr id="179219" name="Oval 19"/>
          <p:cNvSpPr>
            <a:spLocks noChangeArrowheads="1"/>
          </p:cNvSpPr>
          <p:nvPr/>
        </p:nvSpPr>
        <p:spPr bwMode="auto">
          <a:xfrm>
            <a:off x="1908175" y="1052513"/>
            <a:ext cx="2663825" cy="19446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2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828800"/>
            <a:ext cx="7391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9151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 idx="4294967295"/>
          </p:nvPr>
        </p:nvSpPr>
        <p:spPr bwMode="auto">
          <a:solidFill>
            <a:srgbClr val="262626">
              <a:alpha val="70195"/>
            </a:srgbClr>
          </a:solidFill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smtClean="0"/>
              <a:t>Organic for export</a:t>
            </a:r>
          </a:p>
        </p:txBody>
      </p:sp>
      <p:sp>
        <p:nvSpPr>
          <p:cNvPr id="7680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2000" b="1" smtClean="0"/>
              <a:t>Chile:</a:t>
            </a:r>
            <a:r>
              <a:rPr lang="en-US" sz="2000" smtClean="0"/>
              <a:t> Certified organic crops took up a total of 151,097 hectares in 2009-2010 .  </a:t>
            </a:r>
          </a:p>
          <a:p>
            <a:r>
              <a:rPr lang="en-US" sz="2000" smtClean="0"/>
              <a:t>8961 tons of apples, kiwifruit, avocados, berries and asparragus were exported</a:t>
            </a:r>
          </a:p>
          <a:p>
            <a:r>
              <a:rPr lang="en-US" sz="2000" b="1" smtClean="0"/>
              <a:t>Colombia:</a:t>
            </a:r>
            <a:r>
              <a:rPr lang="en-US" sz="2000" smtClean="0"/>
              <a:t>  37000 has organically certified devoted to coffee, palm oil, sugar cane, coconut, cocoa, organic fruits (mango, bananas, raspberries),  flowers and ornamental plants </a:t>
            </a:r>
          </a:p>
          <a:p>
            <a:r>
              <a:rPr lang="en-US" sz="2000" smtClean="0"/>
              <a:t>Value of organic exports &gt; 20 million/year</a:t>
            </a:r>
          </a:p>
          <a:p>
            <a:pPr>
              <a:buFont typeface="Wingdings" pitchFamily="2" charset="2"/>
              <a:buNone/>
            </a:pPr>
            <a:r>
              <a:rPr lang="en-US" sz="20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8723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pic>
        <p:nvPicPr>
          <p:cNvPr id="77827" name="Picture 3" descr="0262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5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sept03 2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33400"/>
            <a:ext cx="8763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561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sustinsum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-1447800"/>
            <a:ext cx="73152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08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01160020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721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 bwMode="auto">
          <a:solidFill>
            <a:srgbClr val="262626">
              <a:alpha val="70195"/>
            </a:srgbClr>
          </a:solidFill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es-MX" smtClean="0"/>
          </a:p>
        </p:txBody>
      </p:sp>
      <p:pic>
        <p:nvPicPr>
          <p:cNvPr id="57347" name="Picture 3" descr="100_897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5084763" cy="6781800"/>
          </a:xfrm>
          <a:noFill/>
        </p:spPr>
      </p:pic>
      <p:pic>
        <p:nvPicPr>
          <p:cNvPr id="57348" name="Picture 4" descr="100_890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24400" y="0"/>
            <a:ext cx="51435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4059530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99CC00"/>
                </a:solidFill>
                <a:ea typeface="+mj-ea"/>
                <a:cs typeface="+mj-cs"/>
              </a:rPr>
              <a:t>How many peasants there are in the world? (ETC 2009)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477250" cy="437356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3200" smtClean="0"/>
              <a:t>1, 5 billion peasants in 380 million small farms</a:t>
            </a:r>
          </a:p>
          <a:p>
            <a:pPr eaLnBrk="1" hangingPunct="1"/>
            <a:r>
              <a:rPr lang="en-US" smtClean="0"/>
              <a:t>At least 370 million of these are also indigenous peoples occupying </a:t>
            </a:r>
            <a:r>
              <a:rPr lang="en-US" i="1" smtClean="0"/>
              <a:t>92 million farms</a:t>
            </a:r>
            <a:endParaRPr lang="en-US" sz="3200" smtClean="0"/>
          </a:p>
          <a:p>
            <a:r>
              <a:rPr lang="en-US" smtClean="0"/>
              <a:t>17 million peasant farms in Latin America grow between a half to two-thirds of staple foods</a:t>
            </a:r>
          </a:p>
          <a:p>
            <a:r>
              <a:rPr lang="en-US" smtClean="0"/>
              <a:t>Africa’s 33 million peasant farms (mostly female-led) account for 80% of farms and most of the domestic food consumption</a:t>
            </a:r>
          </a:p>
          <a:p>
            <a:r>
              <a:rPr lang="en-US" smtClean="0"/>
              <a:t>Asia’s 200 million peasant rice farms produce most of its harvest</a:t>
            </a:r>
          </a:p>
          <a:p>
            <a:pPr eaLnBrk="1" hangingPunct="1"/>
            <a:endParaRPr lang="en-US" sz="3200" smtClean="0"/>
          </a:p>
        </p:txBody>
      </p:sp>
    </p:spTree>
    <p:extLst>
      <p:ext uri="{BB962C8B-B14F-4D97-AF65-F5344CB8AC3E}">
        <p14:creationId xmlns:p14="http://schemas.microsoft.com/office/powerpoint/2010/main" val="471531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62" name="Rectangle 2"/>
          <p:cNvSpPr>
            <a:spLocks noChangeArrowheads="1"/>
          </p:cNvSpPr>
          <p:nvPr/>
        </p:nvSpPr>
        <p:spPr bwMode="auto">
          <a:xfrm>
            <a:off x="1433513" y="717550"/>
            <a:ext cx="1398587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 b="1">
                <a:solidFill>
                  <a:schemeClr val="tx2"/>
                </a:solidFill>
              </a:rPr>
              <a:t>PEASANT</a:t>
            </a:r>
          </a:p>
        </p:txBody>
      </p:sp>
      <p:sp>
        <p:nvSpPr>
          <p:cNvPr id="860163" name="Rectangle 3"/>
          <p:cNvSpPr>
            <a:spLocks noChangeArrowheads="1"/>
          </p:cNvSpPr>
          <p:nvPr/>
        </p:nvSpPr>
        <p:spPr bwMode="auto">
          <a:xfrm>
            <a:off x="6234113" y="717550"/>
            <a:ext cx="2484437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 b="1">
                <a:solidFill>
                  <a:schemeClr val="tx2"/>
                </a:solidFill>
              </a:rPr>
              <a:t>AGROINDUSTRIAL</a:t>
            </a:r>
          </a:p>
        </p:txBody>
      </p:sp>
      <p:sp>
        <p:nvSpPr>
          <p:cNvPr id="860164" name="Line 4"/>
          <p:cNvSpPr>
            <a:spLocks noChangeShapeType="1"/>
          </p:cNvSpPr>
          <p:nvPr/>
        </p:nvSpPr>
        <p:spPr bwMode="auto">
          <a:xfrm>
            <a:off x="2768600" y="1219200"/>
            <a:ext cx="2768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0165" name="Line 5"/>
          <p:cNvSpPr>
            <a:spLocks noChangeShapeType="1"/>
          </p:cNvSpPr>
          <p:nvPr/>
        </p:nvSpPr>
        <p:spPr bwMode="auto">
          <a:xfrm>
            <a:off x="5664200" y="1219200"/>
            <a:ext cx="1473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0166" name="Line 6"/>
          <p:cNvSpPr>
            <a:spLocks noChangeShapeType="1"/>
          </p:cNvSpPr>
          <p:nvPr/>
        </p:nvSpPr>
        <p:spPr bwMode="auto">
          <a:xfrm flipV="1">
            <a:off x="5562600" y="831850"/>
            <a:ext cx="0" cy="4699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0167" name="Oval 7"/>
          <p:cNvSpPr>
            <a:spLocks noChangeArrowheads="1"/>
          </p:cNvSpPr>
          <p:nvPr/>
        </p:nvSpPr>
        <p:spPr bwMode="auto">
          <a:xfrm>
            <a:off x="2673350" y="14541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68" name="Oval 8"/>
          <p:cNvSpPr>
            <a:spLocks noChangeArrowheads="1"/>
          </p:cNvSpPr>
          <p:nvPr/>
        </p:nvSpPr>
        <p:spPr bwMode="auto">
          <a:xfrm>
            <a:off x="6788150" y="14541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69" name="Oval 9"/>
          <p:cNvSpPr>
            <a:spLocks noChangeArrowheads="1"/>
          </p:cNvSpPr>
          <p:nvPr/>
        </p:nvSpPr>
        <p:spPr bwMode="auto">
          <a:xfrm>
            <a:off x="2673350" y="19113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0" name="Oval 10"/>
          <p:cNvSpPr>
            <a:spLocks noChangeArrowheads="1"/>
          </p:cNvSpPr>
          <p:nvPr/>
        </p:nvSpPr>
        <p:spPr bwMode="auto">
          <a:xfrm>
            <a:off x="6788150" y="19113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1" name="Oval 11"/>
          <p:cNvSpPr>
            <a:spLocks noChangeArrowheads="1"/>
          </p:cNvSpPr>
          <p:nvPr/>
        </p:nvSpPr>
        <p:spPr bwMode="auto">
          <a:xfrm>
            <a:off x="2673350" y="23685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2" name="Oval 12"/>
          <p:cNvSpPr>
            <a:spLocks noChangeArrowheads="1"/>
          </p:cNvSpPr>
          <p:nvPr/>
        </p:nvSpPr>
        <p:spPr bwMode="auto">
          <a:xfrm>
            <a:off x="6788150" y="23685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3" name="Oval 13"/>
          <p:cNvSpPr>
            <a:spLocks noChangeArrowheads="1"/>
          </p:cNvSpPr>
          <p:nvPr/>
        </p:nvSpPr>
        <p:spPr bwMode="auto">
          <a:xfrm>
            <a:off x="2673350" y="28257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4" name="Oval 14"/>
          <p:cNvSpPr>
            <a:spLocks noChangeArrowheads="1"/>
          </p:cNvSpPr>
          <p:nvPr/>
        </p:nvSpPr>
        <p:spPr bwMode="auto">
          <a:xfrm>
            <a:off x="6788150" y="28257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5" name="Oval 15"/>
          <p:cNvSpPr>
            <a:spLocks noChangeArrowheads="1"/>
          </p:cNvSpPr>
          <p:nvPr/>
        </p:nvSpPr>
        <p:spPr bwMode="auto">
          <a:xfrm>
            <a:off x="2673350" y="32829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6" name="Oval 16"/>
          <p:cNvSpPr>
            <a:spLocks noChangeArrowheads="1"/>
          </p:cNvSpPr>
          <p:nvPr/>
        </p:nvSpPr>
        <p:spPr bwMode="auto">
          <a:xfrm>
            <a:off x="6788150" y="32829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7" name="Oval 17"/>
          <p:cNvSpPr>
            <a:spLocks noChangeArrowheads="1"/>
          </p:cNvSpPr>
          <p:nvPr/>
        </p:nvSpPr>
        <p:spPr bwMode="auto">
          <a:xfrm>
            <a:off x="2673350" y="37401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8" name="Oval 18"/>
          <p:cNvSpPr>
            <a:spLocks noChangeArrowheads="1"/>
          </p:cNvSpPr>
          <p:nvPr/>
        </p:nvSpPr>
        <p:spPr bwMode="auto">
          <a:xfrm>
            <a:off x="6788150" y="37401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79" name="Oval 19"/>
          <p:cNvSpPr>
            <a:spLocks noChangeArrowheads="1"/>
          </p:cNvSpPr>
          <p:nvPr/>
        </p:nvSpPr>
        <p:spPr bwMode="auto">
          <a:xfrm>
            <a:off x="2673350" y="41973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80" name="Oval 20"/>
          <p:cNvSpPr>
            <a:spLocks noChangeArrowheads="1"/>
          </p:cNvSpPr>
          <p:nvPr/>
        </p:nvSpPr>
        <p:spPr bwMode="auto">
          <a:xfrm>
            <a:off x="6788150" y="41973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81" name="Oval 21"/>
          <p:cNvSpPr>
            <a:spLocks noChangeArrowheads="1"/>
          </p:cNvSpPr>
          <p:nvPr/>
        </p:nvSpPr>
        <p:spPr bwMode="auto">
          <a:xfrm>
            <a:off x="2673350" y="46545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182" name="Oval 22"/>
          <p:cNvSpPr>
            <a:spLocks noChangeArrowheads="1"/>
          </p:cNvSpPr>
          <p:nvPr/>
        </p:nvSpPr>
        <p:spPr bwMode="auto">
          <a:xfrm>
            <a:off x="6788150" y="46545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959350" y="1454150"/>
            <a:ext cx="368300" cy="4025900"/>
            <a:chOff x="3124" y="916"/>
            <a:chExt cx="232" cy="2536"/>
          </a:xfrm>
        </p:grpSpPr>
        <p:sp>
          <p:nvSpPr>
            <p:cNvPr id="860184" name="Oval 24"/>
            <p:cNvSpPr>
              <a:spLocks noChangeArrowheads="1"/>
            </p:cNvSpPr>
            <p:nvPr/>
          </p:nvSpPr>
          <p:spPr bwMode="auto">
            <a:xfrm>
              <a:off x="3124" y="916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85" name="Oval 25"/>
            <p:cNvSpPr>
              <a:spLocks noChangeArrowheads="1"/>
            </p:cNvSpPr>
            <p:nvPr/>
          </p:nvSpPr>
          <p:spPr bwMode="auto">
            <a:xfrm>
              <a:off x="3124" y="1204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86" name="Oval 26"/>
            <p:cNvSpPr>
              <a:spLocks noChangeArrowheads="1"/>
            </p:cNvSpPr>
            <p:nvPr/>
          </p:nvSpPr>
          <p:spPr bwMode="auto">
            <a:xfrm>
              <a:off x="3124" y="1492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87" name="Oval 27"/>
            <p:cNvSpPr>
              <a:spLocks noChangeArrowheads="1"/>
            </p:cNvSpPr>
            <p:nvPr/>
          </p:nvSpPr>
          <p:spPr bwMode="auto">
            <a:xfrm>
              <a:off x="3124" y="1780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88" name="Oval 28"/>
            <p:cNvSpPr>
              <a:spLocks noChangeArrowheads="1"/>
            </p:cNvSpPr>
            <p:nvPr/>
          </p:nvSpPr>
          <p:spPr bwMode="auto">
            <a:xfrm>
              <a:off x="3124" y="2068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89" name="Oval 29"/>
            <p:cNvSpPr>
              <a:spLocks noChangeArrowheads="1"/>
            </p:cNvSpPr>
            <p:nvPr/>
          </p:nvSpPr>
          <p:spPr bwMode="auto">
            <a:xfrm>
              <a:off x="3124" y="2356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0" name="Oval 30"/>
            <p:cNvSpPr>
              <a:spLocks noChangeArrowheads="1"/>
            </p:cNvSpPr>
            <p:nvPr/>
          </p:nvSpPr>
          <p:spPr bwMode="auto">
            <a:xfrm>
              <a:off x="3124" y="2644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1" name="Oval 31"/>
            <p:cNvSpPr>
              <a:spLocks noChangeArrowheads="1"/>
            </p:cNvSpPr>
            <p:nvPr/>
          </p:nvSpPr>
          <p:spPr bwMode="auto">
            <a:xfrm>
              <a:off x="3124" y="2932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2" name="Oval 32"/>
            <p:cNvSpPr>
              <a:spLocks noChangeArrowheads="1"/>
            </p:cNvSpPr>
            <p:nvPr/>
          </p:nvSpPr>
          <p:spPr bwMode="auto">
            <a:xfrm>
              <a:off x="3124" y="3220"/>
              <a:ext cx="232" cy="232"/>
            </a:xfrm>
            <a:prstGeom prst="ellipse">
              <a:avLst/>
            </a:prstGeom>
            <a:solidFill>
              <a:srgbClr val="00CC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sp>
        <p:nvSpPr>
          <p:cNvPr id="860193" name="Oval 33"/>
          <p:cNvSpPr>
            <a:spLocks noChangeArrowheads="1"/>
          </p:cNvSpPr>
          <p:nvPr/>
        </p:nvSpPr>
        <p:spPr bwMode="auto">
          <a:xfrm>
            <a:off x="2673350" y="5111750"/>
            <a:ext cx="368300" cy="368300"/>
          </a:xfrm>
          <a:prstGeom prst="ellipse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3130550" y="1454150"/>
            <a:ext cx="368300" cy="4025900"/>
            <a:chOff x="1972" y="916"/>
            <a:chExt cx="232" cy="2536"/>
          </a:xfrm>
        </p:grpSpPr>
        <p:sp>
          <p:nvSpPr>
            <p:cNvPr id="860195" name="Oval 35"/>
            <p:cNvSpPr>
              <a:spLocks noChangeArrowheads="1"/>
            </p:cNvSpPr>
            <p:nvPr/>
          </p:nvSpPr>
          <p:spPr bwMode="auto">
            <a:xfrm>
              <a:off x="1972" y="916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6" name="Oval 36"/>
            <p:cNvSpPr>
              <a:spLocks noChangeArrowheads="1"/>
            </p:cNvSpPr>
            <p:nvPr/>
          </p:nvSpPr>
          <p:spPr bwMode="auto">
            <a:xfrm>
              <a:off x="1972" y="1204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7" name="Oval 37"/>
            <p:cNvSpPr>
              <a:spLocks noChangeArrowheads="1"/>
            </p:cNvSpPr>
            <p:nvPr/>
          </p:nvSpPr>
          <p:spPr bwMode="auto">
            <a:xfrm>
              <a:off x="1972" y="1492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8" name="Oval 38"/>
            <p:cNvSpPr>
              <a:spLocks noChangeArrowheads="1"/>
            </p:cNvSpPr>
            <p:nvPr/>
          </p:nvSpPr>
          <p:spPr bwMode="auto">
            <a:xfrm>
              <a:off x="1972" y="1780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199" name="Oval 39"/>
            <p:cNvSpPr>
              <a:spLocks noChangeArrowheads="1"/>
            </p:cNvSpPr>
            <p:nvPr/>
          </p:nvSpPr>
          <p:spPr bwMode="auto">
            <a:xfrm>
              <a:off x="1972" y="2068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0" name="Oval 40"/>
            <p:cNvSpPr>
              <a:spLocks noChangeArrowheads="1"/>
            </p:cNvSpPr>
            <p:nvPr/>
          </p:nvSpPr>
          <p:spPr bwMode="auto">
            <a:xfrm>
              <a:off x="1972" y="2356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1" name="Oval 41"/>
            <p:cNvSpPr>
              <a:spLocks noChangeArrowheads="1"/>
            </p:cNvSpPr>
            <p:nvPr/>
          </p:nvSpPr>
          <p:spPr bwMode="auto">
            <a:xfrm>
              <a:off x="1972" y="2644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2" name="Oval 42"/>
            <p:cNvSpPr>
              <a:spLocks noChangeArrowheads="1"/>
            </p:cNvSpPr>
            <p:nvPr/>
          </p:nvSpPr>
          <p:spPr bwMode="auto">
            <a:xfrm>
              <a:off x="1972" y="2932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3" name="Oval 43"/>
            <p:cNvSpPr>
              <a:spLocks noChangeArrowheads="1"/>
            </p:cNvSpPr>
            <p:nvPr/>
          </p:nvSpPr>
          <p:spPr bwMode="auto">
            <a:xfrm>
              <a:off x="1972" y="3220"/>
              <a:ext cx="232" cy="232"/>
            </a:xfrm>
            <a:prstGeom prst="ellipse">
              <a:avLst/>
            </a:prstGeom>
            <a:solidFill>
              <a:srgbClr val="00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3587750" y="1454150"/>
            <a:ext cx="368300" cy="4025900"/>
            <a:chOff x="2260" y="916"/>
            <a:chExt cx="232" cy="2536"/>
          </a:xfrm>
        </p:grpSpPr>
        <p:sp>
          <p:nvSpPr>
            <p:cNvPr id="860205" name="Oval 45"/>
            <p:cNvSpPr>
              <a:spLocks noChangeArrowheads="1"/>
            </p:cNvSpPr>
            <p:nvPr/>
          </p:nvSpPr>
          <p:spPr bwMode="auto">
            <a:xfrm>
              <a:off x="2260" y="91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6" name="Oval 46"/>
            <p:cNvSpPr>
              <a:spLocks noChangeArrowheads="1"/>
            </p:cNvSpPr>
            <p:nvPr/>
          </p:nvSpPr>
          <p:spPr bwMode="auto">
            <a:xfrm>
              <a:off x="2260" y="120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7" name="Oval 47"/>
            <p:cNvSpPr>
              <a:spLocks noChangeArrowheads="1"/>
            </p:cNvSpPr>
            <p:nvPr/>
          </p:nvSpPr>
          <p:spPr bwMode="auto">
            <a:xfrm>
              <a:off x="2260" y="149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8" name="Oval 48"/>
            <p:cNvSpPr>
              <a:spLocks noChangeArrowheads="1"/>
            </p:cNvSpPr>
            <p:nvPr/>
          </p:nvSpPr>
          <p:spPr bwMode="auto">
            <a:xfrm>
              <a:off x="2260" y="178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09" name="Oval 49"/>
            <p:cNvSpPr>
              <a:spLocks noChangeArrowheads="1"/>
            </p:cNvSpPr>
            <p:nvPr/>
          </p:nvSpPr>
          <p:spPr bwMode="auto">
            <a:xfrm>
              <a:off x="2260" y="2068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0" name="Oval 50"/>
            <p:cNvSpPr>
              <a:spLocks noChangeArrowheads="1"/>
            </p:cNvSpPr>
            <p:nvPr/>
          </p:nvSpPr>
          <p:spPr bwMode="auto">
            <a:xfrm>
              <a:off x="2260" y="235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1" name="Oval 51"/>
            <p:cNvSpPr>
              <a:spLocks noChangeArrowheads="1"/>
            </p:cNvSpPr>
            <p:nvPr/>
          </p:nvSpPr>
          <p:spPr bwMode="auto">
            <a:xfrm>
              <a:off x="2260" y="264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2" name="Oval 52"/>
            <p:cNvSpPr>
              <a:spLocks noChangeArrowheads="1"/>
            </p:cNvSpPr>
            <p:nvPr/>
          </p:nvSpPr>
          <p:spPr bwMode="auto">
            <a:xfrm>
              <a:off x="2260" y="293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3" name="Oval 53"/>
            <p:cNvSpPr>
              <a:spLocks noChangeArrowheads="1"/>
            </p:cNvSpPr>
            <p:nvPr/>
          </p:nvSpPr>
          <p:spPr bwMode="auto">
            <a:xfrm>
              <a:off x="2260" y="322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336600"/>
                </a:gs>
                <a:gs pos="100000">
                  <a:srgbClr val="0099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4502150" y="1454150"/>
            <a:ext cx="368300" cy="4025900"/>
            <a:chOff x="2836" y="916"/>
            <a:chExt cx="232" cy="2536"/>
          </a:xfrm>
        </p:grpSpPr>
        <p:sp>
          <p:nvSpPr>
            <p:cNvPr id="860215" name="Oval 55"/>
            <p:cNvSpPr>
              <a:spLocks noChangeArrowheads="1"/>
            </p:cNvSpPr>
            <p:nvPr/>
          </p:nvSpPr>
          <p:spPr bwMode="auto">
            <a:xfrm>
              <a:off x="2836" y="91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6" name="Oval 56"/>
            <p:cNvSpPr>
              <a:spLocks noChangeArrowheads="1"/>
            </p:cNvSpPr>
            <p:nvPr/>
          </p:nvSpPr>
          <p:spPr bwMode="auto">
            <a:xfrm>
              <a:off x="2836" y="120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7" name="Oval 57"/>
            <p:cNvSpPr>
              <a:spLocks noChangeArrowheads="1"/>
            </p:cNvSpPr>
            <p:nvPr/>
          </p:nvSpPr>
          <p:spPr bwMode="auto">
            <a:xfrm>
              <a:off x="2836" y="149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8" name="Oval 58"/>
            <p:cNvSpPr>
              <a:spLocks noChangeArrowheads="1"/>
            </p:cNvSpPr>
            <p:nvPr/>
          </p:nvSpPr>
          <p:spPr bwMode="auto">
            <a:xfrm>
              <a:off x="2836" y="178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19" name="Oval 59"/>
            <p:cNvSpPr>
              <a:spLocks noChangeArrowheads="1"/>
            </p:cNvSpPr>
            <p:nvPr/>
          </p:nvSpPr>
          <p:spPr bwMode="auto">
            <a:xfrm>
              <a:off x="2836" y="2068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0" name="Oval 60"/>
            <p:cNvSpPr>
              <a:spLocks noChangeArrowheads="1"/>
            </p:cNvSpPr>
            <p:nvPr/>
          </p:nvSpPr>
          <p:spPr bwMode="auto">
            <a:xfrm>
              <a:off x="2836" y="235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1" name="Oval 61"/>
            <p:cNvSpPr>
              <a:spLocks noChangeArrowheads="1"/>
            </p:cNvSpPr>
            <p:nvPr/>
          </p:nvSpPr>
          <p:spPr bwMode="auto">
            <a:xfrm>
              <a:off x="2836" y="264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2" name="Oval 62"/>
            <p:cNvSpPr>
              <a:spLocks noChangeArrowheads="1"/>
            </p:cNvSpPr>
            <p:nvPr/>
          </p:nvSpPr>
          <p:spPr bwMode="auto">
            <a:xfrm>
              <a:off x="2836" y="293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3" name="Oval 63"/>
            <p:cNvSpPr>
              <a:spLocks noChangeArrowheads="1"/>
            </p:cNvSpPr>
            <p:nvPr/>
          </p:nvSpPr>
          <p:spPr bwMode="auto">
            <a:xfrm>
              <a:off x="2836" y="322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9900"/>
                </a:gs>
                <a:gs pos="100000">
                  <a:srgbClr val="00CC00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grpSp>
        <p:nvGrpSpPr>
          <p:cNvPr id="6" name="Group 64"/>
          <p:cNvGrpSpPr>
            <a:grpSpLocks/>
          </p:cNvGrpSpPr>
          <p:nvPr/>
        </p:nvGrpSpPr>
        <p:grpSpPr bwMode="auto">
          <a:xfrm>
            <a:off x="4067175" y="1490663"/>
            <a:ext cx="368300" cy="4025900"/>
            <a:chOff x="2548" y="916"/>
            <a:chExt cx="232" cy="2536"/>
          </a:xfrm>
        </p:grpSpPr>
        <p:sp>
          <p:nvSpPr>
            <p:cNvPr id="860225" name="Oval 65"/>
            <p:cNvSpPr>
              <a:spLocks noChangeArrowheads="1"/>
            </p:cNvSpPr>
            <p:nvPr/>
          </p:nvSpPr>
          <p:spPr bwMode="auto">
            <a:xfrm>
              <a:off x="2548" y="916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6" name="Oval 66"/>
            <p:cNvSpPr>
              <a:spLocks noChangeArrowheads="1"/>
            </p:cNvSpPr>
            <p:nvPr/>
          </p:nvSpPr>
          <p:spPr bwMode="auto">
            <a:xfrm>
              <a:off x="2548" y="1204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7" name="Oval 67"/>
            <p:cNvSpPr>
              <a:spLocks noChangeArrowheads="1"/>
            </p:cNvSpPr>
            <p:nvPr/>
          </p:nvSpPr>
          <p:spPr bwMode="auto">
            <a:xfrm>
              <a:off x="2548" y="1492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8" name="Oval 68"/>
            <p:cNvSpPr>
              <a:spLocks noChangeArrowheads="1"/>
            </p:cNvSpPr>
            <p:nvPr/>
          </p:nvSpPr>
          <p:spPr bwMode="auto">
            <a:xfrm>
              <a:off x="2548" y="1780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29" name="Oval 69"/>
            <p:cNvSpPr>
              <a:spLocks noChangeArrowheads="1"/>
            </p:cNvSpPr>
            <p:nvPr/>
          </p:nvSpPr>
          <p:spPr bwMode="auto">
            <a:xfrm>
              <a:off x="2548" y="2068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0" name="Oval 70"/>
            <p:cNvSpPr>
              <a:spLocks noChangeArrowheads="1"/>
            </p:cNvSpPr>
            <p:nvPr/>
          </p:nvSpPr>
          <p:spPr bwMode="auto">
            <a:xfrm>
              <a:off x="2548" y="2356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1" name="Oval 71"/>
            <p:cNvSpPr>
              <a:spLocks noChangeArrowheads="1"/>
            </p:cNvSpPr>
            <p:nvPr/>
          </p:nvSpPr>
          <p:spPr bwMode="auto">
            <a:xfrm>
              <a:off x="2548" y="2644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2" name="Oval 72"/>
            <p:cNvSpPr>
              <a:spLocks noChangeArrowheads="1"/>
            </p:cNvSpPr>
            <p:nvPr/>
          </p:nvSpPr>
          <p:spPr bwMode="auto">
            <a:xfrm>
              <a:off x="2548" y="2932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3" name="Oval 73"/>
            <p:cNvSpPr>
              <a:spLocks noChangeArrowheads="1"/>
            </p:cNvSpPr>
            <p:nvPr/>
          </p:nvSpPr>
          <p:spPr bwMode="auto">
            <a:xfrm>
              <a:off x="2548" y="3220"/>
              <a:ext cx="232" cy="232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5416550" y="1454150"/>
            <a:ext cx="368300" cy="4025900"/>
            <a:chOff x="3412" y="916"/>
            <a:chExt cx="232" cy="2536"/>
          </a:xfrm>
        </p:grpSpPr>
        <p:sp>
          <p:nvSpPr>
            <p:cNvPr id="860235" name="Oval 75"/>
            <p:cNvSpPr>
              <a:spLocks noChangeArrowheads="1"/>
            </p:cNvSpPr>
            <p:nvPr/>
          </p:nvSpPr>
          <p:spPr bwMode="auto">
            <a:xfrm>
              <a:off x="3412" y="91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6" name="Oval 76"/>
            <p:cNvSpPr>
              <a:spLocks noChangeArrowheads="1"/>
            </p:cNvSpPr>
            <p:nvPr/>
          </p:nvSpPr>
          <p:spPr bwMode="auto">
            <a:xfrm>
              <a:off x="3412" y="120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7" name="Oval 77"/>
            <p:cNvSpPr>
              <a:spLocks noChangeArrowheads="1"/>
            </p:cNvSpPr>
            <p:nvPr/>
          </p:nvSpPr>
          <p:spPr bwMode="auto">
            <a:xfrm>
              <a:off x="3412" y="149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8" name="Oval 78"/>
            <p:cNvSpPr>
              <a:spLocks noChangeArrowheads="1"/>
            </p:cNvSpPr>
            <p:nvPr/>
          </p:nvSpPr>
          <p:spPr bwMode="auto">
            <a:xfrm>
              <a:off x="3412" y="178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39" name="Oval 79"/>
            <p:cNvSpPr>
              <a:spLocks noChangeArrowheads="1"/>
            </p:cNvSpPr>
            <p:nvPr/>
          </p:nvSpPr>
          <p:spPr bwMode="auto">
            <a:xfrm>
              <a:off x="3412" y="2068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0" name="Oval 80"/>
            <p:cNvSpPr>
              <a:spLocks noChangeArrowheads="1"/>
            </p:cNvSpPr>
            <p:nvPr/>
          </p:nvSpPr>
          <p:spPr bwMode="auto">
            <a:xfrm>
              <a:off x="3412" y="235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1" name="Oval 81"/>
            <p:cNvSpPr>
              <a:spLocks noChangeArrowheads="1"/>
            </p:cNvSpPr>
            <p:nvPr/>
          </p:nvSpPr>
          <p:spPr bwMode="auto">
            <a:xfrm>
              <a:off x="3412" y="264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2" name="Oval 82"/>
            <p:cNvSpPr>
              <a:spLocks noChangeArrowheads="1"/>
            </p:cNvSpPr>
            <p:nvPr/>
          </p:nvSpPr>
          <p:spPr bwMode="auto">
            <a:xfrm>
              <a:off x="3412" y="293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3" name="Oval 83"/>
            <p:cNvSpPr>
              <a:spLocks noChangeArrowheads="1"/>
            </p:cNvSpPr>
            <p:nvPr/>
          </p:nvSpPr>
          <p:spPr bwMode="auto">
            <a:xfrm>
              <a:off x="3412" y="322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00CC00"/>
                </a:gs>
                <a:gs pos="100000">
                  <a:srgbClr val="66FF99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grpSp>
        <p:nvGrpSpPr>
          <p:cNvPr id="8" name="Group 84"/>
          <p:cNvGrpSpPr>
            <a:grpSpLocks/>
          </p:cNvGrpSpPr>
          <p:nvPr/>
        </p:nvGrpSpPr>
        <p:grpSpPr bwMode="auto">
          <a:xfrm>
            <a:off x="5873750" y="1454150"/>
            <a:ext cx="368300" cy="4025900"/>
            <a:chOff x="3700" y="916"/>
            <a:chExt cx="232" cy="2536"/>
          </a:xfrm>
        </p:grpSpPr>
        <p:sp>
          <p:nvSpPr>
            <p:cNvPr id="860245" name="Oval 85"/>
            <p:cNvSpPr>
              <a:spLocks noChangeArrowheads="1"/>
            </p:cNvSpPr>
            <p:nvPr/>
          </p:nvSpPr>
          <p:spPr bwMode="auto">
            <a:xfrm>
              <a:off x="3700" y="916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6" name="Oval 86"/>
            <p:cNvSpPr>
              <a:spLocks noChangeArrowheads="1"/>
            </p:cNvSpPr>
            <p:nvPr/>
          </p:nvSpPr>
          <p:spPr bwMode="auto">
            <a:xfrm>
              <a:off x="3700" y="1204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7" name="Oval 87"/>
            <p:cNvSpPr>
              <a:spLocks noChangeArrowheads="1"/>
            </p:cNvSpPr>
            <p:nvPr/>
          </p:nvSpPr>
          <p:spPr bwMode="auto">
            <a:xfrm>
              <a:off x="3700" y="1492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8" name="Oval 88"/>
            <p:cNvSpPr>
              <a:spLocks noChangeArrowheads="1"/>
            </p:cNvSpPr>
            <p:nvPr/>
          </p:nvSpPr>
          <p:spPr bwMode="auto">
            <a:xfrm>
              <a:off x="3700" y="1780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49" name="Oval 89"/>
            <p:cNvSpPr>
              <a:spLocks noChangeArrowheads="1"/>
            </p:cNvSpPr>
            <p:nvPr/>
          </p:nvSpPr>
          <p:spPr bwMode="auto">
            <a:xfrm>
              <a:off x="3700" y="2068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0" name="Oval 90"/>
            <p:cNvSpPr>
              <a:spLocks noChangeArrowheads="1"/>
            </p:cNvSpPr>
            <p:nvPr/>
          </p:nvSpPr>
          <p:spPr bwMode="auto">
            <a:xfrm>
              <a:off x="3700" y="2356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1" name="Oval 91"/>
            <p:cNvSpPr>
              <a:spLocks noChangeArrowheads="1"/>
            </p:cNvSpPr>
            <p:nvPr/>
          </p:nvSpPr>
          <p:spPr bwMode="auto">
            <a:xfrm>
              <a:off x="3700" y="2644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2" name="Oval 92"/>
            <p:cNvSpPr>
              <a:spLocks noChangeArrowheads="1"/>
            </p:cNvSpPr>
            <p:nvPr/>
          </p:nvSpPr>
          <p:spPr bwMode="auto">
            <a:xfrm>
              <a:off x="3700" y="2932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3" name="Oval 93"/>
            <p:cNvSpPr>
              <a:spLocks noChangeArrowheads="1"/>
            </p:cNvSpPr>
            <p:nvPr/>
          </p:nvSpPr>
          <p:spPr bwMode="auto">
            <a:xfrm>
              <a:off x="3700" y="3220"/>
              <a:ext cx="232" cy="232"/>
            </a:xfrm>
            <a:prstGeom prst="ellipse">
              <a:avLst/>
            </a:prstGeom>
            <a:solidFill>
              <a:srgbClr val="66FF99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grpSp>
        <p:nvGrpSpPr>
          <p:cNvPr id="9" name="Group 94"/>
          <p:cNvGrpSpPr>
            <a:grpSpLocks/>
          </p:cNvGrpSpPr>
          <p:nvPr/>
        </p:nvGrpSpPr>
        <p:grpSpPr bwMode="auto">
          <a:xfrm>
            <a:off x="6330950" y="1454150"/>
            <a:ext cx="368300" cy="4025900"/>
            <a:chOff x="3988" y="916"/>
            <a:chExt cx="232" cy="2536"/>
          </a:xfrm>
        </p:grpSpPr>
        <p:sp>
          <p:nvSpPr>
            <p:cNvPr id="860255" name="Oval 95"/>
            <p:cNvSpPr>
              <a:spLocks noChangeArrowheads="1"/>
            </p:cNvSpPr>
            <p:nvPr/>
          </p:nvSpPr>
          <p:spPr bwMode="auto">
            <a:xfrm>
              <a:off x="3988" y="91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6" name="Oval 96"/>
            <p:cNvSpPr>
              <a:spLocks noChangeArrowheads="1"/>
            </p:cNvSpPr>
            <p:nvPr/>
          </p:nvSpPr>
          <p:spPr bwMode="auto">
            <a:xfrm>
              <a:off x="3988" y="120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7" name="Oval 97"/>
            <p:cNvSpPr>
              <a:spLocks noChangeArrowheads="1"/>
            </p:cNvSpPr>
            <p:nvPr/>
          </p:nvSpPr>
          <p:spPr bwMode="auto">
            <a:xfrm>
              <a:off x="3988" y="149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8" name="Oval 98"/>
            <p:cNvSpPr>
              <a:spLocks noChangeArrowheads="1"/>
            </p:cNvSpPr>
            <p:nvPr/>
          </p:nvSpPr>
          <p:spPr bwMode="auto">
            <a:xfrm>
              <a:off x="3988" y="178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59" name="Oval 99"/>
            <p:cNvSpPr>
              <a:spLocks noChangeArrowheads="1"/>
            </p:cNvSpPr>
            <p:nvPr/>
          </p:nvSpPr>
          <p:spPr bwMode="auto">
            <a:xfrm>
              <a:off x="3988" y="2068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60" name="Oval 100"/>
            <p:cNvSpPr>
              <a:spLocks noChangeArrowheads="1"/>
            </p:cNvSpPr>
            <p:nvPr/>
          </p:nvSpPr>
          <p:spPr bwMode="auto">
            <a:xfrm>
              <a:off x="3988" y="2356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61" name="Oval 101"/>
            <p:cNvSpPr>
              <a:spLocks noChangeArrowheads="1"/>
            </p:cNvSpPr>
            <p:nvPr/>
          </p:nvSpPr>
          <p:spPr bwMode="auto">
            <a:xfrm>
              <a:off x="3988" y="2644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62" name="Oval 102"/>
            <p:cNvSpPr>
              <a:spLocks noChangeArrowheads="1"/>
            </p:cNvSpPr>
            <p:nvPr/>
          </p:nvSpPr>
          <p:spPr bwMode="auto">
            <a:xfrm>
              <a:off x="3988" y="2932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860263" name="Oval 103"/>
            <p:cNvSpPr>
              <a:spLocks noChangeArrowheads="1"/>
            </p:cNvSpPr>
            <p:nvPr/>
          </p:nvSpPr>
          <p:spPr bwMode="auto">
            <a:xfrm>
              <a:off x="3988" y="3220"/>
              <a:ext cx="232" cy="232"/>
            </a:xfrm>
            <a:prstGeom prst="ellipse">
              <a:avLst/>
            </a:prstGeom>
            <a:gradFill rotWithShape="1">
              <a:gsLst>
                <a:gs pos="0">
                  <a:srgbClr val="66FF99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sp>
        <p:nvSpPr>
          <p:cNvPr id="860264" name="Oval 104"/>
          <p:cNvSpPr>
            <a:spLocks noChangeArrowheads="1"/>
          </p:cNvSpPr>
          <p:nvPr/>
        </p:nvSpPr>
        <p:spPr bwMode="auto">
          <a:xfrm>
            <a:off x="6788150" y="5111750"/>
            <a:ext cx="368300" cy="3683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265" name="Rectangle 105"/>
          <p:cNvSpPr>
            <a:spLocks noChangeArrowheads="1"/>
          </p:cNvSpPr>
          <p:nvPr/>
        </p:nvSpPr>
        <p:spPr bwMode="auto">
          <a:xfrm>
            <a:off x="1128713" y="1479550"/>
            <a:ext cx="985837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Energy</a:t>
            </a:r>
          </a:p>
        </p:txBody>
      </p:sp>
      <p:sp>
        <p:nvSpPr>
          <p:cNvPr id="860266" name="Rectangle 106"/>
          <p:cNvSpPr>
            <a:spLocks noChangeArrowheads="1"/>
          </p:cNvSpPr>
          <p:nvPr/>
        </p:nvSpPr>
        <p:spPr bwMode="auto">
          <a:xfrm>
            <a:off x="1204913" y="1936750"/>
            <a:ext cx="817562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Scale</a:t>
            </a:r>
          </a:p>
        </p:txBody>
      </p:sp>
      <p:sp>
        <p:nvSpPr>
          <p:cNvPr id="860267" name="Rectangle 107"/>
          <p:cNvSpPr>
            <a:spLocks noChangeArrowheads="1"/>
          </p:cNvSpPr>
          <p:nvPr/>
        </p:nvSpPr>
        <p:spPr bwMode="auto">
          <a:xfrm>
            <a:off x="747713" y="2317750"/>
            <a:ext cx="188912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Self-sufficiency</a:t>
            </a:r>
          </a:p>
        </p:txBody>
      </p:sp>
      <p:sp>
        <p:nvSpPr>
          <p:cNvPr id="860268" name="Rectangle 108"/>
          <p:cNvSpPr>
            <a:spLocks noChangeArrowheads="1"/>
          </p:cNvSpPr>
          <p:nvPr/>
        </p:nvSpPr>
        <p:spPr bwMode="auto">
          <a:xfrm>
            <a:off x="519113" y="2774950"/>
            <a:ext cx="168592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    Work force</a:t>
            </a:r>
          </a:p>
        </p:txBody>
      </p:sp>
      <p:sp>
        <p:nvSpPr>
          <p:cNvPr id="860269" name="Rectangle 109"/>
          <p:cNvSpPr>
            <a:spLocks noChangeArrowheads="1"/>
          </p:cNvSpPr>
          <p:nvPr/>
        </p:nvSpPr>
        <p:spPr bwMode="auto">
          <a:xfrm>
            <a:off x="671513" y="3254375"/>
            <a:ext cx="19843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>
                <a:solidFill>
                  <a:schemeClr val="tx2"/>
                </a:solidFill>
              </a:rPr>
              <a:t>Labor productivity</a:t>
            </a:r>
          </a:p>
        </p:txBody>
      </p:sp>
      <p:sp>
        <p:nvSpPr>
          <p:cNvPr id="860270" name="Rectangle 110"/>
          <p:cNvSpPr>
            <a:spLocks noChangeArrowheads="1"/>
          </p:cNvSpPr>
          <p:nvPr/>
        </p:nvSpPr>
        <p:spPr bwMode="auto">
          <a:xfrm>
            <a:off x="747713" y="3711575"/>
            <a:ext cx="14382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>
                <a:solidFill>
                  <a:schemeClr val="tx2"/>
                </a:solidFill>
              </a:rPr>
              <a:t>Total Output</a:t>
            </a:r>
          </a:p>
        </p:txBody>
      </p:sp>
      <p:sp>
        <p:nvSpPr>
          <p:cNvPr id="860271" name="Rectangle 111"/>
          <p:cNvSpPr>
            <a:spLocks noChangeArrowheads="1"/>
          </p:cNvSpPr>
          <p:nvPr/>
        </p:nvSpPr>
        <p:spPr bwMode="auto">
          <a:xfrm>
            <a:off x="900113" y="4146550"/>
            <a:ext cx="115570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Diversity</a:t>
            </a:r>
          </a:p>
        </p:txBody>
      </p:sp>
      <p:sp>
        <p:nvSpPr>
          <p:cNvPr id="860272" name="Rectangle 112"/>
          <p:cNvSpPr>
            <a:spLocks noChangeArrowheads="1"/>
          </p:cNvSpPr>
          <p:nvPr/>
        </p:nvSpPr>
        <p:spPr bwMode="auto">
          <a:xfrm>
            <a:off x="747713" y="4603750"/>
            <a:ext cx="1439862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Knowledge</a:t>
            </a:r>
          </a:p>
        </p:txBody>
      </p:sp>
      <p:sp>
        <p:nvSpPr>
          <p:cNvPr id="860273" name="Rectangle 113"/>
          <p:cNvSpPr>
            <a:spLocks noChangeArrowheads="1"/>
          </p:cNvSpPr>
          <p:nvPr/>
        </p:nvSpPr>
        <p:spPr bwMode="auto">
          <a:xfrm>
            <a:off x="823913" y="5060950"/>
            <a:ext cx="1636712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2000">
                <a:solidFill>
                  <a:schemeClr val="tx2"/>
                </a:solidFill>
              </a:rPr>
              <a:t>Cosmovision</a:t>
            </a:r>
          </a:p>
        </p:txBody>
      </p:sp>
      <p:sp>
        <p:nvSpPr>
          <p:cNvPr id="860274" name="Rectangle 114"/>
          <p:cNvSpPr>
            <a:spLocks noChangeArrowheads="1"/>
          </p:cNvSpPr>
          <p:nvPr/>
        </p:nvSpPr>
        <p:spPr bwMode="auto">
          <a:xfrm>
            <a:off x="2651125" y="5561013"/>
            <a:ext cx="261302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860275" name="Rectangle 116"/>
          <p:cNvSpPr>
            <a:spLocks noChangeArrowheads="1"/>
          </p:cNvSpPr>
          <p:nvPr/>
        </p:nvSpPr>
        <p:spPr bwMode="auto">
          <a:xfrm>
            <a:off x="2592388" y="5891213"/>
            <a:ext cx="4813300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tx2"/>
                </a:solidFill>
              </a:rPr>
              <a:t>0Ag    1Ag   2Ag   3Ag  4Ag   5Ag   6Ag  7Ag  8Ag   9Ag</a:t>
            </a:r>
          </a:p>
        </p:txBody>
      </p:sp>
    </p:spTree>
    <p:extLst>
      <p:ext uri="{BB962C8B-B14F-4D97-AF65-F5344CB8AC3E}">
        <p14:creationId xmlns:p14="http://schemas.microsoft.com/office/powerpoint/2010/main" val="7044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3813"/>
            <a:ext cx="8915400" cy="622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76411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 descr="016_1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6089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46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69863"/>
            <a:ext cx="9144000" cy="702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06191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34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1223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02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8972550" cy="546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461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93892" name="Picture 4" descr="ROB BUVA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3893" name="Rectangle 5"/>
          <p:cNvSpPr>
            <a:spLocks noChangeArrowheads="1"/>
          </p:cNvSpPr>
          <p:nvPr/>
        </p:nvSpPr>
        <p:spPr bwMode="auto">
          <a:xfrm>
            <a:off x="533400" y="6369050"/>
            <a:ext cx="2667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pt-BR" sz="1600" b="1">
                <a:solidFill>
                  <a:srgbClr val="FFFF66"/>
                </a:solidFill>
                <a:latin typeface="Verdana" pitchFamily="34" charset="0"/>
              </a:rPr>
              <a:t>Foto: Robinson Osipe</a:t>
            </a:r>
          </a:p>
        </p:txBody>
      </p:sp>
    </p:spTree>
    <p:extLst>
      <p:ext uri="{BB962C8B-B14F-4D97-AF65-F5344CB8AC3E}">
        <p14:creationId xmlns:p14="http://schemas.microsoft.com/office/powerpoint/2010/main" val="354432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 descr="DSC062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5103813" cy="3887788"/>
          </a:xfrm>
          <a:prstGeom prst="rect">
            <a:avLst/>
          </a:prstGeom>
          <a:noFill/>
        </p:spPr>
      </p:pic>
      <p:pic>
        <p:nvPicPr>
          <p:cNvPr id="295939" name="Picture 3" descr="DSC062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5275" y="3041650"/>
            <a:ext cx="5038725" cy="3816350"/>
          </a:xfrm>
          <a:prstGeom prst="rect">
            <a:avLst/>
          </a:prstGeom>
          <a:noFill/>
        </p:spPr>
      </p:pic>
      <p:sp>
        <p:nvSpPr>
          <p:cNvPr id="295940" name="Rectangle 4"/>
          <p:cNvSpPr>
            <a:spLocks noChangeArrowheads="1"/>
          </p:cNvSpPr>
          <p:nvPr/>
        </p:nvSpPr>
        <p:spPr bwMode="auto">
          <a:xfrm>
            <a:off x="1143000" y="636905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pt-BR" sz="1600" b="1">
                <a:solidFill>
                  <a:schemeClr val="tx2"/>
                </a:solidFill>
                <a:latin typeface="Verdana" pitchFamily="34" charset="0"/>
              </a:rPr>
              <a:t>Fotos: Robinson Osipe</a:t>
            </a:r>
          </a:p>
        </p:txBody>
      </p:sp>
    </p:spTree>
    <p:extLst>
      <p:ext uri="{BB962C8B-B14F-4D97-AF65-F5344CB8AC3E}">
        <p14:creationId xmlns:p14="http://schemas.microsoft.com/office/powerpoint/2010/main" val="8792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99CC00"/>
                </a:solidFill>
                <a:ea typeface="+mj-ea"/>
                <a:cs typeface="+mj-cs"/>
              </a:rPr>
              <a:t>The agricultural challenge for the next decades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8629650" cy="3992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</a:t>
            </a:r>
            <a:r>
              <a:rPr lang="en-US" sz="3200" smtClean="0"/>
              <a:t>Food production must increase substantially and sustainably but using the same arable land base, with less petroleum, less water and nitrogen, within a scenario of climate change, social unrest and financial crisis.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200" smtClean="0"/>
              <a:t>   </a:t>
            </a:r>
            <a:r>
              <a:rPr lang="en-US" sz="3200" b="1" smtClean="0">
                <a:solidFill>
                  <a:srgbClr val="99CC00"/>
                </a:solidFill>
              </a:rPr>
              <a:t>This challenge cannot be met with the existing industrial agricultural model and its biotechnological derivations</a:t>
            </a:r>
          </a:p>
        </p:txBody>
      </p:sp>
    </p:spTree>
    <p:extLst>
      <p:ext uri="{BB962C8B-B14F-4D97-AF65-F5344CB8AC3E}">
        <p14:creationId xmlns:p14="http://schemas.microsoft.com/office/powerpoint/2010/main" val="2368109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574088" cy="968375"/>
          </a:xfrm>
          <a:noFill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>
                <a:solidFill>
                  <a:srgbClr val="99CC00"/>
                </a:solidFill>
                <a:ea typeface="+mj-ea"/>
                <a:cs typeface="+mj-cs"/>
              </a:rPr>
              <a:t>Features of an agriculture for the future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905000"/>
            <a:ext cx="8477250" cy="4221163"/>
          </a:xfrm>
        </p:spPr>
        <p:txBody>
          <a:bodyPr/>
          <a:lstStyle/>
          <a:p>
            <a:pPr eaLnBrk="1" hangingPunct="1"/>
            <a:r>
              <a:rPr lang="en-US" sz="2800" smtClean="0"/>
              <a:t>De-coupled from fossil fuel dependence</a:t>
            </a:r>
          </a:p>
          <a:p>
            <a:pPr eaLnBrk="1" hangingPunct="1"/>
            <a:r>
              <a:rPr lang="en-US" sz="2800" smtClean="0"/>
              <a:t>Agroecosystems of low environmental impact, nature friendly</a:t>
            </a:r>
          </a:p>
          <a:p>
            <a:pPr eaLnBrk="1" hangingPunct="1"/>
            <a:r>
              <a:rPr lang="en-US" sz="2800" smtClean="0"/>
              <a:t>Resilient to climate change and other shocks</a:t>
            </a:r>
          </a:p>
          <a:p>
            <a:pPr eaLnBrk="1" hangingPunct="1"/>
            <a:r>
              <a:rPr lang="en-US" sz="2800" smtClean="0"/>
              <a:t>Multifunctional ( ecosystem, social, cultural and economic services)</a:t>
            </a:r>
          </a:p>
          <a:p>
            <a:pPr eaLnBrk="1" hangingPunct="1"/>
            <a:r>
              <a:rPr lang="en-US" sz="2800" smtClean="0"/>
              <a:t>Foundation of local food systems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03931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</Words>
  <Application>Microsoft Office PowerPoint</Application>
  <PresentationFormat>On-screen Show (4:3)</PresentationFormat>
  <Paragraphs>69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agricultural challenge for the next decades</vt:lpstr>
      <vt:lpstr>Features of an agriculture for the future </vt:lpstr>
      <vt:lpstr>PowerPoint Presentation</vt:lpstr>
      <vt:lpstr>PowerPoint Presentation</vt:lpstr>
      <vt:lpstr>Organic for export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peasants there are in the world? (ETC 2009)</vt:lpstr>
      <vt:lpstr>PowerPoint Presentation</vt:lpstr>
      <vt:lpstr>PowerPoint Presentation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Chunyu Wang</dc:creator>
  <cp:lastModifiedBy>Chunyu Wang</cp:lastModifiedBy>
  <cp:revision>1</cp:revision>
  <dcterms:created xsi:type="dcterms:W3CDTF">2011-12-20T09:50:53Z</dcterms:created>
  <dcterms:modified xsi:type="dcterms:W3CDTF">2011-12-20T09:51:44Z</dcterms:modified>
</cp:coreProperties>
</file>