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3FE59-94F2-43D3-A0FE-2EF8CAF539F6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2A89FA-36C7-4F54-84A6-0C4F13DC57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990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69ABF9-D858-4C16-BC51-4A3D5654DB4F}" type="slidenum">
              <a:rPr lang="en-US" smtClean="0">
                <a:latin typeface="Arial" charset="0"/>
                <a:cs typeface="Arial" charset="0"/>
              </a:rPr>
              <a:pPr/>
              <a:t>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902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AFAA910-3387-4626-A358-D9867CCB5EE1}" type="slidenum">
              <a:rPr lang="es-MX" sz="1200">
                <a:latin typeface="Times New Roman" pitchFamily="18" charset="0"/>
              </a:rPr>
              <a:pPr algn="r"/>
              <a:t>1</a:t>
            </a:fld>
            <a:endParaRPr lang="es-MX" sz="1200">
              <a:latin typeface="Times New Roman" pitchFamily="18" charset="0"/>
            </a:endParaRPr>
          </a:p>
        </p:txBody>
      </p:sp>
      <p:sp>
        <p:nvSpPr>
          <p:cNvPr id="1290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FD8D66-55A7-4C1E-B3BF-2BB46F57FD84}" type="slidenum">
              <a:rPr lang="en-US"/>
              <a:pPr/>
              <a:t>10</a:t>
            </a:fld>
            <a:endParaRPr lang="en-US"/>
          </a:p>
        </p:txBody>
      </p:sp>
      <p:sp>
        <p:nvSpPr>
          <p:cNvPr id="309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4A6928-6A95-4E9A-BF2F-51F428799B4F}" type="slidenum">
              <a:rPr lang="en-US"/>
              <a:pPr/>
              <a:t>11</a:t>
            </a:fld>
            <a:endParaRPr lang="en-US"/>
          </a:p>
        </p:txBody>
      </p:sp>
      <p:sp>
        <p:nvSpPr>
          <p:cNvPr id="312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2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546B28-E43D-4C90-8A39-225AEA95A329}" type="slidenum">
              <a:rPr lang="en-US"/>
              <a:pPr/>
              <a:t>12</a:t>
            </a:fld>
            <a:endParaRPr lang="en-US"/>
          </a:p>
        </p:txBody>
      </p:sp>
      <p:sp>
        <p:nvSpPr>
          <p:cNvPr id="314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D59B27-F812-4B03-AA61-7E368FEE8ABA}" type="slidenum">
              <a:rPr lang="es-ES" smtClean="0">
                <a:latin typeface="Arial" charset="0"/>
                <a:cs typeface="Arial" charset="0"/>
              </a:rPr>
              <a:pPr/>
              <a:t>13</a:t>
            </a:fld>
            <a:endParaRPr lang="es-ES" smtClean="0">
              <a:latin typeface="Arial" charset="0"/>
              <a:cs typeface="Arial" charset="0"/>
            </a:endParaRPr>
          </a:p>
        </p:txBody>
      </p:sp>
      <p:sp>
        <p:nvSpPr>
          <p:cNvPr id="172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C204DD-7C71-48D5-86DF-5864CD454435}" type="slidenum">
              <a:rPr lang="en-US"/>
              <a:pPr/>
              <a:t>14</a:t>
            </a:fld>
            <a:endParaRPr lang="en-US"/>
          </a:p>
        </p:txBody>
      </p:sp>
      <p:sp>
        <p:nvSpPr>
          <p:cNvPr id="315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45A4CC-C1B0-4609-AC6E-C51AAA7B7C16}" type="slidenum">
              <a:rPr lang="en-US"/>
              <a:pPr/>
              <a:t>15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EFD670-4FF7-45EE-BB12-19014D81D6A0}" type="slidenum">
              <a:rPr lang="en-US"/>
              <a:pPr/>
              <a:t>16</a:t>
            </a:fld>
            <a:endParaRPr lang="en-US"/>
          </a:p>
        </p:txBody>
      </p:sp>
      <p:sp>
        <p:nvSpPr>
          <p:cNvPr id="592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2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AD147A-85BF-4007-B35A-A7A170CCEEA1}" type="slidenum">
              <a:rPr lang="en-US"/>
              <a:pPr/>
              <a:t>17</a:t>
            </a:fld>
            <a:endParaRPr lang="en-US"/>
          </a:p>
        </p:txBody>
      </p:sp>
      <p:sp>
        <p:nvSpPr>
          <p:cNvPr id="594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4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829871-5EC5-461B-B52D-628F8F5B9F57}" type="slidenum">
              <a:rPr lang="en-US"/>
              <a:pPr/>
              <a:t>18</a:t>
            </a:fld>
            <a:endParaRPr lang="en-US"/>
          </a:p>
        </p:txBody>
      </p:sp>
      <p:sp>
        <p:nvSpPr>
          <p:cNvPr id="596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6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536488-16D0-4AB4-97A9-8D517D12A66E}" type="slidenum">
              <a:rPr lang="en-US"/>
              <a:pPr/>
              <a:t>19</a:t>
            </a:fld>
            <a:endParaRPr lang="en-US"/>
          </a:p>
        </p:txBody>
      </p:sp>
      <p:sp>
        <p:nvSpPr>
          <p:cNvPr id="584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4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4DDDB9-9DBD-4DD1-8420-230CE0318010}" type="slidenum">
              <a:rPr lang="en-US" smtClean="0">
                <a:latin typeface="Arial" charset="0"/>
                <a:cs typeface="Arial" charset="0"/>
              </a:rPr>
              <a:pPr/>
              <a:t>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005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BB4DBA0-14E7-4AD7-AA7B-9D2DB386659D}" type="slidenum">
              <a:rPr lang="es-MX" sz="1200">
                <a:latin typeface="Times New Roman" pitchFamily="18" charset="0"/>
              </a:rPr>
              <a:pPr algn="r"/>
              <a:t>2</a:t>
            </a:fld>
            <a:endParaRPr lang="es-MX" sz="1200">
              <a:latin typeface="Times New Roman" pitchFamily="18" charset="0"/>
            </a:endParaRPr>
          </a:p>
        </p:txBody>
      </p:sp>
      <p:sp>
        <p:nvSpPr>
          <p:cNvPr id="1300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9141C6-258C-4A3D-BDF1-C4BC2A468190}" type="slidenum">
              <a:rPr lang="en-US"/>
              <a:pPr/>
              <a:t>20</a:t>
            </a:fld>
            <a:endParaRPr lang="en-US"/>
          </a:p>
        </p:txBody>
      </p:sp>
      <p:sp>
        <p:nvSpPr>
          <p:cNvPr id="588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8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FF4A4F-3948-48F3-82AE-E5593BBF326D}" type="slidenum">
              <a:rPr lang="en-US"/>
              <a:pPr/>
              <a:t>21</a:t>
            </a:fld>
            <a:endParaRPr lang="en-US"/>
          </a:p>
        </p:txBody>
      </p:sp>
      <p:sp>
        <p:nvSpPr>
          <p:cNvPr id="613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3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9D65BB-E122-4353-803B-CE088067302B}" type="slidenum">
              <a:rPr lang="en-US"/>
              <a:pPr/>
              <a:t>22</a:t>
            </a:fld>
            <a:endParaRPr lang="en-US"/>
          </a:p>
        </p:txBody>
      </p:sp>
      <p:sp>
        <p:nvSpPr>
          <p:cNvPr id="459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9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D7612D-E201-4929-BE62-F538A90A033A}" type="slidenum">
              <a:rPr lang="en-US"/>
              <a:pPr/>
              <a:t>23</a:t>
            </a:fld>
            <a:endParaRPr lang="en-US"/>
          </a:p>
        </p:txBody>
      </p:sp>
      <p:sp>
        <p:nvSpPr>
          <p:cNvPr id="465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5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A9EA0E-FE04-4C3F-9F96-D39B6848832C}" type="slidenum">
              <a:rPr lang="en-US"/>
              <a:pPr/>
              <a:t>24</a:t>
            </a:fld>
            <a:endParaRPr lang="en-US"/>
          </a:p>
        </p:txBody>
      </p:sp>
      <p:sp>
        <p:nvSpPr>
          <p:cNvPr id="467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7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CDC462-85BA-401A-A729-30F3A7759BCB}" type="slidenum">
              <a:rPr lang="en-US" smtClean="0">
                <a:latin typeface="Arial" charset="0"/>
                <a:cs typeface="Arial" charset="0"/>
              </a:rPr>
              <a:pPr/>
              <a:t>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107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6F8BD3A-B2C6-4FCE-9AAA-A326A7484008}" type="slidenum">
              <a:rPr lang="en-US" sz="1200"/>
              <a:pPr algn="r"/>
              <a:t>3</a:t>
            </a:fld>
            <a:endParaRPr lang="en-US" sz="1200"/>
          </a:p>
        </p:txBody>
      </p:sp>
      <p:sp>
        <p:nvSpPr>
          <p:cNvPr id="1310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44AF29-2A1A-4408-8FF1-E779A2037333}" type="slidenum">
              <a:rPr lang="en-US" smtClean="0">
                <a:latin typeface="Arial" charset="0"/>
                <a:cs typeface="Arial" charset="0"/>
              </a:rPr>
              <a:pPr/>
              <a:t>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209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5DB2777-71AC-4C40-8F56-8EF18F862BB6}" type="slidenum">
              <a:rPr lang="en-US" sz="1200"/>
              <a:pPr algn="r"/>
              <a:t>4</a:t>
            </a:fld>
            <a:endParaRPr lang="en-US" sz="1200"/>
          </a:p>
        </p:txBody>
      </p:sp>
      <p:sp>
        <p:nvSpPr>
          <p:cNvPr id="1321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047CE3-4FBE-4B71-9045-147EE5BD0A2D}" type="slidenum">
              <a:rPr lang="en-US" smtClean="0">
                <a:latin typeface="Arial" charset="0"/>
                <a:cs typeface="Arial" charset="0"/>
              </a:rPr>
              <a:pPr/>
              <a:t>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8F7598-E9E9-4C9F-84D4-5C1CEE606E7D}" type="slidenum">
              <a:rPr lang="en-US"/>
              <a:pPr/>
              <a:t>6</a:t>
            </a:fld>
            <a:endParaRPr lang="en-US"/>
          </a:p>
        </p:txBody>
      </p:sp>
      <p:sp>
        <p:nvSpPr>
          <p:cNvPr id="305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4AD265-FD85-4536-BD21-89FE67641F74}" type="slidenum">
              <a:rPr lang="en-US"/>
              <a:pPr/>
              <a:t>7</a:t>
            </a:fld>
            <a:endParaRPr lang="en-US"/>
          </a:p>
        </p:txBody>
      </p:sp>
      <p:sp>
        <p:nvSpPr>
          <p:cNvPr id="306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E259E1-27A8-4B76-A8F8-F3E1C6E62128}" type="slidenum">
              <a:rPr lang="en-US"/>
              <a:pPr/>
              <a:t>8</a:t>
            </a:fld>
            <a:endParaRPr lang="en-US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F370E7-1C74-4DFD-BEC8-1A810EA1D8FD}" type="slidenum">
              <a:rPr lang="en-US"/>
              <a:pPr/>
              <a:t>9</a:t>
            </a:fld>
            <a:endParaRPr lang="en-US"/>
          </a:p>
        </p:txBody>
      </p:sp>
      <p:sp>
        <p:nvSpPr>
          <p:cNvPr id="308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38C73-2347-4323-9F0A-CC38EABA17CA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1B0A-FB8E-4800-913C-26B64710D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658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38C73-2347-4323-9F0A-CC38EABA17CA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1B0A-FB8E-4800-913C-26B64710D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735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38C73-2347-4323-9F0A-CC38EABA17CA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1B0A-FB8E-4800-913C-26B64710D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791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38C73-2347-4323-9F0A-CC38EABA17CA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1B0A-FB8E-4800-913C-26B64710D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273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38C73-2347-4323-9F0A-CC38EABA17CA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1B0A-FB8E-4800-913C-26B64710D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092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38C73-2347-4323-9F0A-CC38EABA17CA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1B0A-FB8E-4800-913C-26B64710D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838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38C73-2347-4323-9F0A-CC38EABA17CA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1B0A-FB8E-4800-913C-26B64710D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117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38C73-2347-4323-9F0A-CC38EABA17CA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1B0A-FB8E-4800-913C-26B64710D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63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38C73-2347-4323-9F0A-CC38EABA17CA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1B0A-FB8E-4800-913C-26B64710D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364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38C73-2347-4323-9F0A-CC38EABA17CA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1B0A-FB8E-4800-913C-26B64710D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002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38C73-2347-4323-9F0A-CC38EABA17CA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1B0A-FB8E-4800-913C-26B64710D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24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38C73-2347-4323-9F0A-CC38EABA17CA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B1B0A-FB8E-4800-913C-26B64710D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49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mazorca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1412875"/>
            <a:ext cx="7778750" cy="501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1116013" y="620713"/>
            <a:ext cx="28082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b="1"/>
              <a:t>Los maíces indígenas de México</a:t>
            </a:r>
          </a:p>
        </p:txBody>
      </p:sp>
    </p:spTree>
    <p:extLst>
      <p:ext uri="{BB962C8B-B14F-4D97-AF65-F5344CB8AC3E}">
        <p14:creationId xmlns:p14="http://schemas.microsoft.com/office/powerpoint/2010/main" val="69573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006_6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1000"/>
            <a:ext cx="9144000" cy="6088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50723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010_10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600"/>
            <a:ext cx="9144000" cy="6088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51698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012_12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1000"/>
            <a:ext cx="9144000" cy="6088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38309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3276600" y="2514600"/>
            <a:ext cx="3124200" cy="990600"/>
          </a:xfrm>
          <a:prstGeom prst="rect">
            <a:avLst/>
          </a:prstGeom>
          <a:solidFill>
            <a:srgbClr val="CCFF99"/>
          </a:solidFill>
          <a:ln w="9525">
            <a:solidFill>
              <a:srgbClr val="CCFF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3352800" y="2819400"/>
            <a:ext cx="3048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AGROECOLOGY</a:t>
            </a: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457200" y="762000"/>
            <a:ext cx="1905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Ecology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304800" y="1447800"/>
            <a:ext cx="1905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Anthropology</a:t>
            </a: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381000" y="2667000"/>
            <a:ext cx="2667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Etnoecology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91143" name="Text Box 7"/>
          <p:cNvSpPr txBox="1">
            <a:spLocks noChangeArrowheads="1"/>
          </p:cNvSpPr>
          <p:nvPr/>
        </p:nvSpPr>
        <p:spPr bwMode="auto">
          <a:xfrm>
            <a:off x="304800" y="2057400"/>
            <a:ext cx="1981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Sociology</a:t>
            </a:r>
          </a:p>
        </p:txBody>
      </p:sp>
      <p:sp>
        <p:nvSpPr>
          <p:cNvPr id="91144" name="Text Box 8"/>
          <p:cNvSpPr txBox="1">
            <a:spLocks noChangeArrowheads="1"/>
          </p:cNvSpPr>
          <p:nvPr/>
        </p:nvSpPr>
        <p:spPr bwMode="auto">
          <a:xfrm>
            <a:off x="228600" y="5105400"/>
            <a:ext cx="1905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Basic agricultural sciences</a:t>
            </a:r>
          </a:p>
        </p:txBody>
      </p:sp>
      <p:sp>
        <p:nvSpPr>
          <p:cNvPr id="91145" name="Text Box 9"/>
          <p:cNvSpPr txBox="1">
            <a:spLocks noChangeArrowheads="1"/>
          </p:cNvSpPr>
          <p:nvPr/>
        </p:nvSpPr>
        <p:spPr bwMode="auto">
          <a:xfrm>
            <a:off x="381000" y="4267200"/>
            <a:ext cx="1752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Ecological economics</a:t>
            </a:r>
          </a:p>
        </p:txBody>
      </p:sp>
      <p:sp>
        <p:nvSpPr>
          <p:cNvPr id="91146" name="Text Box 10"/>
          <p:cNvSpPr txBox="1">
            <a:spLocks noChangeArrowheads="1"/>
          </p:cNvSpPr>
          <p:nvPr/>
        </p:nvSpPr>
        <p:spPr bwMode="auto">
          <a:xfrm>
            <a:off x="152400" y="3581400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Biological Control</a:t>
            </a:r>
          </a:p>
        </p:txBody>
      </p:sp>
      <p:sp>
        <p:nvSpPr>
          <p:cNvPr id="91147" name="Line 11"/>
          <p:cNvSpPr>
            <a:spLocks noChangeShapeType="1"/>
          </p:cNvSpPr>
          <p:nvPr/>
        </p:nvSpPr>
        <p:spPr bwMode="auto">
          <a:xfrm>
            <a:off x="1524000" y="990600"/>
            <a:ext cx="1828800" cy="129540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 type="stealth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1148" name="Line 12"/>
          <p:cNvSpPr>
            <a:spLocks noChangeShapeType="1"/>
          </p:cNvSpPr>
          <p:nvPr/>
        </p:nvSpPr>
        <p:spPr bwMode="auto">
          <a:xfrm>
            <a:off x="1752600" y="1752600"/>
            <a:ext cx="1447800" cy="68580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 type="stealth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1149" name="Line 13"/>
          <p:cNvSpPr>
            <a:spLocks noChangeShapeType="1"/>
          </p:cNvSpPr>
          <p:nvPr/>
        </p:nvSpPr>
        <p:spPr bwMode="auto">
          <a:xfrm>
            <a:off x="1524000" y="2286000"/>
            <a:ext cx="1600200" cy="45720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 type="stealth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1150" name="Line 14"/>
          <p:cNvSpPr>
            <a:spLocks noChangeShapeType="1"/>
          </p:cNvSpPr>
          <p:nvPr/>
        </p:nvSpPr>
        <p:spPr bwMode="auto">
          <a:xfrm>
            <a:off x="1905000" y="2895600"/>
            <a:ext cx="12192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 type="stealth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1151" name="Line 15"/>
          <p:cNvSpPr>
            <a:spLocks noChangeShapeType="1"/>
          </p:cNvSpPr>
          <p:nvPr/>
        </p:nvSpPr>
        <p:spPr bwMode="auto">
          <a:xfrm flipV="1">
            <a:off x="1524000" y="3200400"/>
            <a:ext cx="1600200" cy="45720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 type="stealth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1152" name="Line 16"/>
          <p:cNvSpPr>
            <a:spLocks noChangeShapeType="1"/>
          </p:cNvSpPr>
          <p:nvPr/>
        </p:nvSpPr>
        <p:spPr bwMode="auto">
          <a:xfrm flipV="1">
            <a:off x="1600200" y="3505200"/>
            <a:ext cx="1600200" cy="106680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 type="stealth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1153" name="Line 17"/>
          <p:cNvSpPr>
            <a:spLocks noChangeShapeType="1"/>
          </p:cNvSpPr>
          <p:nvPr/>
        </p:nvSpPr>
        <p:spPr bwMode="auto">
          <a:xfrm flipV="1">
            <a:off x="1828800" y="3657600"/>
            <a:ext cx="1524000" cy="167640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 type="stealth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1154" name="AutoShape 18"/>
          <p:cNvSpPr>
            <a:spLocks noChangeArrowheads="1"/>
          </p:cNvSpPr>
          <p:nvPr/>
        </p:nvSpPr>
        <p:spPr bwMode="auto">
          <a:xfrm>
            <a:off x="6400800" y="2971800"/>
            <a:ext cx="685800" cy="304800"/>
          </a:xfrm>
          <a:prstGeom prst="leftArrow">
            <a:avLst>
              <a:gd name="adj1" fmla="val 50000"/>
              <a:gd name="adj2" fmla="val 56250"/>
            </a:avLst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1155" name="Text Box 19"/>
          <p:cNvSpPr txBox="1">
            <a:spLocks noChangeArrowheads="1"/>
          </p:cNvSpPr>
          <p:nvPr/>
        </p:nvSpPr>
        <p:spPr bwMode="auto">
          <a:xfrm>
            <a:off x="7010400" y="2819400"/>
            <a:ext cx="1905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Traditional Farmers’ knowledge</a:t>
            </a:r>
          </a:p>
        </p:txBody>
      </p:sp>
      <p:sp>
        <p:nvSpPr>
          <p:cNvPr id="91156" name="AutoShape 20"/>
          <p:cNvSpPr>
            <a:spLocks noChangeArrowheads="1"/>
          </p:cNvSpPr>
          <p:nvPr/>
        </p:nvSpPr>
        <p:spPr bwMode="auto">
          <a:xfrm>
            <a:off x="4419600" y="3657600"/>
            <a:ext cx="457200" cy="1447800"/>
          </a:xfrm>
          <a:prstGeom prst="downArrow">
            <a:avLst>
              <a:gd name="adj1" fmla="val 50000"/>
              <a:gd name="adj2" fmla="val 7916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1157" name="Text Box 21"/>
          <p:cNvSpPr txBox="1">
            <a:spLocks noChangeArrowheads="1"/>
          </p:cNvSpPr>
          <p:nvPr/>
        </p:nvSpPr>
        <p:spPr bwMode="auto">
          <a:xfrm>
            <a:off x="3733800" y="5105400"/>
            <a:ext cx="1981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Principles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91158" name="Line 22"/>
          <p:cNvSpPr>
            <a:spLocks noChangeShapeType="1"/>
          </p:cNvSpPr>
          <p:nvPr/>
        </p:nvSpPr>
        <p:spPr bwMode="auto">
          <a:xfrm>
            <a:off x="2895600" y="5638800"/>
            <a:ext cx="3581400" cy="0"/>
          </a:xfrm>
          <a:prstGeom prst="line">
            <a:avLst/>
          </a:prstGeom>
          <a:noFill/>
          <a:ln w="730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1159" name="Text Box 23"/>
          <p:cNvSpPr txBox="1">
            <a:spLocks noChangeArrowheads="1"/>
          </p:cNvSpPr>
          <p:nvPr/>
        </p:nvSpPr>
        <p:spPr bwMode="auto">
          <a:xfrm>
            <a:off x="3352800" y="5791200"/>
            <a:ext cx="2971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Specific technological forms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91160" name="Line 24"/>
          <p:cNvSpPr>
            <a:spLocks noChangeShapeType="1"/>
          </p:cNvSpPr>
          <p:nvPr/>
        </p:nvSpPr>
        <p:spPr bwMode="auto">
          <a:xfrm>
            <a:off x="4648200" y="5486400"/>
            <a:ext cx="0" cy="381000"/>
          </a:xfrm>
          <a:prstGeom prst="line">
            <a:avLst/>
          </a:prstGeom>
          <a:noFill/>
          <a:ln w="47625">
            <a:solidFill>
              <a:schemeClr val="tx1"/>
            </a:solidFill>
            <a:round/>
            <a:headEnd/>
            <a:tailEnd type="stealth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1161" name="AutoShape 25"/>
          <p:cNvSpPr>
            <a:spLocks noChangeArrowheads="1"/>
          </p:cNvSpPr>
          <p:nvPr/>
        </p:nvSpPr>
        <p:spPr bwMode="auto">
          <a:xfrm>
            <a:off x="6629400" y="5029200"/>
            <a:ext cx="381000" cy="609600"/>
          </a:xfrm>
          <a:prstGeom prst="curvedLeftArrow">
            <a:avLst>
              <a:gd name="adj1" fmla="val 32000"/>
              <a:gd name="adj2" fmla="val 64000"/>
              <a:gd name="adj3" fmla="val 33333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1162" name="Text Box 26"/>
          <p:cNvSpPr txBox="1">
            <a:spLocks noChangeArrowheads="1"/>
          </p:cNvSpPr>
          <p:nvPr/>
        </p:nvSpPr>
        <p:spPr bwMode="auto">
          <a:xfrm>
            <a:off x="7162800" y="4648200"/>
            <a:ext cx="1676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Participatory research in farmers’ fields </a:t>
            </a:r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95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126_26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4800"/>
            <a:ext cx="9144000" cy="6088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70081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013_13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3400"/>
            <a:ext cx="9144000" cy="6088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7487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874" name="Picture 2" descr="025_25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4800"/>
            <a:ext cx="9144000" cy="6088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0698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22" name="Picture 2" descr="026_26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600"/>
            <a:ext cx="9144000" cy="6088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2999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5970" name="Picture 2" descr="01140024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343400" cy="6858000"/>
          </a:xfrm>
          <a:prstGeom prst="rect">
            <a:avLst/>
          </a:prstGeom>
          <a:noFill/>
        </p:spPr>
      </p:pic>
      <p:pic>
        <p:nvPicPr>
          <p:cNvPr id="3" name="Picture 2" descr="01140025-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0"/>
            <a:ext cx="48768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86854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82" name="Picture 2" descr="018_18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"/>
            <a:ext cx="9144000" cy="6088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98429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8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MX" sz="3200" b="1" dirty="0" err="1" smtClean="0"/>
              <a:t>Mexican</a:t>
            </a:r>
            <a:r>
              <a:rPr lang="es-MX" sz="3200" b="1" dirty="0" smtClean="0"/>
              <a:t> </a:t>
            </a:r>
            <a:r>
              <a:rPr lang="es-MX" sz="3200" b="1" dirty="0" err="1" smtClean="0"/>
              <a:t>maize</a:t>
            </a:r>
            <a:r>
              <a:rPr lang="es-MX" sz="3200" b="1" dirty="0" smtClean="0"/>
              <a:t> </a:t>
            </a:r>
            <a:r>
              <a:rPr lang="es-MX" sz="3200" b="1" dirty="0" err="1" smtClean="0"/>
              <a:t>landraces</a:t>
            </a:r>
            <a:r>
              <a:rPr lang="es-MX" sz="3200" b="1" dirty="0" smtClean="0"/>
              <a:t> and </a:t>
            </a:r>
            <a:r>
              <a:rPr lang="es-MX" sz="3200" b="1" dirty="0" err="1" smtClean="0"/>
              <a:t>their</a:t>
            </a:r>
            <a:r>
              <a:rPr lang="es-MX" sz="3200" b="1" dirty="0" smtClean="0"/>
              <a:t> </a:t>
            </a:r>
            <a:r>
              <a:rPr lang="es-MX" sz="3200" b="1" dirty="0" err="1" smtClean="0"/>
              <a:t>distribution</a:t>
            </a:r>
            <a:r>
              <a:rPr lang="es-MX" sz="3200" b="1" dirty="0" smtClean="0"/>
              <a:t> </a:t>
            </a:r>
            <a:r>
              <a:rPr lang="es-MX" sz="3200" b="1" dirty="0" err="1" smtClean="0"/>
              <a:t>according</a:t>
            </a:r>
            <a:r>
              <a:rPr lang="es-MX" sz="3200" b="1" dirty="0" smtClean="0"/>
              <a:t> </a:t>
            </a:r>
            <a:r>
              <a:rPr lang="es-MX" sz="3200" b="1" dirty="0" err="1" smtClean="0"/>
              <a:t>to</a:t>
            </a:r>
            <a:r>
              <a:rPr lang="es-MX" sz="3200" b="1" dirty="0" smtClean="0"/>
              <a:t> </a:t>
            </a:r>
            <a:r>
              <a:rPr lang="es-MX" sz="3200" b="1" dirty="0" err="1" smtClean="0"/>
              <a:t>altitude</a:t>
            </a:r>
            <a:r>
              <a:rPr lang="es-MX" sz="3200" b="1" dirty="0" smtClean="0"/>
              <a:t> and </a:t>
            </a:r>
            <a:r>
              <a:rPr lang="es-MX" sz="3200" b="1" dirty="0" err="1" smtClean="0"/>
              <a:t>precipitation</a:t>
            </a:r>
            <a:endParaRPr lang="es-MX" sz="3200" b="1" dirty="0" smtClean="0"/>
          </a:p>
        </p:txBody>
      </p:sp>
      <p:pic>
        <p:nvPicPr>
          <p:cNvPr id="47107" name="Picture 4" descr="maice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258888" y="1700212"/>
            <a:ext cx="6663946" cy="4548188"/>
          </a:xfrm>
          <a:noFill/>
        </p:spPr>
      </p:pic>
      <p:sp>
        <p:nvSpPr>
          <p:cNvPr id="47109" name="Text Box 10"/>
          <p:cNvSpPr txBox="1">
            <a:spLocks noChangeArrowheads="1"/>
          </p:cNvSpPr>
          <p:nvPr/>
        </p:nvSpPr>
        <p:spPr bwMode="auto">
          <a:xfrm>
            <a:off x="7740650" y="6021388"/>
            <a:ext cx="1079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2400">
                <a:latin typeface="Times New Roman" pitchFamily="18" charset="0"/>
              </a:rPr>
              <a:t>45</a:t>
            </a:r>
            <a:endParaRPr lang="es-E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17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7778" name="Picture 2" descr="020_20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1000"/>
            <a:ext cx="9144000" cy="6088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397293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354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400" b="1">
                <a:solidFill>
                  <a:schemeClr val="accent2"/>
                </a:solidFill>
              </a:rPr>
              <a:t>Velvetbean in Central America</a:t>
            </a:r>
          </a:p>
        </p:txBody>
      </p:sp>
      <p:sp>
        <p:nvSpPr>
          <p:cNvPr id="612355" name="Rectangle 3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/>
              <a:t>Mucuna fixes 150 Kg N/ha/year, produces 30-50 tonnes of biomass/ha/yr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/>
              <a:t>45,000 familes growing Mucuna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/>
              <a:t>crop yields up from 400-600 Kg/ha to 2000-2500 kg/ha while conserving/regenerating soil in hillsides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9214149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754" name="Picture 2" descr="IMG_02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938"/>
            <a:ext cx="9144000" cy="68595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9125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64899" name="Picture 3" descr="IMG_019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003571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66947" name="Picture 3" descr="Mis imagenes 49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1072227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DSC000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425" y="74613"/>
            <a:ext cx="8945563" cy="670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Maiz de cajete</a:t>
            </a:r>
          </a:p>
        </p:txBody>
      </p:sp>
    </p:spTree>
    <p:extLst>
      <p:ext uri="{BB962C8B-B14F-4D97-AF65-F5344CB8AC3E}">
        <p14:creationId xmlns:p14="http://schemas.microsoft.com/office/powerpoint/2010/main" val="1581628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DSC0003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0"/>
            <a:ext cx="5430838" cy="683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86796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s-MX" smtClean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es-MX" smtClean="0"/>
          </a:p>
        </p:txBody>
      </p:sp>
      <p:pic>
        <p:nvPicPr>
          <p:cNvPr id="52228" name="Picture 4" descr="labranza con yun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13900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002_2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0"/>
            <a:ext cx="44958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09694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003_3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"/>
            <a:ext cx="9144000" cy="6088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51154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004_4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600"/>
            <a:ext cx="9144000" cy="6088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2777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005_5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1000"/>
            <a:ext cx="9144000" cy="6088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5944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107</Words>
  <Application>Microsoft Office PowerPoint</Application>
  <PresentationFormat>On-screen Show (4:3)</PresentationFormat>
  <Paragraphs>48</Paragraphs>
  <Slides>24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Mexican maize landraces and their distribution according to altitude and precipitation</vt:lpstr>
      <vt:lpstr>Maiz de cajete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Chunyu Wang</dc:creator>
  <cp:lastModifiedBy>Chunyu Wang</cp:lastModifiedBy>
  <cp:revision>3</cp:revision>
  <dcterms:created xsi:type="dcterms:W3CDTF">2011-12-20T09:54:17Z</dcterms:created>
  <dcterms:modified xsi:type="dcterms:W3CDTF">2011-12-20T09:59:45Z</dcterms:modified>
</cp:coreProperties>
</file>