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2" r:id="rId2"/>
    <p:sldId id="273" r:id="rId3"/>
    <p:sldId id="270" r:id="rId4"/>
    <p:sldId id="271" r:id="rId5"/>
    <p:sldId id="267" r:id="rId6"/>
    <p:sldId id="268" r:id="rId7"/>
    <p:sldId id="269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34EE4-3E4F-47A8-8D9B-B15A2CF7C73A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54B97-CF5D-4D9E-8848-B495731A4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1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8C17F-3FA0-487F-9ED2-8E5ED3ECD03E}" type="slidenum">
              <a:rPr lang="en-US"/>
              <a:pPr/>
              <a:t>1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3374EC-3B75-4B64-BD8C-7CE49B771327}" type="slidenum">
              <a:rPr lang="en-US"/>
              <a:pPr/>
              <a:t>10</a:t>
            </a:fld>
            <a:endParaRPr lang="en-US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69B1B-9C54-4886-9814-835AB15D6A0C}" type="slidenum">
              <a:rPr lang="en-US"/>
              <a:pPr/>
              <a:t>11</a:t>
            </a:fld>
            <a:endParaRPr lang="en-US"/>
          </a:p>
        </p:txBody>
      </p:sp>
      <p:sp>
        <p:nvSpPr>
          <p:cNvPr id="517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C286BA-5B77-4EDA-A849-A637CF03BB4C}" type="slidenum">
              <a:rPr lang="en-US"/>
              <a:pPr/>
              <a:t>12</a:t>
            </a:fld>
            <a:endParaRPr lang="en-US"/>
          </a:p>
        </p:txBody>
      </p:sp>
      <p:sp>
        <p:nvSpPr>
          <p:cNvPr id="551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9BC333-86C9-41AA-BD55-3FF5FAC49425}" type="slidenum">
              <a:rPr lang="en-US"/>
              <a:pPr/>
              <a:t>13</a:t>
            </a:fld>
            <a:endParaRPr lang="en-US"/>
          </a:p>
        </p:txBody>
      </p:sp>
      <p:sp>
        <p:nvSpPr>
          <p:cNvPr id="7782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DB8E84C-705E-4959-BC97-0B97F96BF2EC}" type="slidenum">
              <a:rPr lang="en-US" sz="1200">
                <a:latin typeface="Times New Roman" pitchFamily="18" charset="0"/>
              </a:rPr>
              <a:pPr algn="r" eaLnBrk="0" hangingPunct="0"/>
              <a:t>13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7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272E2A-34FA-4F1B-81D3-E73DD3857F97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FEB6E5-DE8F-4212-996A-8781F6F41973}" type="slidenum">
              <a:rPr lang="en-US"/>
              <a:pPr/>
              <a:t>16</a:t>
            </a:fld>
            <a:endParaRPr lang="en-U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457200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17B6EA-9DCB-4C2D-AFF5-E0271C39654C}" type="slidenum">
              <a:rPr lang="en-US"/>
              <a:pPr/>
              <a:t>17</a:t>
            </a:fld>
            <a:endParaRPr lang="en-US"/>
          </a:p>
        </p:txBody>
      </p:sp>
      <p:sp>
        <p:nvSpPr>
          <p:cNvPr id="7802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78AC8F0-7227-4CD9-81B3-49FD6375C905}" type="slidenum">
              <a:rPr lang="es-MX" sz="1200">
                <a:latin typeface="Times New Roman" pitchFamily="18" charset="0"/>
              </a:rPr>
              <a:pPr algn="r"/>
              <a:t>17</a:t>
            </a:fld>
            <a:endParaRPr lang="es-MX" sz="1200">
              <a:latin typeface="Times New Roman" pitchFamily="18" charset="0"/>
            </a:endParaRPr>
          </a:p>
        </p:txBody>
      </p:sp>
      <p:sp>
        <p:nvSpPr>
          <p:cNvPr id="78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0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41AC67-56D0-4058-88BC-2A8A84152889}" type="slidenum">
              <a:rPr lang="en-US"/>
              <a:pPr/>
              <a:t>2</a:t>
            </a:fld>
            <a:endParaRPr lang="en-US"/>
          </a:p>
        </p:txBody>
      </p:sp>
      <p:sp>
        <p:nvSpPr>
          <p:cNvPr id="529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CD278-F1DB-45D1-8F49-CA83B00E794A}" type="slidenum">
              <a:rPr lang="en-US"/>
              <a:pPr/>
              <a:t>3</a:t>
            </a:fld>
            <a:endParaRPr lang="en-US"/>
          </a:p>
        </p:txBody>
      </p:sp>
      <p:sp>
        <p:nvSpPr>
          <p:cNvPr id="492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997E7D-7AEE-4284-B9BF-242578469C82}" type="slidenum">
              <a:rPr lang="en-US"/>
              <a:pPr/>
              <a:t>4</a:t>
            </a:fld>
            <a:endParaRPr lang="en-US"/>
          </a:p>
        </p:txBody>
      </p:sp>
      <p:sp>
        <p:nvSpPr>
          <p:cNvPr id="494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86BF98-E013-45B0-876E-867320C7D218}" type="slidenum">
              <a:rPr lang="en-US"/>
              <a:pPr/>
              <a:t>5</a:t>
            </a:fld>
            <a:endParaRPr lang="en-US"/>
          </a:p>
        </p:txBody>
      </p:sp>
      <p:sp>
        <p:nvSpPr>
          <p:cNvPr id="496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F871A-D1D8-4C3C-89BD-A1A9747751A3}" type="slidenum">
              <a:rPr lang="en-US"/>
              <a:pPr/>
              <a:t>6</a:t>
            </a:fld>
            <a:endParaRPr lang="en-US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94DD56-17F9-4B34-BA24-8F3DEA83F2DE}" type="slidenum">
              <a:rPr lang="en-US"/>
              <a:pPr/>
              <a:t>7</a:t>
            </a:fld>
            <a:endParaRPr lang="en-US"/>
          </a:p>
        </p:txBody>
      </p:sp>
      <p:sp>
        <p:nvSpPr>
          <p:cNvPr id="502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EDFD8-7F4B-4885-A2C9-3EFBE20452A1}" type="slidenum">
              <a:rPr lang="en-US"/>
              <a:pPr/>
              <a:t>8</a:t>
            </a:fld>
            <a:endParaRPr lang="en-US"/>
          </a:p>
        </p:txBody>
      </p:sp>
      <p:sp>
        <p:nvSpPr>
          <p:cNvPr id="500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559FE9-3328-47C7-902F-341E9364C716}" type="slidenum">
              <a:rPr lang="en-US"/>
              <a:pPr/>
              <a:t>9</a:t>
            </a:fld>
            <a:endParaRPr lang="en-US"/>
          </a:p>
        </p:txBody>
      </p:sp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7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20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5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2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4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2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4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3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1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9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3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5469B-CA88-4237-AF93-4B660BF6F474}" type="datetimeFigureOut">
              <a:rPr lang="en-US" smtClean="0"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504F2-E987-4D55-B70C-BC81D7A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8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AA_878671_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57200"/>
            <a:ext cx="6705600" cy="511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1939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210800" cy="701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56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69342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706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LAC countries legal initiatives</a:t>
            </a:r>
          </a:p>
        </p:txBody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Ecuador (2008) and Bolivia (2009) recognize food sovereignty in constitution</a:t>
            </a:r>
          </a:p>
          <a:p>
            <a:pPr>
              <a:lnSpc>
                <a:spcPct val="90000"/>
              </a:lnSpc>
            </a:pPr>
            <a:r>
              <a:rPr lang="en-US"/>
              <a:t>Guatemala (2005)-Food security and nutrition law </a:t>
            </a:r>
          </a:p>
          <a:p>
            <a:pPr>
              <a:lnSpc>
                <a:spcPct val="90000"/>
              </a:lnSpc>
            </a:pPr>
            <a:r>
              <a:rPr lang="en-US"/>
              <a:t>Brazil- National system of food and nutrition security (SISAN)</a:t>
            </a:r>
          </a:p>
          <a:p>
            <a:pPr>
              <a:lnSpc>
                <a:spcPct val="90000"/>
              </a:lnSpc>
            </a:pPr>
            <a:r>
              <a:rPr lang="en-US"/>
              <a:t>Venezuela (2008)-Organic Law and Food security and Food Sovereignty-Article 8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210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218" name="Oval 2"/>
          <p:cNvSpPr>
            <a:spLocks noChangeArrowheads="1"/>
          </p:cNvSpPr>
          <p:nvPr/>
        </p:nvSpPr>
        <p:spPr bwMode="auto">
          <a:xfrm>
            <a:off x="457200" y="1524000"/>
            <a:ext cx="8305800" cy="510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777219" name="AutoShape 3"/>
          <p:cNvSpPr>
            <a:spLocks noChangeArrowheads="1"/>
          </p:cNvSpPr>
          <p:nvPr/>
        </p:nvSpPr>
        <p:spPr bwMode="auto">
          <a:xfrm>
            <a:off x="2590800" y="2819400"/>
            <a:ext cx="3429000" cy="2286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s-ES_tradnl" sz="2400">
                <a:latin typeface="Times" pitchFamily="-108" charset="0"/>
              </a:rPr>
              <a:t>Land reform</a:t>
            </a:r>
          </a:p>
          <a:p>
            <a:pPr algn="ctr" eaLnBrk="0" hangingPunct="0"/>
            <a:r>
              <a:rPr lang="es-ES_tradnl" sz="2400">
                <a:latin typeface="Times" pitchFamily="-108" charset="0"/>
              </a:rPr>
              <a:t>Access to land, water</a:t>
            </a:r>
          </a:p>
          <a:p>
            <a:pPr algn="ctr" eaLnBrk="0" hangingPunct="0"/>
            <a:r>
              <a:rPr lang="es-ES_tradnl" sz="2400">
                <a:latin typeface="Times" pitchFamily="-108" charset="0"/>
              </a:rPr>
              <a:t>seeds</a:t>
            </a:r>
          </a:p>
        </p:txBody>
      </p:sp>
      <p:sp>
        <p:nvSpPr>
          <p:cNvPr id="777220" name="Text Box 4"/>
          <p:cNvSpPr txBox="1">
            <a:spLocks noChangeArrowheads="1"/>
          </p:cNvSpPr>
          <p:nvPr/>
        </p:nvSpPr>
        <p:spPr bwMode="auto">
          <a:xfrm>
            <a:off x="2552700" y="1981200"/>
            <a:ext cx="359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ES_tradnl" sz="2400">
                <a:latin typeface="Times" pitchFamily="-108" charset="0"/>
              </a:rPr>
              <a:t>Agroecological strategies</a:t>
            </a:r>
          </a:p>
        </p:txBody>
      </p:sp>
      <p:sp>
        <p:nvSpPr>
          <p:cNvPr id="777221" name="Text Box 5"/>
          <p:cNvSpPr txBox="1">
            <a:spLocks noChangeArrowheads="1"/>
          </p:cNvSpPr>
          <p:nvPr/>
        </p:nvSpPr>
        <p:spPr bwMode="auto">
          <a:xfrm>
            <a:off x="6019800" y="4419600"/>
            <a:ext cx="2243138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2400">
                <a:latin typeface="Times" pitchFamily="-108" charset="0"/>
              </a:rPr>
              <a:t>State support</a:t>
            </a:r>
          </a:p>
          <a:p>
            <a:pPr eaLnBrk="0" hangingPunct="0"/>
            <a:r>
              <a:rPr lang="es-ES_tradnl" sz="1400">
                <a:latin typeface="Times" pitchFamily="-108" charset="0"/>
              </a:rPr>
              <a:t>Markets. Credit, extension</a:t>
            </a:r>
          </a:p>
          <a:p>
            <a:pPr eaLnBrk="0" hangingPunct="0"/>
            <a:r>
              <a:rPr lang="es-ES_tradnl" sz="1400">
                <a:latin typeface="Times" pitchFamily="-108" charset="0"/>
              </a:rPr>
              <a:t>Research,  etc.</a:t>
            </a:r>
            <a:endParaRPr lang="es-ES_tradnl" sz="2400">
              <a:latin typeface="Times" pitchFamily="-108" charset="0"/>
            </a:endParaRPr>
          </a:p>
        </p:txBody>
      </p:sp>
      <p:sp>
        <p:nvSpPr>
          <p:cNvPr id="777222" name="Text Box 6"/>
          <p:cNvSpPr txBox="1">
            <a:spLocks noChangeArrowheads="1"/>
          </p:cNvSpPr>
          <p:nvPr/>
        </p:nvSpPr>
        <p:spPr bwMode="auto">
          <a:xfrm>
            <a:off x="990600" y="4572000"/>
            <a:ext cx="17605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2400">
                <a:latin typeface="Times" pitchFamily="-108" charset="0"/>
              </a:rPr>
              <a:t>Social </a:t>
            </a:r>
          </a:p>
          <a:p>
            <a:pPr eaLnBrk="0" hangingPunct="0"/>
            <a:r>
              <a:rPr lang="es-ES_tradnl" sz="2400">
                <a:latin typeface="Times" pitchFamily="-108" charset="0"/>
              </a:rPr>
              <a:t>movements</a:t>
            </a: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1143000" y="381000"/>
            <a:ext cx="5686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3200">
                <a:solidFill>
                  <a:srgbClr val="191966"/>
                </a:solidFill>
                <a:latin typeface="Aharoni" pitchFamily="2" charset="-79"/>
                <a:cs typeface="Aharoni" pitchFamily="2" charset="-79"/>
              </a:rPr>
              <a:t>The pillars of food sovereignity</a:t>
            </a:r>
          </a:p>
        </p:txBody>
      </p:sp>
      <p:sp>
        <p:nvSpPr>
          <p:cNvPr id="777224" name="WordArt 8"/>
          <p:cNvSpPr>
            <a:spLocks noChangeArrowheads="1" noChangeShapeType="1" noTextEdit="1"/>
          </p:cNvSpPr>
          <p:nvPr/>
        </p:nvSpPr>
        <p:spPr bwMode="auto">
          <a:xfrm rot="-1032481">
            <a:off x="850900" y="1422400"/>
            <a:ext cx="5791200" cy="19923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16862"/>
                  </a:srgbClr>
                </a:solidFill>
                <a:latin typeface="Arial Black"/>
              </a:rPr>
              <a:t>Protección contra Dumping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0"/>
            <a:ext cx="539750" cy="6858000"/>
            <a:chOff x="0" y="0"/>
            <a:chExt cx="539750" cy="6858000"/>
          </a:xfrm>
        </p:grpSpPr>
        <p:sp>
          <p:nvSpPr>
            <p:cNvPr id="777226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539750" cy="1052513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27" name="Rectangle 3"/>
            <p:cNvSpPr>
              <a:spLocks noChangeArrowheads="1"/>
            </p:cNvSpPr>
            <p:nvPr/>
          </p:nvSpPr>
          <p:spPr bwMode="auto">
            <a:xfrm>
              <a:off x="0" y="2057400"/>
              <a:ext cx="539750" cy="9810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28" name="Rectangle 4"/>
            <p:cNvSpPr>
              <a:spLocks noChangeArrowheads="1"/>
            </p:cNvSpPr>
            <p:nvPr/>
          </p:nvSpPr>
          <p:spPr bwMode="auto">
            <a:xfrm>
              <a:off x="0" y="1066800"/>
              <a:ext cx="539750" cy="1008063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29" name="Rectangle 5"/>
            <p:cNvSpPr>
              <a:spLocks noChangeArrowheads="1"/>
            </p:cNvSpPr>
            <p:nvPr/>
          </p:nvSpPr>
          <p:spPr bwMode="auto">
            <a:xfrm>
              <a:off x="0" y="2997200"/>
              <a:ext cx="539750" cy="981075"/>
            </a:xfrm>
            <a:prstGeom prst="rect">
              <a:avLst/>
            </a:prstGeom>
            <a:solidFill>
              <a:srgbClr val="7A9DFE"/>
            </a:solidFill>
            <a:ln w="9525">
              <a:solidFill>
                <a:srgbClr val="7A9DFE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30" name="Rectangle 6"/>
            <p:cNvSpPr>
              <a:spLocks noChangeArrowheads="1"/>
            </p:cNvSpPr>
            <p:nvPr/>
          </p:nvSpPr>
          <p:spPr bwMode="auto">
            <a:xfrm>
              <a:off x="0" y="3886200"/>
              <a:ext cx="539750" cy="981075"/>
            </a:xfrm>
            <a:prstGeom prst="rect">
              <a:avLst/>
            </a:prstGeom>
            <a:solidFill>
              <a:srgbClr val="0000E0"/>
            </a:solidFill>
            <a:ln w="9525">
              <a:solidFill>
                <a:srgbClr val="0000E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31" name="Rectangle 7"/>
            <p:cNvSpPr>
              <a:spLocks noChangeArrowheads="1"/>
            </p:cNvSpPr>
            <p:nvPr/>
          </p:nvSpPr>
          <p:spPr bwMode="auto">
            <a:xfrm>
              <a:off x="0" y="5805488"/>
              <a:ext cx="539750" cy="1052512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66C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777232" name="Rectangle 8"/>
            <p:cNvSpPr>
              <a:spLocks noChangeArrowheads="1"/>
            </p:cNvSpPr>
            <p:nvPr/>
          </p:nvSpPr>
          <p:spPr bwMode="auto">
            <a:xfrm>
              <a:off x="0" y="4876800"/>
              <a:ext cx="539750" cy="1008063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2400">
                <a:latin typeface="Aharoni" pitchFamily="2" charset="-79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218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C:\Users\Alejandro\Documents\Diseño Grafico\Trabajos Terminados\Agroecología\Graficas\F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261938"/>
            <a:ext cx="7242175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563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Users\Alejandro\Documents\Diseño Grafico\Trabajos Terminados\Agroecología\Graficas\F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214313"/>
            <a:ext cx="7050088" cy="628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2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>
          <a:noFill/>
        </p:spPr>
        <p:txBody>
          <a:bodyPr>
            <a:normAutofit fontScale="90000"/>
          </a:bodyPr>
          <a:lstStyle/>
          <a:p>
            <a:pPr defTabSz="457200" eaLnBrk="0" hangingPunct="0">
              <a:defRPr/>
            </a:pPr>
            <a:r>
              <a:rPr lang="en-US" kern="1200" dirty="0" err="1">
                <a:ln>
                  <a:solidFill>
                    <a:srgbClr val="F2C766"/>
                  </a:solidFill>
                </a:ln>
                <a:solidFill>
                  <a:srgbClr val="F2C766"/>
                </a:solidFill>
                <a:latin typeface="+mj-lt"/>
                <a:ea typeface="ＭＳ Ｐゴシック" charset="-128"/>
                <a:cs typeface="ＭＳ Ｐゴシック" charset="-128"/>
              </a:rPr>
              <a:t>Badgley</a:t>
            </a:r>
            <a:r>
              <a:rPr lang="en-US" kern="1200" dirty="0">
                <a:ln>
                  <a:solidFill>
                    <a:srgbClr val="F2C766"/>
                  </a:solidFill>
                </a:ln>
                <a:solidFill>
                  <a:srgbClr val="F2C766"/>
                </a:solidFill>
                <a:latin typeface="+mj-lt"/>
                <a:ea typeface="ＭＳ Ｐゴシック" charset="-128"/>
                <a:cs typeface="ＭＳ Ｐゴシック" charset="-128"/>
              </a:rPr>
              <a:t> et al. 2007 (</a:t>
            </a:r>
            <a:r>
              <a:rPr lang="en-US" kern="1200" dirty="0" err="1">
                <a:ln>
                  <a:solidFill>
                    <a:srgbClr val="F2C766"/>
                  </a:solidFill>
                </a:ln>
                <a:solidFill>
                  <a:srgbClr val="F2C766"/>
                </a:solidFill>
                <a:latin typeface="+mj-lt"/>
                <a:ea typeface="ＭＳ Ｐゴシック" charset="-128"/>
                <a:cs typeface="ＭＳ Ｐゴシック" charset="-128"/>
              </a:rPr>
              <a:t>estudio</a:t>
            </a:r>
            <a:r>
              <a:rPr lang="en-US" kern="1200" dirty="0">
                <a:ln>
                  <a:solidFill>
                    <a:srgbClr val="F2C766"/>
                  </a:solidFill>
                </a:ln>
                <a:solidFill>
                  <a:srgbClr val="F2C766"/>
                </a:solidFill>
                <a:latin typeface="+mj-lt"/>
                <a:ea typeface="ＭＳ Ｐゴシック" charset="-128"/>
                <a:cs typeface="ＭＳ Ｐゴシック" charset="-128"/>
              </a:rPr>
              <a:t> de la Universidad de Michigan)</a:t>
            </a:r>
          </a:p>
        </p:txBody>
      </p:sp>
      <p:pic>
        <p:nvPicPr>
          <p:cNvPr id="267267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9188450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590800" y="2743200"/>
            <a:ext cx="5715000" cy="3048000"/>
            <a:chOff x="2590800" y="2743200"/>
            <a:chExt cx="5715000" cy="3048000"/>
          </a:xfrm>
        </p:grpSpPr>
        <p:sp>
          <p:nvSpPr>
            <p:cNvPr id="267269" name="Rectangle 3"/>
            <p:cNvSpPr>
              <a:spLocks noChangeArrowheads="1"/>
            </p:cNvSpPr>
            <p:nvPr/>
          </p:nvSpPr>
          <p:spPr bwMode="auto">
            <a:xfrm>
              <a:off x="2590800" y="2743200"/>
              <a:ext cx="609600" cy="3048000"/>
            </a:xfrm>
            <a:prstGeom prst="rect">
              <a:avLst/>
            </a:prstGeom>
            <a:noFill/>
            <a:ln w="38100">
              <a:solidFill>
                <a:srgbClr val="FF121E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267270" name="Rectangle 4"/>
            <p:cNvSpPr>
              <a:spLocks noChangeArrowheads="1"/>
            </p:cNvSpPr>
            <p:nvPr/>
          </p:nvSpPr>
          <p:spPr bwMode="auto">
            <a:xfrm>
              <a:off x="5029200" y="2743200"/>
              <a:ext cx="609600" cy="3048000"/>
            </a:xfrm>
            <a:prstGeom prst="rect">
              <a:avLst/>
            </a:prstGeom>
            <a:noFill/>
            <a:ln w="38100">
              <a:solidFill>
                <a:srgbClr val="FF121E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267271" name="Rectangle 5"/>
            <p:cNvSpPr>
              <a:spLocks noChangeArrowheads="1"/>
            </p:cNvSpPr>
            <p:nvPr/>
          </p:nvSpPr>
          <p:spPr bwMode="auto">
            <a:xfrm>
              <a:off x="7696200" y="2743200"/>
              <a:ext cx="609600" cy="3048000"/>
            </a:xfrm>
            <a:prstGeom prst="rect">
              <a:avLst/>
            </a:prstGeom>
            <a:noFill/>
            <a:ln w="38100">
              <a:solidFill>
                <a:srgbClr val="FF121E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ea typeface="ＭＳ Ｐゴシック" pitchFamily="34" charset="-128"/>
              </a:endParaRPr>
            </a:p>
          </p:txBody>
        </p:sp>
      </p:grpSp>
      <p:sp>
        <p:nvSpPr>
          <p:cNvPr id="267272" name="TextBox 6"/>
          <p:cNvSpPr txBox="1">
            <a:spLocks noChangeArrowheads="1"/>
          </p:cNvSpPr>
          <p:nvPr/>
        </p:nvSpPr>
        <p:spPr bwMode="auto">
          <a:xfrm>
            <a:off x="0" y="6211888"/>
            <a:ext cx="8542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en-US">
                <a:solidFill>
                  <a:srgbClr val="F2C766"/>
                </a:solidFill>
                <a:ea typeface="ＭＳ Ｐゴシック" pitchFamily="34" charset="-128"/>
              </a:rPr>
              <a:t>Casi 300 estudios comparativos de agricultura orgánica/agroecológica y agricultura convencional</a:t>
            </a:r>
          </a:p>
        </p:txBody>
      </p:sp>
      <p:sp>
        <p:nvSpPr>
          <p:cNvPr id="267273" name="TextBox 7"/>
          <p:cNvSpPr txBox="1">
            <a:spLocks noChangeArrowheads="1"/>
          </p:cNvSpPr>
          <p:nvPr/>
        </p:nvSpPr>
        <p:spPr bwMode="auto">
          <a:xfrm>
            <a:off x="227013" y="1765300"/>
            <a:ext cx="89169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en-US">
                <a:solidFill>
                  <a:srgbClr val="F2C766"/>
                </a:solidFill>
                <a:ea typeface="ＭＳ Ｐゴシック" pitchFamily="34" charset="-128"/>
              </a:rPr>
              <a:t>1: org.=conven.    &lt; l: conven. mayor que org.   &gt;1: org. mayor que conven. </a:t>
            </a:r>
          </a:p>
        </p:txBody>
      </p:sp>
    </p:spTree>
    <p:extLst>
      <p:ext uri="{BB962C8B-B14F-4D97-AF65-F5344CB8AC3E}">
        <p14:creationId xmlns:p14="http://schemas.microsoft.com/office/powerpoint/2010/main" val="326936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266" name="Picture 4" descr="cartelcaratu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901700"/>
            <a:ext cx="61912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12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28387" name="Picture 3" descr="Marcjha nacional M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81600" cy="3462338"/>
          </a:xfrm>
          <a:prstGeom prst="rect">
            <a:avLst/>
          </a:prstGeom>
          <a:noFill/>
        </p:spPr>
      </p:pic>
      <p:pic>
        <p:nvPicPr>
          <p:cNvPr id="528388" name="Picture 4" descr="Marcha%20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97238"/>
            <a:ext cx="5181600" cy="3560762"/>
          </a:xfrm>
          <a:prstGeom prst="rect">
            <a:avLst/>
          </a:prstGeom>
          <a:noFill/>
        </p:spPr>
      </p:pic>
      <p:pic>
        <p:nvPicPr>
          <p:cNvPr id="528389" name="Picture 5" descr="Marcha%2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1038" y="0"/>
            <a:ext cx="465296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819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22" name="Picture 2" descr="DRP Iaras 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41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0" name="Picture 2" descr="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299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618" name="Picture 2" descr="GruposJan2007 0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154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666" name="Picture 2" descr="GruposJan2007 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649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62" name="Picture 2" descr="Imagem 1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74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714" name="Picture 2" descr="DSC012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573405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60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954" name="Picture 2" descr="IMG_053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7429500"/>
          </a:xfrm>
          <a:noFill/>
          <a:ln/>
        </p:spPr>
      </p:pic>
      <p:sp>
        <p:nvSpPr>
          <p:cNvPr id="509955" name="Text Box 3"/>
          <p:cNvSpPr txBox="1">
            <a:spLocks noChangeArrowheads="1"/>
          </p:cNvSpPr>
          <p:nvPr/>
        </p:nvSpPr>
        <p:spPr bwMode="auto">
          <a:xfrm>
            <a:off x="2776538" y="692150"/>
            <a:ext cx="3257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2800" b="1">
                <a:solidFill>
                  <a:srgbClr val="FF9900"/>
                </a:solidFill>
                <a:latin typeface="Arial" charset="0"/>
              </a:rPr>
              <a:t>COOPAVI - Paraná</a:t>
            </a:r>
          </a:p>
        </p:txBody>
      </p:sp>
    </p:spTree>
    <p:extLst>
      <p:ext uri="{BB962C8B-B14F-4D97-AF65-F5344CB8AC3E}">
        <p14:creationId xmlns:p14="http://schemas.microsoft.com/office/powerpoint/2010/main" val="1918126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On-screen Show (4:3)</PresentationFormat>
  <Paragraphs>38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LAC countries legal initiatives</vt:lpstr>
      <vt:lpstr>PowerPoint Presentation</vt:lpstr>
      <vt:lpstr>PowerPoint Presentation</vt:lpstr>
      <vt:lpstr>PowerPoint Presentation</vt:lpstr>
      <vt:lpstr>Badgley et al. 2007 (estudio de la Universidad de Michigan)</vt:lpstr>
      <vt:lpstr>PowerPoint Presentation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Chunyu Wang</dc:creator>
  <cp:lastModifiedBy>Chunyu Wang</cp:lastModifiedBy>
  <cp:revision>4</cp:revision>
  <dcterms:created xsi:type="dcterms:W3CDTF">2011-12-20T10:01:47Z</dcterms:created>
  <dcterms:modified xsi:type="dcterms:W3CDTF">2012-01-03T10:37:09Z</dcterms:modified>
</cp:coreProperties>
</file>