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1" r:id="rId1"/>
  </p:sldMasterIdLst>
  <p:notesMasterIdLst>
    <p:notesMasterId r:id="rId17"/>
  </p:notesMasterIdLst>
  <p:sldIdLst>
    <p:sldId id="256" r:id="rId2"/>
    <p:sldId id="285" r:id="rId3"/>
    <p:sldId id="263" r:id="rId4"/>
    <p:sldId id="287" r:id="rId5"/>
    <p:sldId id="280" r:id="rId6"/>
    <p:sldId id="282" r:id="rId7"/>
    <p:sldId id="283" r:id="rId8"/>
    <p:sldId id="281" r:id="rId9"/>
    <p:sldId id="284" r:id="rId10"/>
    <p:sldId id="265" r:id="rId11"/>
    <p:sldId id="264" r:id="rId12"/>
    <p:sldId id="266" r:id="rId13"/>
    <p:sldId id="267" r:id="rId14"/>
    <p:sldId id="286" r:id="rId15"/>
    <p:sldId id="27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50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8B174E-0AE4-42B2-AC22-1918228928FA}" type="datetimeFigureOut">
              <a:rPr lang="pt-PT" smtClean="0"/>
              <a:t>04/04/2019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0D41ED-89A2-42C3-B8EC-455D925F8617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0020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294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289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638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4400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6123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1384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028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983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2151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177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3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03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89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02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299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49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617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Governance of Emerging Value Chains and their Impacts on Traditional Communities</a:t>
            </a:r>
            <a:endParaRPr lang="pt-PT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511562"/>
          </a:xfrm>
        </p:spPr>
        <p:txBody>
          <a:bodyPr>
            <a:normAutofit fontScale="62500" lnSpcReduction="20000"/>
          </a:bodyPr>
          <a:lstStyle/>
          <a:p>
            <a:r>
              <a:rPr lang="pt-PT" sz="3100" dirty="0"/>
              <a:t>Research in Progress Seminar</a:t>
            </a:r>
          </a:p>
          <a:p>
            <a:pPr algn="r"/>
            <a:r>
              <a:rPr lang="en-US" dirty="0" err="1"/>
              <a:t>Eliane</a:t>
            </a:r>
            <a:r>
              <a:rPr lang="en-US" dirty="0"/>
              <a:t> Superti</a:t>
            </a:r>
          </a:p>
          <a:p>
            <a:pPr algn="r"/>
            <a:r>
              <a:rPr lang="en-US" dirty="0"/>
              <a:t>Federal University of </a:t>
            </a:r>
            <a:r>
              <a:rPr lang="en-US" dirty="0" err="1"/>
              <a:t>Amapa</a:t>
            </a:r>
            <a:r>
              <a:rPr lang="en-US" dirty="0"/>
              <a:t>/Visited Researcher of ISS</a:t>
            </a:r>
          </a:p>
          <a:p>
            <a:pPr algn="r"/>
            <a:r>
              <a:rPr lang="en-US" dirty="0"/>
              <a:t>Scholarship of </a:t>
            </a:r>
            <a:r>
              <a:rPr lang="en-US" dirty="0" smtClean="0"/>
              <a:t>Visiting Professor from CAPES/BR</a:t>
            </a:r>
            <a:endParaRPr lang="en-US" dirty="0" smtClean="0"/>
          </a:p>
          <a:p>
            <a:pPr algn="r"/>
            <a:r>
              <a:rPr lang="en-US" dirty="0" smtClean="0"/>
              <a:t>esuperti@gmail.com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1906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8749" y="674223"/>
            <a:ext cx="9601196" cy="57608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Cunani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277" y="1250303"/>
            <a:ext cx="5626359" cy="4973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82" y="1250303"/>
            <a:ext cx="5306495" cy="497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1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80" y="1216478"/>
            <a:ext cx="5330889" cy="50257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4" y="1216478"/>
            <a:ext cx="5486400" cy="5025701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2" y="662474"/>
            <a:ext cx="9601196" cy="466530"/>
          </a:xfrm>
        </p:spPr>
        <p:txBody>
          <a:bodyPr>
            <a:normAutofit fontScale="90000"/>
          </a:bodyPr>
          <a:lstStyle/>
          <a:p>
            <a:r>
              <a:rPr lang="en-US" dirty="0"/>
              <a:t>Porto </a:t>
            </a:r>
            <a:r>
              <a:rPr lang="en-US" dirty="0" err="1" smtClean="0"/>
              <a:t>Abacate</a:t>
            </a:r>
            <a:r>
              <a:rPr lang="en-US" dirty="0" smtClean="0"/>
              <a:t> 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842345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643813"/>
            <a:ext cx="9601196" cy="63448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Nossa</a:t>
            </a:r>
            <a:r>
              <a:rPr lang="en-US" dirty="0"/>
              <a:t> </a:t>
            </a:r>
            <a:r>
              <a:rPr lang="en-US" dirty="0" err="1"/>
              <a:t>Senhora</a:t>
            </a:r>
            <a:r>
              <a:rPr lang="en-US" dirty="0"/>
              <a:t> do </a:t>
            </a:r>
            <a:r>
              <a:rPr lang="en-US" dirty="0" err="1"/>
              <a:t>Desterro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106" y="1278294"/>
            <a:ext cx="5122506" cy="4982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88" y="1278294"/>
            <a:ext cx="5918719" cy="4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902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746449"/>
            <a:ext cx="9601196" cy="54117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Engenho</a:t>
            </a:r>
            <a:r>
              <a:rPr lang="en-US" dirty="0"/>
              <a:t> do </a:t>
            </a:r>
            <a:r>
              <a:rPr lang="en-US" dirty="0" err="1"/>
              <a:t>Matapi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946" y="1371600"/>
            <a:ext cx="5682343" cy="4907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49" y="1371600"/>
            <a:ext cx="5302897" cy="490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13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5402" y="606490"/>
            <a:ext cx="9601196" cy="438539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Mazagão</a:t>
            </a:r>
            <a:endParaRPr lang="pt-PT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9838" y="1408922"/>
            <a:ext cx="5318448" cy="4889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286" y="1408922"/>
            <a:ext cx="5738326" cy="48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THANKS!!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pt-P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Eliane</a:t>
            </a:r>
            <a:r>
              <a:rPr lang="en-US" dirty="0"/>
              <a:t> Superti</a:t>
            </a:r>
          </a:p>
          <a:p>
            <a:r>
              <a:rPr lang="en-US" dirty="0"/>
              <a:t>esuperti@gmail.com</a:t>
            </a:r>
            <a:endParaRPr lang="pt-PT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0C1C6272-AB04-074F-A063-46B9CAD1F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868" y="2076065"/>
            <a:ext cx="3247159" cy="18609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223" y="2076065"/>
            <a:ext cx="2780523" cy="18609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194" y="1123043"/>
            <a:ext cx="2813957" cy="28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45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982133"/>
            <a:ext cx="9601196" cy="48277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Research Element’s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1" y="1950098"/>
            <a:ext cx="9601196" cy="392577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Research </a:t>
            </a:r>
            <a:r>
              <a:rPr lang="en-US" b="1" dirty="0" smtClean="0"/>
              <a:t>theme: Adverse inclusion in Globalization/GVC’s</a:t>
            </a:r>
          </a:p>
          <a:p>
            <a:r>
              <a:rPr lang="en-US" b="1" dirty="0" smtClean="0"/>
              <a:t>Objective</a:t>
            </a:r>
            <a:r>
              <a:rPr lang="en-US" dirty="0" smtClean="0"/>
              <a:t>: Analyze the insertion of </a:t>
            </a:r>
            <a:r>
              <a:rPr lang="en-US" dirty="0" err="1" smtClean="0"/>
              <a:t>quilombolas</a:t>
            </a:r>
            <a:r>
              <a:rPr lang="en-US" dirty="0" smtClean="0"/>
              <a:t> communities </a:t>
            </a:r>
            <a:r>
              <a:rPr lang="en-US" dirty="0"/>
              <a:t>in </a:t>
            </a:r>
            <a:r>
              <a:rPr lang="en-US" dirty="0" err="1"/>
              <a:t>açaí</a:t>
            </a:r>
            <a:r>
              <a:rPr lang="en-US" dirty="0"/>
              <a:t> </a:t>
            </a:r>
            <a:r>
              <a:rPr lang="en-US" dirty="0" smtClean="0"/>
              <a:t>GVC and the possibilities of social upgrade.</a:t>
            </a:r>
            <a:endParaRPr lang="en-US" dirty="0"/>
          </a:p>
          <a:p>
            <a:r>
              <a:rPr lang="en-US" b="1" dirty="0"/>
              <a:t>Objects of research</a:t>
            </a:r>
            <a:r>
              <a:rPr lang="en-US" dirty="0"/>
              <a:t>: </a:t>
            </a:r>
            <a:r>
              <a:rPr lang="en-US" dirty="0" err="1" smtClean="0"/>
              <a:t>Açaí</a:t>
            </a:r>
            <a:r>
              <a:rPr lang="en-US" dirty="0" smtClean="0"/>
              <a:t> </a:t>
            </a:r>
            <a:r>
              <a:rPr lang="en-US" dirty="0" err="1" smtClean="0"/>
              <a:t>extractivists</a:t>
            </a:r>
            <a:r>
              <a:rPr lang="en-US" dirty="0" smtClean="0"/>
              <a:t> of 5 </a:t>
            </a:r>
            <a:r>
              <a:rPr lang="en-US" dirty="0" err="1"/>
              <a:t>q</a:t>
            </a:r>
            <a:r>
              <a:rPr lang="en-US" dirty="0" err="1" smtClean="0"/>
              <a:t>uilombolas</a:t>
            </a:r>
            <a:r>
              <a:rPr lang="en-US" dirty="0" smtClean="0"/>
              <a:t> </a:t>
            </a:r>
            <a:r>
              <a:rPr lang="en-US" dirty="0"/>
              <a:t>communities </a:t>
            </a:r>
            <a:r>
              <a:rPr lang="en-US" dirty="0" smtClean="0"/>
              <a:t>in </a:t>
            </a:r>
            <a:r>
              <a:rPr lang="en-US" dirty="0" err="1" smtClean="0"/>
              <a:t>Amapa</a:t>
            </a:r>
            <a:r>
              <a:rPr lang="en-US" dirty="0" smtClean="0"/>
              <a:t>/Brazil, Middlemen </a:t>
            </a:r>
            <a:r>
              <a:rPr lang="en-US" dirty="0"/>
              <a:t>and </a:t>
            </a:r>
            <a:r>
              <a:rPr lang="en-US" dirty="0" smtClean="0"/>
              <a:t>Exporter </a:t>
            </a:r>
            <a:r>
              <a:rPr lang="en-US" dirty="0"/>
              <a:t>Company. </a:t>
            </a:r>
          </a:p>
          <a:p>
            <a:r>
              <a:rPr lang="en-US" b="1" dirty="0" smtClean="0"/>
              <a:t>Focus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mpacts in livelihood and work process of direct/indirect relation with exporting company</a:t>
            </a:r>
          </a:p>
          <a:p>
            <a:pPr lvl="1"/>
            <a:r>
              <a:rPr lang="en-US" dirty="0" smtClean="0"/>
              <a:t>Informal relationship/Fair trade</a:t>
            </a:r>
          </a:p>
          <a:p>
            <a:pPr lvl="1"/>
            <a:r>
              <a:rPr lang="en-US" dirty="0" smtClean="0"/>
              <a:t>Economic </a:t>
            </a:r>
            <a:r>
              <a:rPr lang="en-US" dirty="0"/>
              <a:t>upgrade/Social upgrade </a:t>
            </a:r>
          </a:p>
        </p:txBody>
      </p:sp>
    </p:spTree>
    <p:extLst>
      <p:ext uri="{BB962C8B-B14F-4D97-AF65-F5344CB8AC3E}">
        <p14:creationId xmlns:p14="http://schemas.microsoft.com/office/powerpoint/2010/main" val="2165664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76" y="158620"/>
            <a:ext cx="11346025" cy="656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093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80" y="875329"/>
            <a:ext cx="5542385" cy="51802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789" y="969059"/>
            <a:ext cx="3249450" cy="18594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596" y="3109426"/>
            <a:ext cx="3928188" cy="2946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4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07B25DC-9276-DB42-999F-906BA72BF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45" y="719665"/>
            <a:ext cx="4302221" cy="2040469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 Communities that not have direct relation with exporting company. 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b="1"/>
              <a:t>The middleman</a:t>
            </a:r>
            <a:r>
              <a:rPr lang="en-US"/>
              <a:t> link the communities with the Chain </a:t>
            </a:r>
            <a:br>
              <a:rPr lang="en-US"/>
            </a:br>
            <a:r>
              <a:rPr lang="en-US"/>
              <a:t>(Field work conclued)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85D4216-80C7-A543-A256-DB25C03FDF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8" y="719665"/>
            <a:ext cx="5469466" cy="5506221"/>
          </a:xfrm>
        </p:spPr>
        <p:txBody>
          <a:bodyPr>
            <a:normAutofit lnSpcReduction="10000"/>
          </a:bodyPr>
          <a:lstStyle/>
          <a:p>
            <a:pPr marL="457200" lvl="1" indent="0" algn="ctr">
              <a:buNone/>
            </a:pPr>
            <a:r>
              <a:rPr lang="en-US" sz="2400" b="1" dirty="0" err="1"/>
              <a:t>Quilombolas</a:t>
            </a:r>
            <a:r>
              <a:rPr lang="en-US" sz="2400" b="1" dirty="0"/>
              <a:t> Communitie</a:t>
            </a:r>
            <a:r>
              <a:rPr lang="en-US" sz="2400" dirty="0"/>
              <a:t>s</a:t>
            </a:r>
          </a:p>
          <a:p>
            <a:pPr lvl="1"/>
            <a:r>
              <a:rPr lang="en-US" sz="2400" dirty="0"/>
              <a:t>Communities originally founded by escaped black slaves in 19 century.</a:t>
            </a:r>
          </a:p>
          <a:p>
            <a:pPr lvl="1"/>
            <a:r>
              <a:rPr lang="en-US" sz="2400" dirty="0"/>
              <a:t>Traditional communities according to law (Decree 6.040 / 2007).</a:t>
            </a:r>
          </a:p>
          <a:p>
            <a:pPr lvl="1"/>
            <a:r>
              <a:rPr lang="en-US" sz="2400" dirty="0"/>
              <a:t>Rural black population - low income and  low levels of schooling. </a:t>
            </a:r>
          </a:p>
          <a:p>
            <a:pPr lvl="1"/>
            <a:r>
              <a:rPr lang="en-US" sz="2400" dirty="0"/>
              <a:t> Located along rivers in hard-to-reach areas.  </a:t>
            </a:r>
            <a:r>
              <a:rPr lang="en-US" sz="2400" dirty="0" err="1"/>
              <a:t>Extractivism</a:t>
            </a:r>
            <a:r>
              <a:rPr lang="en-US" sz="2400" dirty="0"/>
              <a:t> and small-scale agricultural production, fishing and hunting.</a:t>
            </a:r>
          </a:p>
          <a:p>
            <a:pPr lvl="1"/>
            <a:r>
              <a:rPr lang="en-US" sz="2400" dirty="0"/>
              <a:t>Off-season -  they live on what they have accumulated from the sale of </a:t>
            </a:r>
            <a:r>
              <a:rPr lang="en-US" sz="2400" dirty="0" err="1"/>
              <a:t>açaí</a:t>
            </a:r>
            <a:r>
              <a:rPr lang="en-US" sz="2400" dirty="0"/>
              <a:t> </a:t>
            </a:r>
            <a:r>
              <a:rPr lang="en-US" sz="2400" dirty="0" err="1"/>
              <a:t>extractivism</a:t>
            </a:r>
            <a:r>
              <a:rPr lang="en-US" sz="2400" dirty="0"/>
              <a:t>.</a:t>
            </a:r>
            <a:endParaRPr lang="pt-BR" sz="2400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4B6EC6FC-5F61-414E-9E2E-0D40D23A22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0045" y="3429000"/>
            <a:ext cx="4302221" cy="2580409"/>
          </a:xfrm>
        </p:spPr>
        <p:txBody>
          <a:bodyPr>
            <a:noAutofit/>
          </a:bodyPr>
          <a:lstStyle/>
          <a:p>
            <a:r>
              <a:rPr lang="en-US" sz="2000"/>
              <a:t>Community that have direct relation with exporting company.</a:t>
            </a:r>
          </a:p>
          <a:p>
            <a:r>
              <a:rPr lang="en-US" sz="2000"/>
              <a:t>The </a:t>
            </a:r>
            <a:r>
              <a:rPr lang="en-US" sz="2000" b="1"/>
              <a:t>exporting company</a:t>
            </a:r>
            <a:r>
              <a:rPr lang="en-US" sz="2000"/>
              <a:t> has commercial relation based in Fair Trade</a:t>
            </a:r>
          </a:p>
          <a:p>
            <a:r>
              <a:rPr lang="en-US" sz="2000"/>
              <a:t>(Field work not finishied) </a:t>
            </a:r>
            <a:endParaRPr lang="pt-BR" sz="2000"/>
          </a:p>
        </p:txBody>
      </p:sp>
    </p:spTree>
    <p:extLst>
      <p:ext uri="{BB962C8B-B14F-4D97-AF65-F5344CB8AC3E}">
        <p14:creationId xmlns:p14="http://schemas.microsoft.com/office/powerpoint/2010/main" val="3271553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0422" y="700088"/>
            <a:ext cx="10552924" cy="382587"/>
          </a:xfrm>
        </p:spPr>
        <p:txBody>
          <a:bodyPr>
            <a:normAutofit fontScale="90000"/>
          </a:bodyPr>
          <a:lstStyle/>
          <a:p>
            <a:r>
              <a:rPr lang="en-US"/>
              <a:t>Questions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0423" y="1446213"/>
            <a:ext cx="10552923" cy="46847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What we would like to share with this audience is our question:</a:t>
            </a:r>
          </a:p>
          <a:p>
            <a:pPr lvl="1"/>
            <a:r>
              <a:rPr lang="en-US" sz="3200" dirty="0"/>
              <a:t>where is the point at which we might </a:t>
            </a:r>
            <a:r>
              <a:rPr lang="en-US" sz="3200" dirty="0" smtClean="0"/>
              <a:t>say </a:t>
            </a:r>
            <a:r>
              <a:rPr lang="en-US" sz="3200" dirty="0"/>
              <a:t>social </a:t>
            </a:r>
            <a:r>
              <a:rPr lang="en-US" sz="3200" dirty="0" smtClean="0"/>
              <a:t>upgrading occurred? </a:t>
            </a:r>
            <a:endParaRPr lang="en-US" sz="3200" dirty="0"/>
          </a:p>
          <a:p>
            <a:pPr lvl="1"/>
            <a:r>
              <a:rPr lang="en-US" sz="3200" dirty="0"/>
              <a:t>What else might be needed for social upgrading? </a:t>
            </a:r>
          </a:p>
          <a:p>
            <a:pPr lvl="1"/>
            <a:r>
              <a:rPr lang="en-US" sz="3200" dirty="0"/>
              <a:t>Is there a point at which the inclusion of traditional communities in GVC processes is inconsistent with market demands (e.g. for upscaling and standardization)?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407647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2486" y="774700"/>
            <a:ext cx="10710862" cy="411595"/>
          </a:xfrm>
        </p:spPr>
        <p:txBody>
          <a:bodyPr>
            <a:normAutofit fontScale="90000"/>
          </a:bodyPr>
          <a:lstStyle/>
          <a:p>
            <a:r>
              <a:rPr lang="en-US" sz="1600" dirty="0"/>
              <a:t/>
            </a:r>
            <a:br>
              <a:rPr lang="en-US" sz="1600" dirty="0"/>
            </a:br>
            <a:r>
              <a:rPr lang="en-US" dirty="0"/>
              <a:t>Methodology 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774442" y="1520825"/>
            <a:ext cx="10608906" cy="4562475"/>
          </a:xfrm>
        </p:spPr>
        <p:txBody>
          <a:bodyPr>
            <a:normAutofit/>
          </a:bodyPr>
          <a:lstStyle/>
          <a:p>
            <a:r>
              <a:rPr lang="en-US" dirty="0"/>
              <a:t>Field work involves participant observation with </a:t>
            </a:r>
            <a:r>
              <a:rPr lang="en-US" dirty="0" err="1"/>
              <a:t>extractivist</a:t>
            </a:r>
            <a:r>
              <a:rPr lang="en-US" dirty="0"/>
              <a:t> </a:t>
            </a:r>
            <a:r>
              <a:rPr lang="en-US" dirty="0" err="1" smtClean="0"/>
              <a:t>quilombola</a:t>
            </a:r>
            <a:r>
              <a:rPr lang="en-US" dirty="0" smtClean="0"/>
              <a:t> families</a:t>
            </a:r>
            <a:r>
              <a:rPr lang="en-US" dirty="0"/>
              <a:t>.</a:t>
            </a:r>
          </a:p>
          <a:p>
            <a:r>
              <a:rPr lang="en-US" dirty="0"/>
              <a:t>Semi-structured interviews with focal groups </a:t>
            </a:r>
          </a:p>
          <a:p>
            <a:pPr lvl="1"/>
            <a:r>
              <a:rPr lang="en-US" sz="2400" dirty="0"/>
              <a:t>Communities leaders</a:t>
            </a:r>
          </a:p>
          <a:p>
            <a:pPr lvl="1"/>
            <a:r>
              <a:rPr lang="en-US" sz="2400" dirty="0"/>
              <a:t>Middlemen – agent that buys the </a:t>
            </a:r>
            <a:r>
              <a:rPr lang="en-US" sz="2400" dirty="0" err="1"/>
              <a:t>açaí</a:t>
            </a:r>
            <a:r>
              <a:rPr lang="en-US" sz="2400" dirty="0"/>
              <a:t> in the communities and resells it at “</a:t>
            </a:r>
            <a:r>
              <a:rPr lang="en-US" sz="2400" dirty="0" err="1"/>
              <a:t>açaí</a:t>
            </a:r>
            <a:r>
              <a:rPr lang="en-US" sz="2400" dirty="0"/>
              <a:t> fairs”</a:t>
            </a:r>
          </a:p>
          <a:p>
            <a:pPr lvl="1"/>
            <a:r>
              <a:rPr lang="en-US" sz="2400" dirty="0"/>
              <a:t>Boatmen - responsible for buying </a:t>
            </a:r>
            <a:r>
              <a:rPr lang="en-US" sz="2400" dirty="0" err="1"/>
              <a:t>açaí</a:t>
            </a:r>
            <a:r>
              <a:rPr lang="en-US" sz="2400" dirty="0"/>
              <a:t> for the exporter company</a:t>
            </a:r>
          </a:p>
          <a:p>
            <a:r>
              <a:rPr lang="en-US" dirty="0"/>
              <a:t>Documentary analysis (Secondary information)</a:t>
            </a:r>
          </a:p>
          <a:p>
            <a:r>
              <a:rPr lang="en-US" dirty="0"/>
              <a:t>Bibliographic research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909501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7FAAC64-F89D-9C4A-B892-EFD4818B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53341"/>
            <a:ext cx="9601196" cy="450274"/>
          </a:xfrm>
        </p:spPr>
        <p:txBody>
          <a:bodyPr>
            <a:noAutofit/>
          </a:bodyPr>
          <a:lstStyle/>
          <a:p>
            <a:r>
              <a:rPr lang="en-US" sz="3600" dirty="0"/>
              <a:t>Comparison</a:t>
            </a:r>
            <a:endParaRPr lang="pt-BR" sz="36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24917E1-AED4-DD44-B8C1-1DC3112CE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8" y="1454727"/>
            <a:ext cx="4718304" cy="441572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Work Process – No direct relation</a:t>
            </a:r>
          </a:p>
          <a:p>
            <a:pPr lvl="1"/>
            <a:r>
              <a:rPr lang="en-US"/>
              <a:t>Each family organizes the harvest of açaí in their area</a:t>
            </a:r>
          </a:p>
          <a:p>
            <a:pPr lvl="1"/>
            <a:r>
              <a:rPr lang="en-US"/>
              <a:t>Everyone can harvest in the common area.</a:t>
            </a:r>
          </a:p>
          <a:p>
            <a:pPr lvl="1"/>
            <a:r>
              <a:rPr lang="en-US"/>
              <a:t>Internal and external informal agreements to harvest with reciprocity of work (internal members) or payment by work day (external people)</a:t>
            </a:r>
          </a:p>
          <a:p>
            <a:pPr lvl="1"/>
            <a:r>
              <a:rPr lang="en-US"/>
              <a:t>No Purchase guarantee by middlemen</a:t>
            </a:r>
          </a:p>
          <a:p>
            <a:pPr lvl="1"/>
            <a:r>
              <a:rPr lang="en-US"/>
              <a:t>The collective organization of the work feeds the internal cohesion of the group.</a:t>
            </a:r>
          </a:p>
          <a:p>
            <a:pPr lvl="1"/>
            <a:r>
              <a:rPr lang="en-US"/>
              <a:t>No management of native açaí palms.</a:t>
            </a:r>
            <a:endParaRPr lang="pt-BR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323B2DB8-B1FB-C043-840A-E5E5B398E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454727"/>
            <a:ext cx="4718304" cy="4415721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Work Process – Direct Relation</a:t>
            </a:r>
          </a:p>
          <a:p>
            <a:pPr lvl="1"/>
            <a:r>
              <a:rPr lang="en-US"/>
              <a:t>Each family organizes the harvest of açaí in their area. </a:t>
            </a:r>
          </a:p>
          <a:p>
            <a:pPr lvl="1"/>
            <a:r>
              <a:rPr lang="en-US"/>
              <a:t>Don’t exist common area</a:t>
            </a:r>
          </a:p>
          <a:p>
            <a:pPr lvl="1"/>
            <a:r>
              <a:rPr lang="en-US"/>
              <a:t>Hire Contract workers during the harvest period for a week with fixed payment </a:t>
            </a:r>
          </a:p>
          <a:p>
            <a:pPr lvl="1"/>
            <a:r>
              <a:rPr lang="en-US"/>
              <a:t>Purchase guarantee by exporting company</a:t>
            </a:r>
          </a:p>
          <a:p>
            <a:pPr lvl="1"/>
            <a:r>
              <a:rPr lang="en-US"/>
              <a:t>No collective organization of work</a:t>
            </a:r>
          </a:p>
          <a:p>
            <a:pPr lvl="1"/>
            <a:r>
              <a:rPr lang="en-US"/>
              <a:t>Management of native açaí palms.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26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4653CD2-7F95-C94D-9CA1-270F732EF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10045"/>
            <a:ext cx="9601196" cy="588820"/>
          </a:xfrm>
        </p:spPr>
        <p:txBody>
          <a:bodyPr>
            <a:normAutofit fontScale="90000"/>
          </a:bodyPr>
          <a:lstStyle/>
          <a:p>
            <a:r>
              <a:rPr lang="en-US"/>
              <a:t>Comparison </a:t>
            </a:r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E898B4E-D8F7-174A-AA7A-C968EBF2AF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9932" y="1515341"/>
            <a:ext cx="5176820" cy="4632614"/>
          </a:xfrm>
        </p:spPr>
        <p:txBody>
          <a:bodyPr>
            <a:noAutofit/>
          </a:bodyPr>
          <a:lstStyle/>
          <a:p>
            <a:r>
              <a:rPr lang="en-US" b="1" dirty="0"/>
              <a:t>Middlemen </a:t>
            </a:r>
          </a:p>
          <a:p>
            <a:r>
              <a:rPr lang="en-US" sz="2000" dirty="0"/>
              <a:t>P</a:t>
            </a:r>
            <a:r>
              <a:rPr lang="pt-BR" sz="2000" dirty="0"/>
              <a:t>rovide small services</a:t>
            </a:r>
            <a:r>
              <a:rPr lang="en-US" sz="2000" dirty="0"/>
              <a:t> for families and </a:t>
            </a:r>
            <a:r>
              <a:rPr lang="pt-BR" sz="2000" dirty="0"/>
              <a:t>advance payments</a:t>
            </a:r>
            <a:endParaRPr lang="en-US" sz="2000" dirty="0"/>
          </a:p>
          <a:p>
            <a:r>
              <a:rPr lang="pt-BR" sz="2000" dirty="0"/>
              <a:t>The </a:t>
            </a:r>
            <a:r>
              <a:rPr lang="en-US" sz="2000" dirty="0"/>
              <a:t>bonds</a:t>
            </a:r>
            <a:r>
              <a:rPr lang="pt-BR" sz="2000" dirty="0"/>
              <a:t> of trust and friendship </a:t>
            </a:r>
            <a:r>
              <a:rPr lang="en-US" sz="2000" dirty="0"/>
              <a:t>link</a:t>
            </a:r>
            <a:r>
              <a:rPr lang="pt-BR" sz="2000" dirty="0"/>
              <a:t> the extractivists to the middlemen.</a:t>
            </a:r>
            <a:endParaRPr lang="en-US" sz="2000" dirty="0"/>
          </a:p>
          <a:p>
            <a:r>
              <a:rPr lang="pt-BR" sz="2000" dirty="0"/>
              <a:t>The </a:t>
            </a:r>
            <a:r>
              <a:rPr lang="en-US" sz="2000" dirty="0"/>
              <a:t>middlemen </a:t>
            </a:r>
            <a:r>
              <a:rPr lang="pt-BR" sz="2000" dirty="0"/>
              <a:t>defines of the price </a:t>
            </a:r>
            <a:r>
              <a:rPr lang="en-US" sz="2000" dirty="0"/>
              <a:t>- there is no negotiation with </a:t>
            </a:r>
            <a:r>
              <a:rPr lang="en-US" sz="2000" dirty="0" err="1"/>
              <a:t>extractivist</a:t>
            </a:r>
            <a:endParaRPr lang="en-US" sz="2000" dirty="0"/>
          </a:p>
          <a:p>
            <a:pPr lvl="1"/>
            <a:r>
              <a:rPr lang="en-US" dirty="0"/>
              <a:t>There is no standard of quality and </a:t>
            </a:r>
            <a:r>
              <a:rPr lang="en-US" dirty="0" err="1"/>
              <a:t>packging</a:t>
            </a:r>
            <a:endParaRPr lang="en-US" dirty="0"/>
          </a:p>
          <a:p>
            <a:r>
              <a:rPr lang="pt-BR" sz="2000" dirty="0"/>
              <a:t>The community has no other way of </a:t>
            </a:r>
            <a:r>
              <a:rPr lang="en-US" sz="2000" dirty="0"/>
              <a:t>transportation –  no bargaining power</a:t>
            </a:r>
            <a:r>
              <a:rPr lang="en-US" dirty="0"/>
              <a:t>.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222CB6BD-1E55-2F4E-82F9-31B76958D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1344" y="1515341"/>
            <a:ext cx="5170724" cy="4632614"/>
          </a:xfrm>
        </p:spPr>
        <p:txBody>
          <a:bodyPr>
            <a:normAutofit/>
          </a:bodyPr>
          <a:lstStyle/>
          <a:p>
            <a:r>
              <a:rPr lang="en-US" b="1" dirty="0"/>
              <a:t>Export Company</a:t>
            </a:r>
          </a:p>
          <a:p>
            <a:r>
              <a:rPr lang="en-US" sz="2000" dirty="0"/>
              <a:t>Invested resources from its Fair Trade Fund </a:t>
            </a:r>
          </a:p>
          <a:p>
            <a:r>
              <a:rPr lang="en-US" sz="2000" dirty="0" smtClean="0"/>
              <a:t>School building, </a:t>
            </a:r>
            <a:r>
              <a:rPr lang="en-US" sz="2000" dirty="0"/>
              <a:t>training for the management of the harvest area, Water Treatment Equipment</a:t>
            </a:r>
          </a:p>
          <a:p>
            <a:r>
              <a:rPr lang="en-US" sz="2000" dirty="0"/>
              <a:t>Company’s buyer determines the price based on Fair Trade</a:t>
            </a:r>
          </a:p>
          <a:p>
            <a:pPr lvl="1"/>
            <a:r>
              <a:rPr lang="en-US" dirty="0"/>
              <a:t>Determines a standard of quality and packaging</a:t>
            </a:r>
          </a:p>
          <a:p>
            <a:r>
              <a:rPr lang="pt-BR" sz="2000" dirty="0"/>
              <a:t>The community has no other way of </a:t>
            </a:r>
            <a:r>
              <a:rPr lang="en-US" sz="2000" dirty="0"/>
              <a:t>transportation –  no bargaining power.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37252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1019</TotalTime>
  <Words>558</Words>
  <Application>Microsoft Office PowerPoint</Application>
  <PresentationFormat>Widescreen</PresentationFormat>
  <Paragraphs>73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Garamond</vt:lpstr>
      <vt:lpstr>Organic</vt:lpstr>
      <vt:lpstr>Governance of Emerging Value Chains and their Impacts on Traditional Communities</vt:lpstr>
      <vt:lpstr>Research Element’s</vt:lpstr>
      <vt:lpstr>PowerPoint Presentation</vt:lpstr>
      <vt:lpstr>PowerPoint Presentation</vt:lpstr>
      <vt:lpstr>     Communities that not have direct relation with exporting company.   The middleman link the communities with the Chain  (Field work conclued)</vt:lpstr>
      <vt:lpstr>Questions</vt:lpstr>
      <vt:lpstr> Methodology </vt:lpstr>
      <vt:lpstr>Comparison</vt:lpstr>
      <vt:lpstr>Comparison </vt:lpstr>
      <vt:lpstr>Cunani</vt:lpstr>
      <vt:lpstr>Porto Abacate </vt:lpstr>
      <vt:lpstr>Nossa Senhora do Desterro</vt:lpstr>
      <vt:lpstr>Engenho do Matapi</vt:lpstr>
      <vt:lpstr>Mazagão</vt:lpstr>
      <vt:lpstr>THANKS!!   </vt:lpstr>
    </vt:vector>
  </TitlesOfParts>
  <Company>EUR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Governance of Emerging Value Chains and their Impacts on Traditional Communities</dc:title>
  <dc:creator>E. Superti</dc:creator>
  <cp:lastModifiedBy>E. Superti</cp:lastModifiedBy>
  <cp:revision>96</cp:revision>
  <dcterms:created xsi:type="dcterms:W3CDTF">2019-03-25T14:01:42Z</dcterms:created>
  <dcterms:modified xsi:type="dcterms:W3CDTF">2019-04-04T13:27:38Z</dcterms:modified>
</cp:coreProperties>
</file>